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8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9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10.xml" ContentType="application/vnd.openxmlformats-officedocument.presentationml.notesSl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notesSlides/notesSlide11.xml" ContentType="application/vnd.openxmlformats-officedocument.presentationml.notesSlid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notesSlides/notesSlide12.xml" ContentType="application/vnd.openxmlformats-officedocument.presentationml.notesSlid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833" r:id="rId1"/>
  </p:sldMasterIdLst>
  <p:notesMasterIdLst>
    <p:notesMasterId r:id="rId19"/>
  </p:notesMasterIdLst>
  <p:sldIdLst>
    <p:sldId id="267" r:id="rId2"/>
    <p:sldId id="325" r:id="rId3"/>
    <p:sldId id="1176" r:id="rId4"/>
    <p:sldId id="1178" r:id="rId5"/>
    <p:sldId id="1169" r:id="rId6"/>
    <p:sldId id="1179" r:id="rId7"/>
    <p:sldId id="1180" r:id="rId8"/>
    <p:sldId id="1170" r:id="rId9"/>
    <p:sldId id="1172" r:id="rId10"/>
    <p:sldId id="1181" r:id="rId11"/>
    <p:sldId id="1182" r:id="rId12"/>
    <p:sldId id="1183" r:id="rId13"/>
    <p:sldId id="1184" r:id="rId14"/>
    <p:sldId id="358" r:id="rId15"/>
    <p:sldId id="767" r:id="rId16"/>
    <p:sldId id="286" r:id="rId17"/>
    <p:sldId id="257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anet Hoek" initials="JH" lastIdx="3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810"/>
    <p:restoredTop sz="57432" autoAdjust="0"/>
  </p:normalViewPr>
  <p:slideViewPr>
    <p:cSldViewPr snapToGrid="0" snapToObjects="1">
      <p:cViewPr varScale="1">
        <p:scale>
          <a:sx n="64" d="100"/>
          <a:sy n="64" d="100"/>
        </p:scale>
        <p:origin x="1740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99" d="100"/>
          <a:sy n="99" d="100"/>
        </p:scale>
        <p:origin x="3064" y="1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\\Users\edwpe60p\Dropbox\ITC%20project%202015\current%20ITC%202015%20documentation\Outputs\ITC%20papers,%20data%20briefings%20and%20analyses\Tax%20increase%20impact\ITC_TaxImpact_01_PriceSens_RptX_Oct%202019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\\Users\edwpe60p\Dropbox\ITC%20project%202015\current%20ITC%202015%20documentation\Outputs\ITC%20papers,%20data%20briefings%20and%20analyses\Tax%20increase%20impact\ITC_TaxImpact_01_PriceSens_RptX_Oct%202019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\\Users\edwpe60p\Dropbox\ITC%20project%202015\current%20ITC%202015%20documentation\Outputs\ITC%20papers,%20data%20briefings%20and%20analyses\Tax%20increase%20impact\ITC_TaxImpact_01_Policy_RptX_Sept%202019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\\Users\edwpe60p\Dropbox\ITC%20project%202015\current%20ITC%202015%20documentation\Outputs\ITC%20papers,%20data%20briefings%20and%20analyses\Tax%20increase%20impact\ITC_TaxImpact_01_Policy_RptX_Sept%202019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\\Users\edwpe60p\Dropbox\ITC%20project%202015\current%20ITC%202015%20documentation\Outputs\ITC%20papers,%20data%20briefings%20and%20analyses\Tax%20increase%20impact\ITC_TaxImpact_01_Policy_RptX_Sept%202019.xlsx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file:///\\Users\edwpe60p\Dropbox\ITC%20project%202015\current%20ITC%202015%20documentation\Outputs\ITC%20papers,%20data%20briefings%20and%20analyses\Tax%20increase%20impact\ITC_TaxImpact_01_FinanStress_RptX_Oct2019.xlsx" TargetMode="External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Graphs!$B$3</c:f>
              <c:strCache>
                <c:ptCount val="1"/>
                <c:pt idx="0">
                  <c:v>W1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errBars>
            <c:errBarType val="both"/>
            <c:errValType val="cust"/>
            <c:noEndCap val="0"/>
            <c:plus>
              <c:numRef>
                <c:f>Graphs!$D$4:$D$9</c:f>
                <c:numCache>
                  <c:formatCode>General</c:formatCode>
                  <c:ptCount val="6"/>
                  <c:pt idx="0">
                    <c:v>4.2000000000000028</c:v>
                  </c:pt>
                  <c:pt idx="1">
                    <c:v>4.2</c:v>
                  </c:pt>
                  <c:pt idx="2">
                    <c:v>3.5999999999999943</c:v>
                  </c:pt>
                  <c:pt idx="3">
                    <c:v>3.2000000000000028</c:v>
                  </c:pt>
                  <c:pt idx="4">
                    <c:v>2.2999999999999972</c:v>
                  </c:pt>
                  <c:pt idx="5">
                    <c:v>4.1999999999999993</c:v>
                  </c:pt>
                </c:numCache>
              </c:numRef>
            </c:plus>
            <c:minus>
              <c:numRef>
                <c:f>Graphs!$C$4:$C$9</c:f>
                <c:numCache>
                  <c:formatCode>General</c:formatCode>
                  <c:ptCount val="6"/>
                  <c:pt idx="0">
                    <c:v>4.3999999999999986</c:v>
                  </c:pt>
                  <c:pt idx="1">
                    <c:v>4.5999999999999996</c:v>
                  </c:pt>
                  <c:pt idx="2">
                    <c:v>4.1000000000000085</c:v>
                  </c:pt>
                  <c:pt idx="3">
                    <c:v>3.5999999999999943</c:v>
                  </c:pt>
                  <c:pt idx="4">
                    <c:v>3.2000000000000028</c:v>
                  </c:pt>
                  <c:pt idx="5">
                    <c:v>3.5999999999999979</c:v>
                  </c:pt>
                </c:numCache>
              </c:numRef>
            </c:minus>
            <c:spPr>
              <a:noFill/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errBars>
          <c:cat>
            <c:strRef>
              <c:f>Graphs!$A$4:$A$9</c:f>
              <c:strCache>
                <c:ptCount val="6"/>
                <c:pt idx="0">
                  <c:v>Usual brand chosen partly due to price</c:v>
                </c:pt>
                <c:pt idx="1">
                  <c:v>Cigarettes worse value compared to a year ago</c:v>
                </c:pt>
                <c:pt idx="2">
                  <c:v>Tobacco tax is too high</c:v>
                </c:pt>
                <c:pt idx="3">
                  <c:v>Finances would improve on quitting</c:v>
                </c:pt>
                <c:pt idx="4">
                  <c:v>≥ 2 indicators of price sensitivity</c:v>
                </c:pt>
                <c:pt idx="5">
                  <c:v>4 indicators of price senstivity</c:v>
                </c:pt>
              </c:strCache>
            </c:strRef>
          </c:cat>
          <c:val>
            <c:numRef>
              <c:f>Graphs!$B$4:$B$9</c:f>
              <c:numCache>
                <c:formatCode>General</c:formatCode>
                <c:ptCount val="6"/>
                <c:pt idx="0">
                  <c:v>55.5</c:v>
                </c:pt>
                <c:pt idx="1">
                  <c:v>68.099999999999994</c:v>
                </c:pt>
                <c:pt idx="2">
                  <c:v>79.2</c:v>
                </c:pt>
                <c:pt idx="3">
                  <c:v>81.8</c:v>
                </c:pt>
                <c:pt idx="4">
                  <c:v>92.3</c:v>
                </c:pt>
                <c:pt idx="5">
                  <c:v>21.7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827-2B44-9D00-535DC4C3E78E}"/>
            </c:ext>
          </c:extLst>
        </c:ser>
        <c:ser>
          <c:idx val="1"/>
          <c:order val="1"/>
          <c:tx>
            <c:strRef>
              <c:f>Graphs!$E$3</c:f>
              <c:strCache>
                <c:ptCount val="1"/>
                <c:pt idx="0">
                  <c:v>W2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errBars>
            <c:errBarType val="both"/>
            <c:errValType val="cust"/>
            <c:noEndCap val="0"/>
            <c:plus>
              <c:numRef>
                <c:f>Graphs!$G$4:$G$9</c:f>
                <c:numCache>
                  <c:formatCode>General</c:formatCode>
                  <c:ptCount val="6"/>
                  <c:pt idx="0">
                    <c:v>4.8999999999999915</c:v>
                  </c:pt>
                  <c:pt idx="1">
                    <c:v>5.6</c:v>
                  </c:pt>
                  <c:pt idx="2">
                    <c:v>3.7999999999999972</c:v>
                  </c:pt>
                  <c:pt idx="3">
                    <c:v>3.4000000000000057</c:v>
                  </c:pt>
                  <c:pt idx="4">
                    <c:v>3.0999999999999943</c:v>
                  </c:pt>
                  <c:pt idx="5">
                    <c:v>6.6000000000000014</c:v>
                  </c:pt>
                </c:numCache>
              </c:numRef>
            </c:plus>
            <c:minus>
              <c:numRef>
                <c:f>Graphs!$F$4:$F$9</c:f>
                <c:numCache>
                  <c:formatCode>General</c:formatCode>
                  <c:ptCount val="6"/>
                  <c:pt idx="0">
                    <c:v>5.3000000000000043</c:v>
                  </c:pt>
                  <c:pt idx="1">
                    <c:v>6.4</c:v>
                  </c:pt>
                  <c:pt idx="2">
                    <c:v>4.5</c:v>
                  </c:pt>
                  <c:pt idx="3">
                    <c:v>4</c:v>
                  </c:pt>
                  <c:pt idx="4">
                    <c:v>5.2000000000000028</c:v>
                  </c:pt>
                  <c:pt idx="5">
                    <c:v>5.9999999999999964</c:v>
                  </c:pt>
                </c:numCache>
              </c:numRef>
            </c:minus>
            <c:spPr>
              <a:noFill/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errBars>
          <c:cat>
            <c:strRef>
              <c:f>Graphs!$A$4:$A$9</c:f>
              <c:strCache>
                <c:ptCount val="6"/>
                <c:pt idx="0">
                  <c:v>Usual brand chosen partly due to price</c:v>
                </c:pt>
                <c:pt idx="1">
                  <c:v>Cigarettes worse value compared to a year ago</c:v>
                </c:pt>
                <c:pt idx="2">
                  <c:v>Tobacco tax is too high</c:v>
                </c:pt>
                <c:pt idx="3">
                  <c:v>Finances would improve on quitting</c:v>
                </c:pt>
                <c:pt idx="4">
                  <c:v>≥ 2 indicators of price sensitivity</c:v>
                </c:pt>
                <c:pt idx="5">
                  <c:v>4 indicators of price senstivity</c:v>
                </c:pt>
              </c:strCache>
            </c:strRef>
          </c:cat>
          <c:val>
            <c:numRef>
              <c:f>Graphs!$E$4:$E$9</c:f>
              <c:numCache>
                <c:formatCode>General</c:formatCode>
                <c:ptCount val="6"/>
                <c:pt idx="0">
                  <c:v>66.2</c:v>
                </c:pt>
                <c:pt idx="1">
                  <c:v>73.5</c:v>
                </c:pt>
                <c:pt idx="2">
                  <c:v>81.8</c:v>
                </c:pt>
                <c:pt idx="3">
                  <c:v>82.5</c:v>
                </c:pt>
                <c:pt idx="4">
                  <c:v>92.9</c:v>
                </c:pt>
                <c:pt idx="5">
                  <c:v>33.299999999999997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827-2B44-9D00-535DC4C3E78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851691312"/>
        <c:axId val="854156784"/>
      </c:barChart>
      <c:catAx>
        <c:axId val="8516913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54156784"/>
        <c:crosses val="autoZero"/>
        <c:auto val="1"/>
        <c:lblAlgn val="ctr"/>
        <c:lblOffset val="100"/>
        <c:noMultiLvlLbl val="0"/>
      </c:catAx>
      <c:valAx>
        <c:axId val="854156784"/>
        <c:scaling>
          <c:orientation val="minMax"/>
          <c:max val="1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600"/>
                  <a:t>%</a:t>
                </a:r>
                <a:r>
                  <a:rPr lang="en-US" sz="1600" baseline="0"/>
                  <a:t> </a:t>
                </a:r>
                <a:endParaRPr lang="en-US" sz="1600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wrap="square" anchor="ctr" anchorCtr="1"/>
            <a:lstStyle/>
            <a:p>
              <a:pPr>
                <a:defRPr sz="16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5169131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Graphs!$B$20</c:f>
              <c:strCache>
                <c:ptCount val="1"/>
                <c:pt idx="0">
                  <c:v>Disadvantage W1</c:v>
                </c:pt>
              </c:strCache>
            </c:strRef>
          </c:tx>
          <c:spPr>
            <a:pattFill prst="pct25">
              <a:fgClr>
                <a:srgbClr val="7030A0"/>
              </a:fgClr>
              <a:bgClr>
                <a:schemeClr val="bg1"/>
              </a:bgClr>
            </a:pattFill>
            <a:ln>
              <a:solidFill>
                <a:srgbClr val="7030A0"/>
              </a:solidFill>
            </a:ln>
            <a:effectLst/>
          </c:spPr>
          <c:invertIfNegative val="0"/>
          <c:errBars>
            <c:errBarType val="both"/>
            <c:errValType val="cust"/>
            <c:noEndCap val="0"/>
            <c:plus>
              <c:numRef>
                <c:f>Graphs!$D$21:$D$25</c:f>
                <c:numCache>
                  <c:formatCode>General</c:formatCode>
                  <c:ptCount val="5"/>
                  <c:pt idx="0">
                    <c:v>8.2000000000000028</c:v>
                  </c:pt>
                  <c:pt idx="1">
                    <c:v>8.5</c:v>
                  </c:pt>
                  <c:pt idx="2">
                    <c:v>5.8999999999999915</c:v>
                  </c:pt>
                  <c:pt idx="3">
                    <c:v>5.3000000000000114</c:v>
                  </c:pt>
                  <c:pt idx="4">
                    <c:v>2.5999999999999943</c:v>
                  </c:pt>
                </c:numCache>
              </c:numRef>
            </c:plus>
            <c:minus>
              <c:numRef>
                <c:f>Graphs!$C$21:$C$25</c:f>
                <c:numCache>
                  <c:formatCode>General</c:formatCode>
                  <c:ptCount val="5"/>
                  <c:pt idx="0">
                    <c:v>9.6999999999999957</c:v>
                  </c:pt>
                  <c:pt idx="1">
                    <c:v>10.299999999999997</c:v>
                  </c:pt>
                  <c:pt idx="2">
                    <c:v>8.1000000000000085</c:v>
                  </c:pt>
                  <c:pt idx="3">
                    <c:v>8.0999999999999943</c:v>
                  </c:pt>
                  <c:pt idx="4">
                    <c:v>7</c:v>
                  </c:pt>
                </c:numCache>
              </c:numRef>
            </c:minus>
            <c:spPr>
              <a:noFill/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errBars>
          <c:cat>
            <c:strRef>
              <c:f>Graphs!$A$21:$A$25</c:f>
              <c:strCache>
                <c:ptCount val="5"/>
                <c:pt idx="0">
                  <c:v>Usual brand chosen partly due to price</c:v>
                </c:pt>
                <c:pt idx="1">
                  <c:v>Cigarettes worse value compared to a year ago</c:v>
                </c:pt>
                <c:pt idx="2">
                  <c:v>Tobacco tax is too high</c:v>
                </c:pt>
                <c:pt idx="3">
                  <c:v>Finances would improve on quitting</c:v>
                </c:pt>
                <c:pt idx="4">
                  <c:v>≥ 2 indicators of price sensitivity</c:v>
                </c:pt>
              </c:strCache>
            </c:strRef>
          </c:cat>
          <c:val>
            <c:numRef>
              <c:f>Graphs!$B$21:$B$25</c:f>
              <c:numCache>
                <c:formatCode>General</c:formatCode>
                <c:ptCount val="5"/>
                <c:pt idx="0">
                  <c:v>70.3</c:v>
                </c:pt>
                <c:pt idx="1">
                  <c:v>70.599999999999994</c:v>
                </c:pt>
                <c:pt idx="2">
                  <c:v>82.9</c:v>
                </c:pt>
                <c:pt idx="3">
                  <c:v>86.6</c:v>
                </c:pt>
                <c:pt idx="4">
                  <c:v>96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055-7941-ACC5-4080E1A3D4DC}"/>
            </c:ext>
          </c:extLst>
        </c:ser>
        <c:ser>
          <c:idx val="1"/>
          <c:order val="1"/>
          <c:tx>
            <c:strRef>
              <c:f>Graphs!$E$20</c:f>
              <c:strCache>
                <c:ptCount val="1"/>
                <c:pt idx="0">
                  <c:v>Disadvantage W2</c:v>
                </c:pt>
              </c:strCache>
            </c:strRef>
          </c:tx>
          <c:spPr>
            <a:solidFill>
              <a:srgbClr val="7030A0"/>
            </a:solidFill>
            <a:ln>
              <a:noFill/>
            </a:ln>
            <a:effectLst/>
          </c:spPr>
          <c:invertIfNegative val="0"/>
          <c:errBars>
            <c:errBarType val="both"/>
            <c:errValType val="cust"/>
            <c:noEndCap val="0"/>
            <c:plus>
              <c:numRef>
                <c:f>Graphs!$G$21:$G$25</c:f>
                <c:numCache>
                  <c:formatCode>General</c:formatCode>
                  <c:ptCount val="5"/>
                  <c:pt idx="0">
                    <c:v>7.2000000000000028</c:v>
                  </c:pt>
                  <c:pt idx="1">
                    <c:v>13.300000000000011</c:v>
                  </c:pt>
                  <c:pt idx="2">
                    <c:v>6.7999999999999972</c:v>
                  </c:pt>
                  <c:pt idx="3">
                    <c:v>6.5</c:v>
                  </c:pt>
                  <c:pt idx="4">
                    <c:v>5.7000000000000028</c:v>
                  </c:pt>
                </c:numCache>
              </c:numRef>
            </c:plus>
            <c:minus>
              <c:numRef>
                <c:f>Graphs!$F$21:$F$25</c:f>
                <c:numCache>
                  <c:formatCode>General</c:formatCode>
                  <c:ptCount val="5"/>
                  <c:pt idx="0">
                    <c:v>9.8999999999999915</c:v>
                  </c:pt>
                  <c:pt idx="1">
                    <c:v>18.399999999999991</c:v>
                  </c:pt>
                  <c:pt idx="2">
                    <c:v>10.299999999999997</c:v>
                  </c:pt>
                  <c:pt idx="3">
                    <c:v>9.6999999999999886</c:v>
                  </c:pt>
                  <c:pt idx="4">
                    <c:v>21.599999999999994</c:v>
                  </c:pt>
                </c:numCache>
              </c:numRef>
            </c:minus>
            <c:spPr>
              <a:noFill/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errBars>
          <c:cat>
            <c:strRef>
              <c:f>Graphs!$A$21:$A$25</c:f>
              <c:strCache>
                <c:ptCount val="5"/>
                <c:pt idx="0">
                  <c:v>Usual brand chosen partly due to price</c:v>
                </c:pt>
                <c:pt idx="1">
                  <c:v>Cigarettes worse value compared to a year ago</c:v>
                </c:pt>
                <c:pt idx="2">
                  <c:v>Tobacco tax is too high</c:v>
                </c:pt>
                <c:pt idx="3">
                  <c:v>Finances would improve on quitting</c:v>
                </c:pt>
                <c:pt idx="4">
                  <c:v>≥ 2 indicators of price sensitivity</c:v>
                </c:pt>
              </c:strCache>
            </c:strRef>
          </c:cat>
          <c:val>
            <c:numRef>
              <c:f>Graphs!$E$21:$E$25</c:f>
              <c:numCache>
                <c:formatCode>General</c:formatCode>
                <c:ptCount val="5"/>
                <c:pt idx="0">
                  <c:v>72.8</c:v>
                </c:pt>
                <c:pt idx="1">
                  <c:v>71.099999999999994</c:v>
                </c:pt>
                <c:pt idx="2">
                  <c:v>84</c:v>
                </c:pt>
                <c:pt idx="3">
                  <c:v>84.1</c:v>
                </c:pt>
                <c:pt idx="4">
                  <c:v>92.8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055-7941-ACC5-4080E1A3D4DC}"/>
            </c:ext>
          </c:extLst>
        </c:ser>
        <c:ser>
          <c:idx val="2"/>
          <c:order val="2"/>
          <c:tx>
            <c:strRef>
              <c:f>Graphs!$I$20</c:f>
              <c:strCache>
                <c:ptCount val="1"/>
                <c:pt idx="0">
                  <c:v>No disadvantage W1</c:v>
                </c:pt>
              </c:strCache>
            </c:strRef>
          </c:tx>
          <c:spPr>
            <a:pattFill prst="pct25">
              <a:fgClr>
                <a:schemeClr val="bg1">
                  <a:lumMod val="65000"/>
                </a:schemeClr>
              </a:fgClr>
              <a:bgClr>
                <a:schemeClr val="bg1"/>
              </a:bgClr>
            </a:pattFill>
            <a:ln>
              <a:solidFill>
                <a:schemeClr val="bg1">
                  <a:lumMod val="65000"/>
                </a:schemeClr>
              </a:solidFill>
            </a:ln>
            <a:effectLst/>
          </c:spPr>
          <c:invertIfNegative val="0"/>
          <c:errBars>
            <c:errBarType val="both"/>
            <c:errValType val="cust"/>
            <c:noEndCap val="0"/>
            <c:plus>
              <c:numRef>
                <c:f>Graphs!$K$21:$K$25</c:f>
                <c:numCache>
                  <c:formatCode>General</c:formatCode>
                  <c:ptCount val="5"/>
                  <c:pt idx="0">
                    <c:v>4.7999999999999972</c:v>
                  </c:pt>
                  <c:pt idx="1">
                    <c:v>4.7999999999999972</c:v>
                  </c:pt>
                  <c:pt idx="2">
                    <c:v>4</c:v>
                  </c:pt>
                  <c:pt idx="3">
                    <c:v>3.6000000000000085</c:v>
                  </c:pt>
                  <c:pt idx="4">
                    <c:v>2.7999999999999972</c:v>
                  </c:pt>
                </c:numCache>
              </c:numRef>
            </c:plus>
            <c:minus>
              <c:numRef>
                <c:f>Graphs!$J$21:$J$25</c:f>
                <c:numCache>
                  <c:formatCode>General</c:formatCode>
                  <c:ptCount val="5"/>
                  <c:pt idx="0">
                    <c:v>4.8999999999999986</c:v>
                  </c:pt>
                  <c:pt idx="1">
                    <c:v>5.1000000000000014</c:v>
                  </c:pt>
                  <c:pt idx="2">
                    <c:v>4.7000000000000028</c:v>
                  </c:pt>
                  <c:pt idx="3">
                    <c:v>4.2999999999999972</c:v>
                  </c:pt>
                  <c:pt idx="4">
                    <c:v>3.9000000000000057</c:v>
                  </c:pt>
                </c:numCache>
              </c:numRef>
            </c:minus>
            <c:spPr>
              <a:noFill/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errBars>
          <c:cat>
            <c:strRef>
              <c:f>Graphs!$A$21:$A$25</c:f>
              <c:strCache>
                <c:ptCount val="5"/>
                <c:pt idx="0">
                  <c:v>Usual brand chosen partly due to price</c:v>
                </c:pt>
                <c:pt idx="1">
                  <c:v>Cigarettes worse value compared to a year ago</c:v>
                </c:pt>
                <c:pt idx="2">
                  <c:v>Tobacco tax is too high</c:v>
                </c:pt>
                <c:pt idx="3">
                  <c:v>Finances would improve on quitting</c:v>
                </c:pt>
                <c:pt idx="4">
                  <c:v>≥ 2 indicators of price sensitivity</c:v>
                </c:pt>
              </c:strCache>
            </c:strRef>
          </c:cat>
          <c:val>
            <c:numRef>
              <c:f>Graphs!$I$21:$I$25</c:f>
              <c:numCache>
                <c:formatCode>General</c:formatCode>
                <c:ptCount val="5"/>
                <c:pt idx="0">
                  <c:v>51.6</c:v>
                </c:pt>
                <c:pt idx="1">
                  <c:v>68</c:v>
                </c:pt>
                <c:pt idx="2">
                  <c:v>78.3</c:v>
                </c:pt>
                <c:pt idx="3">
                  <c:v>80.8</c:v>
                </c:pt>
                <c:pt idx="4">
                  <c:v>91.5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B055-7941-ACC5-4080E1A3D4DC}"/>
            </c:ext>
          </c:extLst>
        </c:ser>
        <c:ser>
          <c:idx val="3"/>
          <c:order val="3"/>
          <c:tx>
            <c:strRef>
              <c:f>Graphs!$L$20</c:f>
              <c:strCache>
                <c:ptCount val="1"/>
                <c:pt idx="0">
                  <c:v>No disadvantage W2</c:v>
                </c:pt>
              </c:strCache>
            </c:strRef>
          </c:tx>
          <c:spPr>
            <a:solidFill>
              <a:schemeClr val="bg1">
                <a:lumMod val="65000"/>
              </a:schemeClr>
            </a:solidFill>
            <a:ln>
              <a:solidFill>
                <a:schemeClr val="bg1">
                  <a:lumMod val="65000"/>
                </a:schemeClr>
              </a:solidFill>
            </a:ln>
            <a:effectLst/>
          </c:spPr>
          <c:invertIfNegative val="0"/>
          <c:errBars>
            <c:errBarType val="both"/>
            <c:errValType val="cust"/>
            <c:noEndCap val="0"/>
            <c:plus>
              <c:numRef>
                <c:f>Graphs!$N$21:$N$25</c:f>
                <c:numCache>
                  <c:formatCode>General</c:formatCode>
                  <c:ptCount val="5"/>
                  <c:pt idx="0">
                    <c:v>5.9000000000000057</c:v>
                  </c:pt>
                  <c:pt idx="1">
                    <c:v>6</c:v>
                  </c:pt>
                  <c:pt idx="2">
                    <c:v>4.2999999999999972</c:v>
                  </c:pt>
                  <c:pt idx="3">
                    <c:v>3.9000000000000057</c:v>
                  </c:pt>
                  <c:pt idx="4">
                    <c:v>3.2999999999999972</c:v>
                  </c:pt>
                </c:numCache>
              </c:numRef>
            </c:plus>
            <c:minus>
              <c:numRef>
                <c:f>Graphs!$M$21:$M$25</c:f>
                <c:numCache>
                  <c:formatCode>General</c:formatCode>
                  <c:ptCount val="5"/>
                  <c:pt idx="0">
                    <c:v>6.2999999999999972</c:v>
                  </c:pt>
                  <c:pt idx="1">
                    <c:v>7.2000000000000028</c:v>
                  </c:pt>
                  <c:pt idx="2">
                    <c:v>5.2999999999999972</c:v>
                  </c:pt>
                  <c:pt idx="3">
                    <c:v>4.6999999999999886</c:v>
                  </c:pt>
                  <c:pt idx="4">
                    <c:v>5.7999999999999972</c:v>
                  </c:pt>
                </c:numCache>
              </c:numRef>
            </c:minus>
            <c:spPr>
              <a:noFill/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errBars>
          <c:cat>
            <c:strRef>
              <c:f>Graphs!$A$21:$A$25</c:f>
              <c:strCache>
                <c:ptCount val="5"/>
                <c:pt idx="0">
                  <c:v>Usual brand chosen partly due to price</c:v>
                </c:pt>
                <c:pt idx="1">
                  <c:v>Cigarettes worse value compared to a year ago</c:v>
                </c:pt>
                <c:pt idx="2">
                  <c:v>Tobacco tax is too high</c:v>
                </c:pt>
                <c:pt idx="3">
                  <c:v>Finances would improve on quitting</c:v>
                </c:pt>
                <c:pt idx="4">
                  <c:v>≥ 2 indicators of price sensitivity</c:v>
                </c:pt>
              </c:strCache>
            </c:strRef>
          </c:cat>
          <c:val>
            <c:numRef>
              <c:f>Graphs!$L$21:$L$25</c:f>
              <c:numCache>
                <c:formatCode>General</c:formatCode>
                <c:ptCount val="5"/>
                <c:pt idx="0">
                  <c:v>63.5</c:v>
                </c:pt>
                <c:pt idx="1">
                  <c:v>75</c:v>
                </c:pt>
                <c:pt idx="2">
                  <c:v>81.3</c:v>
                </c:pt>
                <c:pt idx="3">
                  <c:v>82.1</c:v>
                </c:pt>
                <c:pt idx="4">
                  <c:v>92.8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B055-7941-ACC5-4080E1A3D4D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894607744"/>
        <c:axId val="894609472"/>
      </c:barChart>
      <c:catAx>
        <c:axId val="8946077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94609472"/>
        <c:crosses val="autoZero"/>
        <c:auto val="1"/>
        <c:lblAlgn val="ctr"/>
        <c:lblOffset val="100"/>
        <c:noMultiLvlLbl val="0"/>
      </c:catAx>
      <c:valAx>
        <c:axId val="894609472"/>
        <c:scaling>
          <c:orientation val="minMax"/>
          <c:max val="1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600"/>
                  <a:t>%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9460774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Graphs!$B$5</c:f>
              <c:strCache>
                <c:ptCount val="1"/>
                <c:pt idx="0">
                  <c:v>W1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errBars>
            <c:errBarType val="both"/>
            <c:errValType val="cust"/>
            <c:noEndCap val="0"/>
            <c:plus>
              <c:numRef>
                <c:f>Graphs!$D$6:$D$10</c:f>
                <c:numCache>
                  <c:formatCode>General</c:formatCode>
                  <c:ptCount val="5"/>
                  <c:pt idx="0">
                    <c:v>4.2000000000000028</c:v>
                  </c:pt>
                  <c:pt idx="1">
                    <c:v>3.9</c:v>
                  </c:pt>
                  <c:pt idx="2">
                    <c:v>4.1000000000000014</c:v>
                  </c:pt>
                  <c:pt idx="3">
                    <c:v>4.5999999999999996</c:v>
                  </c:pt>
                  <c:pt idx="4">
                    <c:v>8.1000000000000085</c:v>
                  </c:pt>
                </c:numCache>
              </c:numRef>
            </c:plus>
            <c:minus>
              <c:numRef>
                <c:f>Graphs!$C$6:$C$10</c:f>
                <c:numCache>
                  <c:formatCode>General</c:formatCode>
                  <c:ptCount val="5"/>
                  <c:pt idx="0">
                    <c:v>4.3999999999999986</c:v>
                  </c:pt>
                  <c:pt idx="1">
                    <c:v>3.6</c:v>
                  </c:pt>
                  <c:pt idx="2">
                    <c:v>4.1999999999999957</c:v>
                  </c:pt>
                  <c:pt idx="3">
                    <c:v>4.4000000000000004</c:v>
                  </c:pt>
                  <c:pt idx="4">
                    <c:v>9.8999999999999986</c:v>
                  </c:pt>
                </c:numCache>
              </c:numRef>
            </c:minus>
            <c:spPr>
              <a:noFill/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errBars>
          <c:cat>
            <c:strRef>
              <c:f>Graphs!$A$6:$A$10</c:f>
              <c:strCache>
                <c:ptCount val="5"/>
                <c:pt idx="0">
                  <c:v>Think about money spent on smoking often</c:v>
                </c:pt>
                <c:pt idx="1">
                  <c:v>Tax increase reduced amount smoked</c:v>
                </c:pt>
                <c:pt idx="2">
                  <c:v>Latest tax increase made think about quitting</c:v>
                </c:pt>
                <c:pt idx="3">
                  <c:v>Price of cigs made think about quitting very much</c:v>
                </c:pt>
                <c:pt idx="4">
                  <c:v>Use ECs because cheaper than smoking</c:v>
                </c:pt>
              </c:strCache>
            </c:strRef>
          </c:cat>
          <c:val>
            <c:numRef>
              <c:f>Graphs!$B$6:$B$10</c:f>
              <c:numCache>
                <c:formatCode>General</c:formatCode>
                <c:ptCount val="5"/>
                <c:pt idx="0">
                  <c:v>61.5</c:v>
                </c:pt>
                <c:pt idx="1">
                  <c:v>26.9</c:v>
                </c:pt>
                <c:pt idx="2">
                  <c:v>55.3</c:v>
                </c:pt>
                <c:pt idx="3">
                  <c:v>44.7</c:v>
                </c:pt>
                <c:pt idx="4">
                  <c:v>72.3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A6D-6E43-9A5D-D41203FBF191}"/>
            </c:ext>
          </c:extLst>
        </c:ser>
        <c:ser>
          <c:idx val="1"/>
          <c:order val="1"/>
          <c:tx>
            <c:strRef>
              <c:f>Graphs!$E$5</c:f>
              <c:strCache>
                <c:ptCount val="1"/>
                <c:pt idx="0">
                  <c:v>W2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errBars>
            <c:errBarType val="both"/>
            <c:errValType val="cust"/>
            <c:noEndCap val="0"/>
            <c:plus>
              <c:numRef>
                <c:f>Graphs!$G$6:$G$10</c:f>
                <c:numCache>
                  <c:formatCode>General</c:formatCode>
                  <c:ptCount val="5"/>
                  <c:pt idx="0">
                    <c:v>4.6000000000000085</c:v>
                  </c:pt>
                  <c:pt idx="1">
                    <c:v>4.4000000000000004</c:v>
                  </c:pt>
                  <c:pt idx="2">
                    <c:v>4.9000000000000057</c:v>
                  </c:pt>
                  <c:pt idx="3">
                    <c:v>5</c:v>
                  </c:pt>
                  <c:pt idx="4">
                    <c:v>7.2000000000000028</c:v>
                  </c:pt>
                </c:numCache>
              </c:numRef>
            </c:plus>
            <c:minus>
              <c:numRef>
                <c:f>Graphs!$F$6:$F$10</c:f>
                <c:numCache>
                  <c:formatCode>General</c:formatCode>
                  <c:ptCount val="5"/>
                  <c:pt idx="0">
                    <c:v>4.7999999999999972</c:v>
                  </c:pt>
                  <c:pt idx="1">
                    <c:v>3.9</c:v>
                  </c:pt>
                  <c:pt idx="2">
                    <c:v>4.8999999999999986</c:v>
                  </c:pt>
                  <c:pt idx="3">
                    <c:v>4.9000000000000004</c:v>
                  </c:pt>
                  <c:pt idx="4">
                    <c:v>10.099999999999994</c:v>
                  </c:pt>
                </c:numCache>
              </c:numRef>
            </c:minus>
            <c:spPr>
              <a:noFill/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errBars>
          <c:cat>
            <c:strRef>
              <c:f>Graphs!$A$6:$A$10</c:f>
              <c:strCache>
                <c:ptCount val="5"/>
                <c:pt idx="0">
                  <c:v>Think about money spent on smoking often</c:v>
                </c:pt>
                <c:pt idx="1">
                  <c:v>Tax increase reduced amount smoked</c:v>
                </c:pt>
                <c:pt idx="2">
                  <c:v>Latest tax increase made think about quitting</c:v>
                </c:pt>
                <c:pt idx="3">
                  <c:v>Price of cigs made think about quitting very much</c:v>
                </c:pt>
                <c:pt idx="4">
                  <c:v>Use ECs because cheaper than smoking</c:v>
                </c:pt>
              </c:strCache>
            </c:strRef>
          </c:cat>
          <c:val>
            <c:numRef>
              <c:f>Graphs!$E$6:$E$10</c:f>
              <c:numCache>
                <c:formatCode>General</c:formatCode>
                <c:ptCount val="5"/>
                <c:pt idx="0">
                  <c:v>64.599999999999994</c:v>
                </c:pt>
                <c:pt idx="1">
                  <c:v>24.8</c:v>
                </c:pt>
                <c:pt idx="2">
                  <c:v>47.8</c:v>
                </c:pt>
                <c:pt idx="3">
                  <c:v>37.6</c:v>
                </c:pt>
                <c:pt idx="4">
                  <c:v>80.5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A6D-6E43-9A5D-D41203FBF19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893015536"/>
        <c:axId val="893024720"/>
      </c:barChart>
      <c:catAx>
        <c:axId val="89301553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93024720"/>
        <c:crosses val="autoZero"/>
        <c:auto val="1"/>
        <c:lblAlgn val="ctr"/>
        <c:lblOffset val="100"/>
        <c:noMultiLvlLbl val="0"/>
      </c:catAx>
      <c:valAx>
        <c:axId val="89302472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600"/>
                  <a:t>%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9301553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Graphs!$I$5</c:f>
              <c:strCache>
                <c:ptCount val="1"/>
                <c:pt idx="0">
                  <c:v>Māori W2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</c:spPr>
          <c:invertIfNegative val="0"/>
          <c:errBars>
            <c:errBarType val="both"/>
            <c:errValType val="cust"/>
            <c:noEndCap val="0"/>
            <c:plus>
              <c:numRef>
                <c:f>Graphs!$K$6:$K$10</c:f>
                <c:numCache>
                  <c:formatCode>General</c:formatCode>
                  <c:ptCount val="5"/>
                  <c:pt idx="0">
                    <c:v>8.2000000000000028</c:v>
                  </c:pt>
                  <c:pt idx="1">
                    <c:v>5.3000000000000007</c:v>
                  </c:pt>
                  <c:pt idx="2">
                    <c:v>8.9000000000000057</c:v>
                  </c:pt>
                  <c:pt idx="3">
                    <c:v>9.2000000000000028</c:v>
                  </c:pt>
                  <c:pt idx="4">
                    <c:v>13.299999999999997</c:v>
                  </c:pt>
                </c:numCache>
              </c:numRef>
            </c:plus>
            <c:minus>
              <c:numRef>
                <c:f>Graphs!$J$6:$J$10</c:f>
                <c:numCache>
                  <c:formatCode>General</c:formatCode>
                  <c:ptCount val="5"/>
                  <c:pt idx="0">
                    <c:v>8.8999999999999986</c:v>
                  </c:pt>
                  <c:pt idx="1">
                    <c:v>6.3999999999999986</c:v>
                  </c:pt>
                  <c:pt idx="2">
                    <c:v>8.6999999999999957</c:v>
                  </c:pt>
                  <c:pt idx="3">
                    <c:v>8.7999999999999972</c:v>
                  </c:pt>
                  <c:pt idx="4">
                    <c:v>20.200000000000003</c:v>
                  </c:pt>
                </c:numCache>
              </c:numRef>
            </c:minus>
            <c:spPr>
              <a:noFill/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errBars>
          <c:cat>
            <c:strRef>
              <c:f>Graphs!$A$6:$A$10</c:f>
              <c:strCache>
                <c:ptCount val="5"/>
                <c:pt idx="0">
                  <c:v>Think about money spent on smoking often</c:v>
                </c:pt>
                <c:pt idx="1">
                  <c:v>Tax increase reduced amount smoked</c:v>
                </c:pt>
                <c:pt idx="2">
                  <c:v>Latest tax increase made think about quitting</c:v>
                </c:pt>
                <c:pt idx="3">
                  <c:v>Price of cigs made think about quitting very much</c:v>
                </c:pt>
                <c:pt idx="4">
                  <c:v>Use ECs because cheaper than smoking</c:v>
                </c:pt>
              </c:strCache>
            </c:strRef>
          </c:cat>
          <c:val>
            <c:numRef>
              <c:f>Graphs!$I$6:$I$10</c:f>
              <c:numCache>
                <c:formatCode>General</c:formatCode>
                <c:ptCount val="5"/>
                <c:pt idx="0">
                  <c:v>62</c:v>
                </c:pt>
                <c:pt idx="1">
                  <c:v>21.5</c:v>
                </c:pt>
                <c:pt idx="2">
                  <c:v>47.8</c:v>
                </c:pt>
                <c:pt idx="3">
                  <c:v>44</c:v>
                </c:pt>
                <c:pt idx="4">
                  <c:v>74.400000000000006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9E7-9643-AD68-47A8F87DA8D7}"/>
            </c:ext>
          </c:extLst>
        </c:ser>
        <c:ser>
          <c:idx val="1"/>
          <c:order val="1"/>
          <c:tx>
            <c:strRef>
              <c:f>Graphs!$L$5</c:f>
              <c:strCache>
                <c:ptCount val="1"/>
                <c:pt idx="0">
                  <c:v>Non-Māori W2</c:v>
                </c:pt>
              </c:strCache>
            </c:strRef>
          </c:tx>
          <c:spPr>
            <a:solidFill>
              <a:srgbClr val="00B050"/>
            </a:solidFill>
            <a:ln>
              <a:noFill/>
            </a:ln>
            <a:effectLst/>
          </c:spPr>
          <c:invertIfNegative val="0"/>
          <c:errBars>
            <c:errBarType val="both"/>
            <c:errValType val="cust"/>
            <c:noEndCap val="0"/>
            <c:plus>
              <c:numRef>
                <c:f>Graphs!$K$6:$K$10</c:f>
                <c:numCache>
                  <c:formatCode>General</c:formatCode>
                  <c:ptCount val="5"/>
                  <c:pt idx="0">
                    <c:v>8.2000000000000028</c:v>
                  </c:pt>
                  <c:pt idx="1">
                    <c:v>5.3000000000000007</c:v>
                  </c:pt>
                  <c:pt idx="2">
                    <c:v>8.9000000000000057</c:v>
                  </c:pt>
                  <c:pt idx="3">
                    <c:v>9.2000000000000028</c:v>
                  </c:pt>
                  <c:pt idx="4">
                    <c:v>13.299999999999997</c:v>
                  </c:pt>
                </c:numCache>
              </c:numRef>
            </c:plus>
            <c:minus>
              <c:numRef>
                <c:f>Graphs!$J$6:$J$10</c:f>
                <c:numCache>
                  <c:formatCode>General</c:formatCode>
                  <c:ptCount val="5"/>
                  <c:pt idx="0">
                    <c:v>8.8999999999999986</c:v>
                  </c:pt>
                  <c:pt idx="1">
                    <c:v>6.3999999999999986</c:v>
                  </c:pt>
                  <c:pt idx="2">
                    <c:v>8.6999999999999957</c:v>
                  </c:pt>
                  <c:pt idx="3">
                    <c:v>8.7999999999999972</c:v>
                  </c:pt>
                  <c:pt idx="4">
                    <c:v>20.200000000000003</c:v>
                  </c:pt>
                </c:numCache>
              </c:numRef>
            </c:minus>
            <c:spPr>
              <a:noFill/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errBars>
          <c:cat>
            <c:strRef>
              <c:f>Graphs!$A$6:$A$10</c:f>
              <c:strCache>
                <c:ptCount val="5"/>
                <c:pt idx="0">
                  <c:v>Think about money spent on smoking often</c:v>
                </c:pt>
                <c:pt idx="1">
                  <c:v>Tax increase reduced amount smoked</c:v>
                </c:pt>
                <c:pt idx="2">
                  <c:v>Latest tax increase made think about quitting</c:v>
                </c:pt>
                <c:pt idx="3">
                  <c:v>Price of cigs made think about quitting very much</c:v>
                </c:pt>
                <c:pt idx="4">
                  <c:v>Use ECs because cheaper than smoking</c:v>
                </c:pt>
              </c:strCache>
            </c:strRef>
          </c:cat>
          <c:val>
            <c:numRef>
              <c:f>Graphs!$L$6:$L$10</c:f>
              <c:numCache>
                <c:formatCode>General</c:formatCode>
                <c:ptCount val="5"/>
                <c:pt idx="0">
                  <c:v>65.599999999999994</c:v>
                </c:pt>
                <c:pt idx="1">
                  <c:v>26.1</c:v>
                </c:pt>
                <c:pt idx="2">
                  <c:v>47.7</c:v>
                </c:pt>
                <c:pt idx="3">
                  <c:v>35</c:v>
                </c:pt>
                <c:pt idx="4">
                  <c:v>83.3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9E7-9643-AD68-47A8F87DA8D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899171280"/>
        <c:axId val="899172960"/>
      </c:barChart>
      <c:catAx>
        <c:axId val="8991712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99172960"/>
        <c:crosses val="autoZero"/>
        <c:auto val="1"/>
        <c:lblAlgn val="ctr"/>
        <c:lblOffset val="100"/>
        <c:noMultiLvlLbl val="0"/>
      </c:catAx>
      <c:valAx>
        <c:axId val="899172960"/>
        <c:scaling>
          <c:orientation val="minMax"/>
          <c:max val="1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600"/>
                  <a:t>%</a:t>
                </a:r>
                <a:r>
                  <a:rPr lang="en-US" sz="1600" baseline="0"/>
                  <a:t> </a:t>
                </a:r>
                <a:endParaRPr lang="en-US" sz="1600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wrap="square" anchor="ctr" anchorCtr="1"/>
            <a:lstStyle/>
            <a:p>
              <a:pPr>
                <a:defRPr sz="16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9917128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Graphs!$P$5</c:f>
              <c:strCache>
                <c:ptCount val="1"/>
                <c:pt idx="0">
                  <c:v>Disadvantage W2</c:v>
                </c:pt>
              </c:strCache>
            </c:strRef>
          </c:tx>
          <c:spPr>
            <a:solidFill>
              <a:srgbClr val="7030A0"/>
            </a:solidFill>
            <a:ln>
              <a:noFill/>
            </a:ln>
            <a:effectLst/>
          </c:spPr>
          <c:invertIfNegative val="0"/>
          <c:errBars>
            <c:errBarType val="both"/>
            <c:errValType val="cust"/>
            <c:noEndCap val="0"/>
            <c:plus>
              <c:numRef>
                <c:f>Graphs!$R$6:$R$10</c:f>
                <c:numCache>
                  <c:formatCode>General</c:formatCode>
                  <c:ptCount val="5"/>
                  <c:pt idx="0">
                    <c:v>7.2000000000000028</c:v>
                  </c:pt>
                  <c:pt idx="1">
                    <c:v>9.9000000000000021</c:v>
                  </c:pt>
                  <c:pt idx="2">
                    <c:v>10.5</c:v>
                  </c:pt>
                  <c:pt idx="3">
                    <c:v>10.5</c:v>
                  </c:pt>
                  <c:pt idx="4">
                    <c:v>12.5</c:v>
                  </c:pt>
                </c:numCache>
              </c:numRef>
            </c:plus>
            <c:minus>
              <c:numRef>
                <c:f>Graphs!$Q$6:$Q$10</c:f>
                <c:numCache>
                  <c:formatCode>General</c:formatCode>
                  <c:ptCount val="5"/>
                  <c:pt idx="0">
                    <c:v>9.8999999999999915</c:v>
                  </c:pt>
                  <c:pt idx="1">
                    <c:v>8</c:v>
                  </c:pt>
                  <c:pt idx="2">
                    <c:v>10.900000000000006</c:v>
                  </c:pt>
                  <c:pt idx="3">
                    <c:v>9.9000000000000021</c:v>
                  </c:pt>
                  <c:pt idx="4">
                    <c:v>27.400000000000006</c:v>
                  </c:pt>
                </c:numCache>
              </c:numRef>
            </c:minus>
            <c:spPr>
              <a:noFill/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errBars>
          <c:cat>
            <c:strRef>
              <c:f>Graphs!$A$6:$A$10</c:f>
              <c:strCache>
                <c:ptCount val="5"/>
                <c:pt idx="0">
                  <c:v>Think about money spent on smoking often</c:v>
                </c:pt>
                <c:pt idx="1">
                  <c:v>Tax increase reduced amount smoked</c:v>
                </c:pt>
                <c:pt idx="2">
                  <c:v>Latest tax increase made think about quitting</c:v>
                </c:pt>
                <c:pt idx="3">
                  <c:v>Price of cigs made think about quitting very much</c:v>
                </c:pt>
                <c:pt idx="4">
                  <c:v>Use ECs because cheaper than smoking</c:v>
                </c:pt>
              </c:strCache>
            </c:strRef>
          </c:cat>
          <c:val>
            <c:numRef>
              <c:f>Graphs!$P$6:$P$10</c:f>
              <c:numCache>
                <c:formatCode>General</c:formatCode>
                <c:ptCount val="5"/>
                <c:pt idx="0">
                  <c:v>79.8</c:v>
                </c:pt>
                <c:pt idx="1">
                  <c:v>27.3</c:v>
                </c:pt>
                <c:pt idx="2">
                  <c:v>54.2</c:v>
                </c:pt>
                <c:pt idx="3">
                  <c:v>41.6</c:v>
                </c:pt>
                <c:pt idx="4">
                  <c:v>82.2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38A-0F4C-B8F4-132DC3D22CE8}"/>
            </c:ext>
          </c:extLst>
        </c:ser>
        <c:ser>
          <c:idx val="1"/>
          <c:order val="1"/>
          <c:tx>
            <c:strRef>
              <c:f>Graphs!$S$5</c:f>
              <c:strCache>
                <c:ptCount val="1"/>
                <c:pt idx="0">
                  <c:v>No disadvantage W2</c:v>
                </c:pt>
              </c:strCache>
            </c:strRef>
          </c:tx>
          <c:spPr>
            <a:solidFill>
              <a:schemeClr val="bg1">
                <a:lumMod val="65000"/>
              </a:schemeClr>
            </a:solidFill>
            <a:ln>
              <a:noFill/>
            </a:ln>
            <a:effectLst/>
          </c:spPr>
          <c:invertIfNegative val="0"/>
          <c:errBars>
            <c:errBarType val="both"/>
            <c:errValType val="cust"/>
            <c:noEndCap val="0"/>
            <c:plus>
              <c:numRef>
                <c:f>Graphs!$U$6:$U$10</c:f>
                <c:numCache>
                  <c:formatCode>General</c:formatCode>
                  <c:ptCount val="5"/>
                  <c:pt idx="0">
                    <c:v>5.5</c:v>
                  </c:pt>
                  <c:pt idx="1">
                    <c:v>5.1999999999999993</c:v>
                  </c:pt>
                  <c:pt idx="2">
                    <c:v>5.7000000000000028</c:v>
                  </c:pt>
                  <c:pt idx="3">
                    <c:v>5.8999999999999986</c:v>
                  </c:pt>
                  <c:pt idx="4">
                    <c:v>8.2000000000000028</c:v>
                  </c:pt>
                </c:numCache>
              </c:numRef>
            </c:plus>
            <c:minus>
              <c:numRef>
                <c:f>Graphs!$T$6:$T$10</c:f>
                <c:numCache>
                  <c:formatCode>General</c:formatCode>
                  <c:ptCount val="5"/>
                  <c:pt idx="0">
                    <c:v>5.7999999999999972</c:v>
                  </c:pt>
                  <c:pt idx="1">
                    <c:v>4.6000000000000014</c:v>
                  </c:pt>
                  <c:pt idx="2">
                    <c:v>5.5999999999999943</c:v>
                  </c:pt>
                  <c:pt idx="3">
                    <c:v>5.5</c:v>
                  </c:pt>
                  <c:pt idx="4">
                    <c:v>11.699999999999989</c:v>
                  </c:pt>
                </c:numCache>
              </c:numRef>
            </c:minus>
            <c:spPr>
              <a:noFill/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errBars>
          <c:cat>
            <c:strRef>
              <c:f>Graphs!$A$6:$A$10</c:f>
              <c:strCache>
                <c:ptCount val="5"/>
                <c:pt idx="0">
                  <c:v>Think about money spent on smoking often</c:v>
                </c:pt>
                <c:pt idx="1">
                  <c:v>Tax increase reduced amount smoked</c:v>
                </c:pt>
                <c:pt idx="2">
                  <c:v>Latest tax increase made think about quitting</c:v>
                </c:pt>
                <c:pt idx="3">
                  <c:v>Price of cigs made think about quitting very much</c:v>
                </c:pt>
                <c:pt idx="4">
                  <c:v>Use ECs because cheaper than smoking</c:v>
                </c:pt>
              </c:strCache>
            </c:strRef>
          </c:cat>
          <c:val>
            <c:numRef>
              <c:f>Graphs!$S$6:$S$10</c:f>
              <c:numCache>
                <c:formatCode>General</c:formatCode>
                <c:ptCount val="5"/>
                <c:pt idx="0">
                  <c:v>59.8</c:v>
                </c:pt>
                <c:pt idx="1">
                  <c:v>24.5</c:v>
                </c:pt>
                <c:pt idx="2">
                  <c:v>46.8</c:v>
                </c:pt>
                <c:pt idx="3">
                  <c:v>36.6</c:v>
                </c:pt>
                <c:pt idx="4">
                  <c:v>79.599999999999994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38A-0F4C-B8F4-132DC3D22CE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889496048"/>
        <c:axId val="892379008"/>
      </c:barChart>
      <c:catAx>
        <c:axId val="88949604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92379008"/>
        <c:crosses val="autoZero"/>
        <c:auto val="1"/>
        <c:lblAlgn val="ctr"/>
        <c:lblOffset val="100"/>
        <c:noMultiLvlLbl val="0"/>
      </c:catAx>
      <c:valAx>
        <c:axId val="89237900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600"/>
                  <a:t>%</a:t>
                </a:r>
                <a:r>
                  <a:rPr lang="en-US" sz="1600" baseline="0"/>
                  <a:t> </a:t>
                </a:r>
                <a:endParaRPr lang="en-US" sz="1600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wrap="square" anchor="ctr" anchorCtr="1"/>
            <a:lstStyle/>
            <a:p>
              <a:pPr>
                <a:defRPr sz="16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8949604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6888028400883407E-2"/>
          <c:y val="6.0100035182948555E-2"/>
          <c:w val="0.91140628512410027"/>
          <c:h val="0.7778142143929199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Graph!$I$3</c:f>
              <c:strCache>
                <c:ptCount val="1"/>
                <c:pt idx="0">
                  <c:v>Māori W1</c:v>
                </c:pt>
              </c:strCache>
            </c:strRef>
          </c:tx>
          <c:spPr>
            <a:pattFill prst="pct25">
              <a:fgClr>
                <a:srgbClr val="FF0000"/>
              </a:fgClr>
              <a:bgClr>
                <a:schemeClr val="bg1"/>
              </a:bgClr>
            </a:pattFill>
            <a:ln>
              <a:solidFill>
                <a:srgbClr val="FF0000"/>
              </a:solidFill>
            </a:ln>
            <a:effectLst/>
          </c:spPr>
          <c:invertIfNegative val="0"/>
          <c:errBars>
            <c:errBarType val="both"/>
            <c:errValType val="cust"/>
            <c:noEndCap val="0"/>
            <c:plus>
              <c:numRef>
                <c:f>Graph!$K$4:$K$6</c:f>
                <c:numCache>
                  <c:formatCode>General</c:formatCode>
                  <c:ptCount val="3"/>
                  <c:pt idx="0">
                    <c:v>5</c:v>
                  </c:pt>
                  <c:pt idx="1">
                    <c:v>6.8000000000000007</c:v>
                  </c:pt>
                  <c:pt idx="2">
                    <c:v>6.8999999999999986</c:v>
                  </c:pt>
                </c:numCache>
              </c:numRef>
            </c:plus>
            <c:minus>
              <c:numRef>
                <c:f>Graph!$J$4:$J$6</c:f>
                <c:numCache>
                  <c:formatCode>General</c:formatCode>
                  <c:ptCount val="3"/>
                  <c:pt idx="0">
                    <c:v>3.9</c:v>
                  </c:pt>
                  <c:pt idx="1">
                    <c:v>5.2999999999999989</c:v>
                  </c:pt>
                  <c:pt idx="2">
                    <c:v>5.8999999999999986</c:v>
                  </c:pt>
                </c:numCache>
              </c:numRef>
            </c:minus>
            <c:spPr>
              <a:noFill/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errBars>
          <c:cat>
            <c:strRef>
              <c:f>Graph!$A$4:$A$6</c:f>
              <c:strCache>
                <c:ptCount val="3"/>
                <c:pt idx="0">
                  <c:v>Not enough money for essential due to cigs money last 6 months</c:v>
                </c:pt>
                <c:pt idx="1">
                  <c:v>Unable to pay bills in last 30 days</c:v>
                </c:pt>
                <c:pt idx="2">
                  <c:v>At least one marker of financial stress</c:v>
                </c:pt>
              </c:strCache>
            </c:strRef>
          </c:cat>
          <c:val>
            <c:numRef>
              <c:f>Graph!$I$4:$I$6</c:f>
              <c:numCache>
                <c:formatCode>General</c:formatCode>
                <c:ptCount val="3"/>
                <c:pt idx="0">
                  <c:v>14.6</c:v>
                </c:pt>
                <c:pt idx="1">
                  <c:v>17.7</c:v>
                </c:pt>
                <c:pt idx="2">
                  <c:v>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D71-4443-9154-353418B77C43}"/>
            </c:ext>
          </c:extLst>
        </c:ser>
        <c:ser>
          <c:idx val="1"/>
          <c:order val="1"/>
          <c:tx>
            <c:strRef>
              <c:f>Graph!$L$3</c:f>
              <c:strCache>
                <c:ptCount val="1"/>
                <c:pt idx="0">
                  <c:v>Māori W2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</c:spPr>
          <c:invertIfNegative val="0"/>
          <c:errBars>
            <c:errBarType val="both"/>
            <c:errValType val="cust"/>
            <c:noEndCap val="0"/>
            <c:plus>
              <c:numRef>
                <c:f>Graph!$N$4:$N$6</c:f>
                <c:numCache>
                  <c:formatCode>General</c:formatCode>
                  <c:ptCount val="3"/>
                  <c:pt idx="0">
                    <c:v>6.2</c:v>
                  </c:pt>
                  <c:pt idx="1">
                    <c:v>8.3000000000000007</c:v>
                  </c:pt>
                  <c:pt idx="2">
                    <c:v>8.5</c:v>
                  </c:pt>
                </c:numCache>
              </c:numRef>
            </c:plus>
            <c:minus>
              <c:numRef>
                <c:f>Graph!$M$4:$M$6</c:f>
                <c:numCache>
                  <c:formatCode>General</c:formatCode>
                  <c:ptCount val="3"/>
                  <c:pt idx="0">
                    <c:v>4.5</c:v>
                  </c:pt>
                  <c:pt idx="1">
                    <c:v>6.2000000000000011</c:v>
                  </c:pt>
                  <c:pt idx="2">
                    <c:v>7</c:v>
                  </c:pt>
                </c:numCache>
              </c:numRef>
            </c:minus>
            <c:spPr>
              <a:noFill/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errBars>
          <c:cat>
            <c:strRef>
              <c:f>Graph!$A$4:$A$6</c:f>
              <c:strCache>
                <c:ptCount val="3"/>
                <c:pt idx="0">
                  <c:v>Not enough money for essential due to cigs money last 6 months</c:v>
                </c:pt>
                <c:pt idx="1">
                  <c:v>Unable to pay bills in last 30 days</c:v>
                </c:pt>
                <c:pt idx="2">
                  <c:v>At least one marker of financial stress</c:v>
                </c:pt>
              </c:strCache>
            </c:strRef>
          </c:cat>
          <c:val>
            <c:numRef>
              <c:f>Graph!$L$4:$L$6</c:f>
              <c:numCache>
                <c:formatCode>General</c:formatCode>
                <c:ptCount val="3"/>
                <c:pt idx="0">
                  <c:v>14.1</c:v>
                </c:pt>
                <c:pt idx="1">
                  <c:v>19.3</c:v>
                </c:pt>
                <c:pt idx="2">
                  <c:v>25.5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D71-4443-9154-353418B77C43}"/>
            </c:ext>
          </c:extLst>
        </c:ser>
        <c:ser>
          <c:idx val="2"/>
          <c:order val="2"/>
          <c:tx>
            <c:strRef>
              <c:f>Graph!$P$3</c:f>
              <c:strCache>
                <c:ptCount val="1"/>
                <c:pt idx="0">
                  <c:v>non-Māori W1</c:v>
                </c:pt>
              </c:strCache>
            </c:strRef>
          </c:tx>
          <c:spPr>
            <a:pattFill prst="pct25">
              <a:fgClr>
                <a:srgbClr val="00B050"/>
              </a:fgClr>
              <a:bgClr>
                <a:schemeClr val="bg1"/>
              </a:bgClr>
            </a:pattFill>
            <a:ln>
              <a:solidFill>
                <a:srgbClr val="00B050"/>
              </a:solidFill>
            </a:ln>
            <a:effectLst/>
          </c:spPr>
          <c:invertIfNegative val="0"/>
          <c:errBars>
            <c:errBarType val="both"/>
            <c:errValType val="cust"/>
            <c:noEndCap val="0"/>
            <c:plus>
              <c:numRef>
                <c:f>Graph!$R$4:$R$6</c:f>
                <c:numCache>
                  <c:formatCode>General</c:formatCode>
                  <c:ptCount val="3"/>
                  <c:pt idx="0">
                    <c:v>5.6999999999999993</c:v>
                  </c:pt>
                  <c:pt idx="1">
                    <c:v>6.2999999999999989</c:v>
                  </c:pt>
                  <c:pt idx="2">
                    <c:v>6.1000000000000014</c:v>
                  </c:pt>
                </c:numCache>
              </c:numRef>
            </c:plus>
            <c:minus>
              <c:numRef>
                <c:f>Graph!$Q$4:$Q$6</c:f>
                <c:numCache>
                  <c:formatCode>General</c:formatCode>
                  <c:ptCount val="3"/>
                  <c:pt idx="0">
                    <c:v>4.0999999999999996</c:v>
                  </c:pt>
                  <c:pt idx="1">
                    <c:v>4.5999999999999996</c:v>
                  </c:pt>
                  <c:pt idx="2">
                    <c:v>5</c:v>
                  </c:pt>
                </c:numCache>
              </c:numRef>
            </c:minus>
            <c:spPr>
              <a:noFill/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errBars>
          <c:cat>
            <c:strRef>
              <c:f>Graph!$A$4:$A$6</c:f>
              <c:strCache>
                <c:ptCount val="3"/>
                <c:pt idx="0">
                  <c:v>Not enough money for essential due to cigs money last 6 months</c:v>
                </c:pt>
                <c:pt idx="1">
                  <c:v>Unable to pay bills in last 30 days</c:v>
                </c:pt>
                <c:pt idx="2">
                  <c:v>At least one marker of financial stress</c:v>
                </c:pt>
              </c:strCache>
            </c:strRef>
          </c:cat>
          <c:val>
            <c:numRef>
              <c:f>Graph!$P$4:$P$6</c:f>
              <c:numCache>
                <c:formatCode>General</c:formatCode>
                <c:ptCount val="3"/>
                <c:pt idx="0">
                  <c:v>12.5</c:v>
                </c:pt>
                <c:pt idx="1">
                  <c:v>14.1</c:v>
                </c:pt>
                <c:pt idx="2">
                  <c:v>20.5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FD71-4443-9154-353418B77C43}"/>
            </c:ext>
          </c:extLst>
        </c:ser>
        <c:ser>
          <c:idx val="3"/>
          <c:order val="3"/>
          <c:tx>
            <c:strRef>
              <c:f>Graph!$S$3</c:f>
              <c:strCache>
                <c:ptCount val="1"/>
                <c:pt idx="0">
                  <c:v>non-Māori W2</c:v>
                </c:pt>
              </c:strCache>
            </c:strRef>
          </c:tx>
          <c:spPr>
            <a:solidFill>
              <a:srgbClr val="00B050"/>
            </a:solidFill>
            <a:ln>
              <a:noFill/>
            </a:ln>
            <a:effectLst/>
          </c:spPr>
          <c:invertIfNegative val="0"/>
          <c:errBars>
            <c:errBarType val="both"/>
            <c:errValType val="cust"/>
            <c:noEndCap val="0"/>
            <c:plus>
              <c:numRef>
                <c:f>Graph!$U$4:$U$6</c:f>
                <c:numCache>
                  <c:formatCode>General</c:formatCode>
                  <c:ptCount val="3"/>
                  <c:pt idx="0">
                    <c:v>4.4000000000000004</c:v>
                  </c:pt>
                  <c:pt idx="1">
                    <c:v>4.9999999999999982</c:v>
                  </c:pt>
                  <c:pt idx="2">
                    <c:v>5.5</c:v>
                  </c:pt>
                </c:numCache>
              </c:numRef>
            </c:plus>
            <c:minus>
              <c:numRef>
                <c:f>Graph!$T$4:$T$6</c:f>
                <c:numCache>
                  <c:formatCode>General</c:formatCode>
                  <c:ptCount val="3"/>
                  <c:pt idx="0">
                    <c:v>3.1999999999999993</c:v>
                  </c:pt>
                  <c:pt idx="1">
                    <c:v>3.9000000000000004</c:v>
                  </c:pt>
                  <c:pt idx="2">
                    <c:v>4.5</c:v>
                  </c:pt>
                </c:numCache>
              </c:numRef>
            </c:minus>
            <c:spPr>
              <a:noFill/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errBars>
          <c:cat>
            <c:strRef>
              <c:f>Graph!$A$4:$A$6</c:f>
              <c:strCache>
                <c:ptCount val="3"/>
                <c:pt idx="0">
                  <c:v>Not enough money for essential due to cigs money last 6 months</c:v>
                </c:pt>
                <c:pt idx="1">
                  <c:v>Unable to pay bills in last 30 days</c:v>
                </c:pt>
                <c:pt idx="2">
                  <c:v>At least one marker of financial stress</c:v>
                </c:pt>
              </c:strCache>
            </c:strRef>
          </c:cat>
          <c:val>
            <c:numRef>
              <c:f>Graph!$S$4:$S$6</c:f>
              <c:numCache>
                <c:formatCode>General</c:formatCode>
                <c:ptCount val="3"/>
                <c:pt idx="0">
                  <c:v>11.6</c:v>
                </c:pt>
                <c:pt idx="1">
                  <c:v>13.9</c:v>
                </c:pt>
                <c:pt idx="2">
                  <c:v>20.5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FD71-4443-9154-353418B77C4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897364816"/>
        <c:axId val="897366496"/>
      </c:barChart>
      <c:catAx>
        <c:axId val="8973648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97366496"/>
        <c:crosses val="autoZero"/>
        <c:auto val="1"/>
        <c:lblAlgn val="ctr"/>
        <c:lblOffset val="100"/>
        <c:noMultiLvlLbl val="0"/>
      </c:catAx>
      <c:valAx>
        <c:axId val="89736649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600"/>
                  <a:t>%</a:t>
                </a:r>
                <a:r>
                  <a:rPr lang="en-US" sz="1600" baseline="0"/>
                  <a:t> </a:t>
                </a:r>
                <a:endParaRPr lang="en-US" sz="1600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wrap="square" anchor="ctr" anchorCtr="1"/>
            <a:lstStyle/>
            <a:p>
              <a:pPr>
                <a:defRPr sz="16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9736481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E625931-1170-C742-912B-52D8E6973828}" type="datetimeFigureOut">
              <a:rPr lang="en-US" smtClean="0"/>
              <a:t>11/4/2019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BD9C6C5-F860-6743-A045-BCA0C27B0A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76480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>
              <a:buNone/>
            </a:pPr>
            <a:r>
              <a:rPr lang="mi-NZ" sz="1400" b="1" dirty="0"/>
              <a:t>Background</a:t>
            </a:r>
          </a:p>
          <a:p>
            <a:pPr lvl="0"/>
            <a:r>
              <a:rPr lang="mi-NZ" sz="1200" dirty="0"/>
              <a:t>E-cigarettes (ECs) have potential to help achieve Smokefree Aotearoa</a:t>
            </a:r>
            <a:endParaRPr lang="en-NZ" sz="1200" dirty="0"/>
          </a:p>
          <a:p>
            <a:pPr lvl="0"/>
            <a:r>
              <a:rPr lang="mi-NZ" sz="1200" dirty="0"/>
              <a:t>Limited information on patterns of use of ECs from population based surveys</a:t>
            </a:r>
          </a:p>
          <a:p>
            <a:pPr lvl="0"/>
            <a:r>
              <a:rPr lang="mi-NZ" sz="1200" dirty="0"/>
              <a:t>Response to liberalisation of availability of ECs since 2017 uncertain - </a:t>
            </a:r>
            <a:r>
              <a:rPr lang="en-NZ" dirty="0"/>
              <a:t>Increase in EC availability due to lax enforcement and the impact of a Mar 2018 court judgement which had the effect of liberalising retail sales. </a:t>
            </a:r>
            <a:r>
              <a:rPr lang="mi-NZ" sz="1200" dirty="0"/>
              <a:t>Pre-2017, ECs and e-liquids with nicotine prohibited for sale in NZ.  From </a:t>
            </a:r>
            <a:r>
              <a:rPr lang="en-NZ" sz="1200" dirty="0"/>
              <a:t>Mar 2017, ECs increasingly available from vape stores and other retail outlets</a:t>
            </a:r>
            <a:endParaRPr lang="en-US" sz="1800" dirty="0"/>
          </a:p>
          <a:p>
            <a:pPr lvl="0"/>
            <a:endParaRPr lang="mi-NZ" sz="120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D9C6C5-F860-6743-A045-BCA0C27B0A7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428889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Most;y</a:t>
            </a:r>
            <a:r>
              <a:rPr lang="en-CA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similar. % stating that price of cigs made think about quitting very much greater in Māori (44% vs 35%), but slightly less Māori gave ECs being cheaper as a reason for using </a:t>
            </a:r>
            <a:r>
              <a:rPr lang="en-CA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Ecs</a:t>
            </a:r>
            <a:r>
              <a:rPr lang="en-CA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(74% vs 83%).</a:t>
            </a:r>
          </a:p>
          <a:p>
            <a:endParaRPr lang="en-CA" sz="1200" b="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CA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Qs</a:t>
            </a:r>
          </a:p>
          <a:p>
            <a:r>
              <a:rPr lang="en-NZ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 the last 30 days  how often, if at all, did you think about the money you spend on smoking?</a:t>
            </a:r>
            <a:r>
              <a:rPr lang="en-NZ" dirty="0"/>
              <a:t> </a:t>
            </a:r>
            <a:r>
              <a:rPr lang="en-NZ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Never, Rarely, Sometimes, Often, Very Often</a:t>
            </a:r>
            <a:r>
              <a:rPr lang="en-NZ" dirty="0"/>
              <a:t> </a:t>
            </a:r>
            <a:endParaRPr lang="en-NZ" sz="1200" b="0" i="0" u="none" strike="noStrike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NZ" sz="1200" b="0" i="0" u="none" strike="noStrike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NZ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tax on cigarettes (both tailor-made and roll-your-own) increased on January 1 this year. Did this increase in tax made you think about quitting smoking?</a:t>
            </a:r>
            <a:r>
              <a:rPr lang="en-NZ" dirty="0"/>
              <a:t> (Y/N)</a:t>
            </a:r>
          </a:p>
          <a:p>
            <a:endParaRPr lang="en-NZ" dirty="0"/>
          </a:p>
          <a:p>
            <a:r>
              <a:rPr lang="en-NZ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 the past 6 months, have any of the following things led you to think about quitting -- not at all, somewhat, or very much?</a:t>
            </a:r>
            <a:r>
              <a:rPr lang="en-NZ" dirty="0"/>
              <a:t> </a:t>
            </a:r>
            <a:r>
              <a:rPr lang="en-NZ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price of cigarettes?</a:t>
            </a:r>
            <a:r>
              <a:rPr lang="en-NZ" dirty="0"/>
              <a:t> </a:t>
            </a:r>
          </a:p>
          <a:p>
            <a:endParaRPr lang="en-NZ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NZ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Has this increase in tax reduced or increased the number of cigarettes (either tailor-made or roll-your-own) that you smoke?</a:t>
            </a:r>
            <a:r>
              <a:rPr lang="en-NZ" dirty="0"/>
              <a:t> </a:t>
            </a:r>
          </a:p>
          <a:p>
            <a:pPr marL="228600" indent="-228600">
              <a:buAutoNum type="arabicPlain"/>
            </a:pPr>
            <a:r>
              <a:rPr lang="en-NZ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Reduced</a:t>
            </a:r>
            <a:r>
              <a:rPr lang="en-NZ" dirty="0"/>
              <a:t> </a:t>
            </a:r>
            <a:r>
              <a:rPr lang="en-NZ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    No change</a:t>
            </a:r>
            <a:r>
              <a:rPr lang="en-NZ" dirty="0"/>
              <a:t> </a:t>
            </a:r>
            <a:r>
              <a:rPr lang="en-NZ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3    Increased</a:t>
            </a:r>
            <a:r>
              <a:rPr lang="en-NZ" dirty="0"/>
              <a:t> </a:t>
            </a:r>
          </a:p>
          <a:p>
            <a:pPr marL="228600" indent="-228600">
              <a:buAutoNum type="arabicPlain"/>
            </a:pPr>
            <a:endParaRPr lang="en-NZ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indent="0">
              <a:buNone/>
            </a:pPr>
            <a:r>
              <a:rPr lang="en-NZ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Which of the following are, or were, reasons for your use of e-cigarettes or vaping devices?</a:t>
            </a:r>
            <a:r>
              <a:rPr lang="en-NZ" dirty="0"/>
              <a:t> </a:t>
            </a:r>
          </a:p>
          <a:p>
            <a:pPr marL="0" indent="0">
              <a:buNone/>
            </a:pPr>
            <a:r>
              <a:rPr lang="en-NZ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You save money by using e-cigarettes or vaping devices instead of smoking. (Y/N)</a:t>
            </a:r>
            <a:endParaRPr lang="en-CA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BD9C6C5-F860-6743-A045-BCA0C27B0A72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394654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All price impacts greater among disadvantaged, though differences smaller other than larger % (80% vs 60%) thought about money spent on smoking often or very often. </a:t>
            </a:r>
          </a:p>
          <a:p>
            <a:endParaRPr lang="en-CA" sz="1200" b="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CA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Note % stating that price of cigs made think about quitting somewhat or very much among disadvantaged was very high (86% W1, 88% W2)</a:t>
            </a:r>
          </a:p>
          <a:p>
            <a:endParaRPr lang="en-CA" sz="1200" b="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CA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Qs</a:t>
            </a:r>
          </a:p>
          <a:p>
            <a:r>
              <a:rPr lang="en-NZ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 the last 30 days  how often, if at all, did you think about the money you spend on smoking?</a:t>
            </a:r>
            <a:r>
              <a:rPr lang="en-NZ" dirty="0"/>
              <a:t> </a:t>
            </a:r>
            <a:r>
              <a:rPr lang="en-NZ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Never, Rarely, Sometimes, Often, Very Often</a:t>
            </a:r>
            <a:r>
              <a:rPr lang="en-NZ" dirty="0"/>
              <a:t> </a:t>
            </a:r>
            <a:endParaRPr lang="en-NZ" sz="1200" b="0" i="0" u="none" strike="noStrike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NZ" sz="1200" b="0" i="0" u="none" strike="noStrike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NZ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tax on cigarettes (both tailor-made and roll-your-own) increased on January 1 this year. Did this increase in tax made you think about quitting smoking?</a:t>
            </a:r>
            <a:r>
              <a:rPr lang="en-NZ" dirty="0"/>
              <a:t> (Y/N)</a:t>
            </a:r>
          </a:p>
          <a:p>
            <a:endParaRPr lang="en-NZ" dirty="0"/>
          </a:p>
          <a:p>
            <a:r>
              <a:rPr lang="en-NZ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 the past 6 months, have any of the following things led you to think about quitting -- not at all, somewhat, or very much?</a:t>
            </a:r>
            <a:r>
              <a:rPr lang="en-NZ" dirty="0"/>
              <a:t> </a:t>
            </a:r>
            <a:r>
              <a:rPr lang="en-NZ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price of cigarettes?</a:t>
            </a:r>
            <a:r>
              <a:rPr lang="en-NZ" dirty="0"/>
              <a:t> </a:t>
            </a:r>
          </a:p>
          <a:p>
            <a:endParaRPr lang="en-NZ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NZ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Has this increase in tax reduced or increased the number of cigarettes (either tailor-made or roll-your-own) that you smoke?</a:t>
            </a:r>
            <a:r>
              <a:rPr lang="en-NZ" dirty="0"/>
              <a:t> </a:t>
            </a:r>
          </a:p>
          <a:p>
            <a:pPr marL="228600" indent="-228600">
              <a:buAutoNum type="arabicPlain"/>
            </a:pPr>
            <a:r>
              <a:rPr lang="en-NZ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Reduced</a:t>
            </a:r>
            <a:r>
              <a:rPr lang="en-NZ" dirty="0"/>
              <a:t> </a:t>
            </a:r>
            <a:r>
              <a:rPr lang="en-NZ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    No change</a:t>
            </a:r>
            <a:r>
              <a:rPr lang="en-NZ" dirty="0"/>
              <a:t> </a:t>
            </a:r>
            <a:r>
              <a:rPr lang="en-NZ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3    Increased</a:t>
            </a:r>
            <a:r>
              <a:rPr lang="en-NZ" dirty="0"/>
              <a:t> </a:t>
            </a:r>
          </a:p>
          <a:p>
            <a:pPr marL="228600" indent="-228600">
              <a:buAutoNum type="arabicPlain"/>
            </a:pPr>
            <a:endParaRPr lang="en-NZ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indent="0">
              <a:buNone/>
            </a:pPr>
            <a:r>
              <a:rPr lang="en-NZ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Which of the following are, or were, reasons for your use of e-cigarettes or vaping devices?</a:t>
            </a:r>
            <a:r>
              <a:rPr lang="en-NZ" dirty="0"/>
              <a:t> </a:t>
            </a:r>
          </a:p>
          <a:p>
            <a:pPr marL="0" indent="0">
              <a:buNone/>
            </a:pPr>
            <a:r>
              <a:rPr lang="en-NZ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You save money by using e-cigarettes or vaping devices instead of smoking. (Y/N)</a:t>
            </a:r>
            <a:endParaRPr lang="en-CA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BD9C6C5-F860-6743-A045-BCA0C27B0A72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40692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Financial stress higher among Māori, but no evidence of change between W1 and W2. More specific measure actually fell slightly among M and NM.</a:t>
            </a:r>
          </a:p>
          <a:p>
            <a:endParaRPr lang="en-CA" sz="1200" b="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CA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Qs</a:t>
            </a:r>
          </a:p>
          <a:p>
            <a:endParaRPr lang="en-CA" sz="1200" b="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NZ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 the last 30 days, because of a shortage of money, were you unable to pay any important bills on time, such as electricity, telephone or rent bills?</a:t>
            </a:r>
            <a:r>
              <a:rPr lang="en-NZ" dirty="0"/>
              <a:t> </a:t>
            </a:r>
            <a:r>
              <a:rPr lang="en-NZ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(Y/N)</a:t>
            </a:r>
            <a:endParaRPr lang="en-NZ" dirty="0"/>
          </a:p>
          <a:p>
            <a:endParaRPr lang="en-NZ" sz="1200" b="0" i="0" u="none" strike="noStrike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NZ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 the last 6 months, has there been a time when the money you spent on cigarettes or tobacco resulted in not having enough money for household essentials such as food?</a:t>
            </a:r>
            <a:r>
              <a:rPr lang="en-NZ" dirty="0"/>
              <a:t> </a:t>
            </a:r>
            <a:r>
              <a:rPr lang="en-NZ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(Y/N)</a:t>
            </a:r>
            <a:endParaRPr lang="en-CA" sz="1200" b="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BD9C6C5-F860-6743-A045-BCA0C27B0A72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883712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D9C6C5-F860-6743-A045-BCA0C27B0A72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95112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NZ" sz="1200" b="0" dirty="0"/>
              <a:t>Govt considering its response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NZ" sz="1200" b="0" dirty="0"/>
              <a:t>NB Sector not all convinced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0576A8-B0B4-4A87-9C3F-7C1DB98C29BA}" type="slidenum">
              <a:rPr lang="en-NZ" smtClean="0"/>
              <a:t>15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410261960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Slide Image Placeholder 1">
            <a:extLst>
              <a:ext uri="{FF2B5EF4-FFF2-40B4-BE49-F238E27FC236}">
                <a16:creationId xmlns:a16="http://schemas.microsoft.com/office/drawing/2014/main" id="{35D48FC7-9184-F14E-9312-EEEBAE65AA7D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685800" y="1143000"/>
            <a:ext cx="548640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386" name="Notes Placeholder 2">
            <a:extLst>
              <a:ext uri="{FF2B5EF4-FFF2-40B4-BE49-F238E27FC236}">
                <a16:creationId xmlns:a16="http://schemas.microsoft.com/office/drawing/2014/main" id="{4EFCB0A5-D8E0-7B41-BAF8-EC43CD3FBBBB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altLang="en-US">
              <a:ea typeface="ＭＳ Ｐゴシック" panose="020B0600070205080204" pitchFamily="34" charset="-128"/>
            </a:endParaRPr>
          </a:p>
        </p:txBody>
      </p:sp>
      <p:sp>
        <p:nvSpPr>
          <p:cNvPr id="16387" name="Slide Number Placeholder 3">
            <a:extLst>
              <a:ext uri="{FF2B5EF4-FFF2-40B4-BE49-F238E27FC236}">
                <a16:creationId xmlns:a16="http://schemas.microsoft.com/office/drawing/2014/main" id="{DD1B3074-EBB9-DA4B-A731-68918B850FE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E815E0BC-AFF6-EC42-8A40-4B7F934C2ECE}" type="slidenum">
              <a:rPr lang="en-US" altLang="en-US" smtClean="0">
                <a:latin typeface="Calibri" panose="020F0502020204030204" pitchFamily="34" charset="0"/>
              </a:rPr>
              <a:pPr/>
              <a:t>17</a:t>
            </a:fld>
            <a:endParaRPr lang="en-US" altLang="en-US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01426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Mi</a:t>
            </a:r>
            <a:r>
              <a:rPr lang="en-US" dirty="0"/>
              <a:t> Yan did data cleaning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D9C6C5-F860-6743-A045-BCA0C27B0A72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661960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D9C6C5-F860-6743-A045-BCA0C27B0A7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02515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NZ" sz="1200" dirty="0"/>
              <a:t>Cohort recruited from national health survey (NZHS)</a:t>
            </a:r>
          </a:p>
          <a:p>
            <a:pPr>
              <a:spcBef>
                <a:spcPts val="600"/>
              </a:spcBef>
            </a:pPr>
            <a:r>
              <a:rPr lang="en-US" sz="1200" dirty="0"/>
              <a:t>Response </a:t>
            </a:r>
            <a:r>
              <a:rPr lang="mr-IN" sz="1200" dirty="0"/>
              <a:t>–</a:t>
            </a:r>
            <a:r>
              <a:rPr lang="en-US" sz="1200" dirty="0"/>
              <a:t> W1 41.5% of all contacted eligible subjects from NZHS, 27.6% among all eligible subjects</a:t>
            </a:r>
          </a:p>
          <a:p>
            <a:endParaRPr lang="en-US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From James: Analysis accounts for over-sampling of some participant groups in the NZHS/ITC sampling stages” (and also incorporates other complex sampling elements into inferential statistics i.e. confidence intervals for these outputs)</a:t>
            </a:r>
          </a:p>
          <a:p>
            <a:endParaRPr lang="en-NZ" b="1" dirty="0"/>
          </a:p>
          <a:p>
            <a:endParaRPr lang="en-NZ" b="1" dirty="0"/>
          </a:p>
          <a:p>
            <a:r>
              <a:rPr lang="en-NZ" b="1" dirty="0"/>
              <a:t>NZHS info</a:t>
            </a:r>
          </a:p>
          <a:p>
            <a:r>
              <a:rPr lang="en-NZ" dirty="0"/>
              <a:t>NZHS = continuous cross-sectional survey run by </a:t>
            </a:r>
            <a:r>
              <a:rPr lang="en-NZ" dirty="0" err="1"/>
              <a:t>MoH</a:t>
            </a:r>
            <a:endParaRPr lang="en-NZ" dirty="0"/>
          </a:p>
          <a:p>
            <a:r>
              <a:rPr lang="en-NZ" dirty="0"/>
              <a:t>Nationally representative sampling frame, 80% response</a:t>
            </a:r>
          </a:p>
          <a:p>
            <a:r>
              <a:rPr lang="en-NZ" dirty="0"/>
              <a:t>85% of participants agree to re-contact for further research</a:t>
            </a:r>
          </a:p>
          <a:p>
            <a:r>
              <a:rPr lang="en-NZ" sz="1200" dirty="0"/>
              <a:t>Annualised sample of 12-12500, estimate yields potential sample of 2500-3000 smokers and recent quitters</a:t>
            </a:r>
            <a:r>
              <a:rPr lang="en-US" sz="1200" dirty="0"/>
              <a:t> </a:t>
            </a:r>
          </a:p>
          <a:p>
            <a:r>
              <a:rPr lang="en-US" sz="1200" dirty="0"/>
              <a:t>Allows for efficient ITC sample recruitment, info on non-responders,</a:t>
            </a:r>
            <a:r>
              <a:rPr lang="en-US" sz="1200" baseline="0" dirty="0"/>
              <a:t> </a:t>
            </a:r>
            <a:r>
              <a:rPr lang="en-US" sz="1200" dirty="0"/>
              <a:t>source for replenishment and additional data through linkage</a:t>
            </a:r>
            <a:r>
              <a:rPr lang="en-US" sz="1200" baseline="0" dirty="0"/>
              <a:t> - </a:t>
            </a:r>
            <a:r>
              <a:rPr lang="en-AU" altLang="x-none" dirty="0"/>
              <a:t>allows additional analyses in NZ arm e.g. linking change in beliefs and behaviours to:</a:t>
            </a:r>
          </a:p>
          <a:p>
            <a:pPr lvl="2"/>
            <a:r>
              <a:rPr lang="en-AU" altLang="x-none" dirty="0"/>
              <a:t>Household composition &amp; detailed socio-economic status </a:t>
            </a:r>
          </a:p>
          <a:p>
            <a:pPr lvl="2"/>
            <a:r>
              <a:rPr lang="en-AU" altLang="x-none" dirty="0"/>
              <a:t>Physical and mental health (including presence of smoking-related conditions)</a:t>
            </a:r>
          </a:p>
          <a:p>
            <a:pPr lvl="2"/>
            <a:r>
              <a:rPr lang="en-AU" altLang="x-none" dirty="0"/>
              <a:t>Alcohol use</a:t>
            </a:r>
          </a:p>
          <a:p>
            <a:pPr lvl="2"/>
            <a:r>
              <a:rPr lang="en-AU" altLang="x-none" dirty="0"/>
              <a:t>Health care utilisation</a:t>
            </a:r>
          </a:p>
          <a:p>
            <a:pPr lvl="2"/>
            <a:r>
              <a:rPr lang="en-AU" altLang="x-none" dirty="0"/>
              <a:t>Experience of racism and discrimination</a:t>
            </a:r>
          </a:p>
          <a:p>
            <a:endParaRPr lang="en-NZ" sz="1200" dirty="0"/>
          </a:p>
          <a:p>
            <a:endParaRPr lang="en-NZ" dirty="0"/>
          </a:p>
          <a:p>
            <a:pPr>
              <a:buFontTx/>
              <a:buNone/>
            </a:pPr>
            <a:r>
              <a:rPr lang="en-NZ" altLang="x-none" b="1" dirty="0"/>
              <a:t>Māori sample</a:t>
            </a:r>
          </a:p>
          <a:p>
            <a:pPr>
              <a:buFontTx/>
              <a:buNone/>
            </a:pPr>
            <a:r>
              <a:rPr lang="en-NZ" altLang="x-none" dirty="0"/>
              <a:t>Around</a:t>
            </a:r>
            <a:r>
              <a:rPr lang="en-NZ" altLang="x-none" baseline="0" dirty="0"/>
              <a:t> 35% of cohort, large numbers a</a:t>
            </a:r>
            <a:r>
              <a:rPr lang="en-AU" altLang="x-none" dirty="0" err="1"/>
              <a:t>llows</a:t>
            </a:r>
            <a:r>
              <a:rPr lang="en-AU" altLang="x-none" dirty="0"/>
              <a:t> separate analysis of Māori sample with substantial</a:t>
            </a:r>
            <a:r>
              <a:rPr lang="en-AU" altLang="x-none" baseline="0" dirty="0"/>
              <a:t> </a:t>
            </a:r>
            <a:r>
              <a:rPr lang="en-AU" altLang="x-none" dirty="0"/>
              <a:t>explanatory power</a:t>
            </a:r>
          </a:p>
          <a:p>
            <a:pPr>
              <a:buFontTx/>
              <a:buNone/>
            </a:pPr>
            <a:r>
              <a:rPr lang="en-AU" altLang="x-none" dirty="0"/>
              <a:t>Opportunity to address issues of specific interest to Māori </a:t>
            </a:r>
            <a:r>
              <a:rPr lang="en-AU" altLang="x-none" dirty="0" err="1"/>
              <a:t>eg</a:t>
            </a:r>
            <a:r>
              <a:rPr lang="en-AU" altLang="x-none" dirty="0"/>
              <a:t>:</a:t>
            </a:r>
          </a:p>
          <a:p>
            <a:pPr lvl="2"/>
            <a:r>
              <a:rPr lang="en-AU" altLang="x-none" dirty="0">
                <a:solidFill>
                  <a:srgbClr val="FF6633"/>
                </a:solidFill>
              </a:rPr>
              <a:t>Māori attitudes to policies and </a:t>
            </a:r>
            <a:r>
              <a:rPr lang="en-AU" altLang="x-none" dirty="0" err="1">
                <a:solidFill>
                  <a:srgbClr val="FF6633"/>
                </a:solidFill>
              </a:rPr>
              <a:t>smokefree</a:t>
            </a:r>
            <a:r>
              <a:rPr lang="en-AU" altLang="x-none" dirty="0">
                <a:solidFill>
                  <a:srgbClr val="FF6633"/>
                </a:solidFill>
              </a:rPr>
              <a:t> 2025 goal</a:t>
            </a:r>
          </a:p>
          <a:p>
            <a:pPr lvl="2"/>
            <a:r>
              <a:rPr lang="en-AU" altLang="x-none" dirty="0">
                <a:solidFill>
                  <a:srgbClr val="FF6633"/>
                </a:solidFill>
              </a:rPr>
              <a:t>Differential impact of interventions and policies on Māori </a:t>
            </a:r>
          </a:p>
          <a:p>
            <a:pPr lvl="2"/>
            <a:r>
              <a:rPr lang="en-AU" altLang="x-none" dirty="0">
                <a:solidFill>
                  <a:srgbClr val="FF6633"/>
                </a:solidFill>
              </a:rPr>
              <a:t>Influence of family/whanau on quitting behaviour</a:t>
            </a:r>
          </a:p>
          <a:p>
            <a:pPr lvl="0"/>
            <a:r>
              <a:rPr lang="en-AU" altLang="x-none" dirty="0"/>
              <a:t>Unique as other ITC arms do not have over-sampling and have only small numbers of indigenous peoples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D9C6C5-F860-6743-A045-BCA0C27B0A7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714673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 the last 30 days, because of a shortage of money, were you unable to pay any important bills on time, such as electricity, telephone or rent bills?</a:t>
            </a:r>
            <a:endParaRPr lang="en-NZ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228600" indent="-228600">
              <a:buAutoNum type="arabicPlain"/>
            </a:pPr>
            <a:r>
              <a:rPr lang="en-CA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Yes     2    No</a:t>
            </a:r>
          </a:p>
          <a:p>
            <a:pPr marL="228600" indent="-228600">
              <a:buAutoNum type="arabicPlain"/>
            </a:pPr>
            <a:endParaRPr lang="en-CA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CA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 the last 6 months, has there been a time when the money you spent on cigarettes or tobacco resulted in not having enough money for household essentials such as food?</a:t>
            </a:r>
            <a:endParaRPr lang="en-NZ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CA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    Yes     2    No</a:t>
            </a:r>
            <a:endParaRPr lang="en-NZ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228600" indent="-228600">
              <a:buAutoNum type="arabicPlain"/>
            </a:pPr>
            <a:endParaRPr lang="en-NZ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BD9C6C5-F860-6743-A045-BCA0C27B0A7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74748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BD9C6C5-F860-6743-A045-BCA0C27B0A72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7063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High proportion had each indicator of sensitivity. Most had ≥ 2.</a:t>
            </a:r>
          </a:p>
          <a:p>
            <a:endParaRPr lang="en-CA" sz="1200" b="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CA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Increase in % choosing brand partly due to price and in % with all 4 indicators of sensitivity from W1 to W2. </a:t>
            </a:r>
          </a:p>
          <a:p>
            <a:endParaRPr lang="en-CA" sz="1200" b="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CA" sz="1200" b="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CA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Qs</a:t>
            </a:r>
            <a:endParaRPr lang="en-CA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NZ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Among smokers who stated a brand that they usually smoked.</a:t>
            </a:r>
            <a:endParaRPr lang="en-NZ" dirty="0"/>
          </a:p>
          <a:p>
            <a:r>
              <a:rPr lang="en-NZ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 choosing to smoke was part of your decision to smoke this brand based on any of the following</a:t>
            </a:r>
            <a:r>
              <a:rPr lang="en-NZ" dirty="0"/>
              <a:t> -  </a:t>
            </a:r>
            <a:r>
              <a:rPr lang="en-NZ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Price</a:t>
            </a:r>
            <a:r>
              <a:rPr lang="en-NZ" dirty="0"/>
              <a:t> (</a:t>
            </a:r>
            <a:r>
              <a:rPr lang="en-NZ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Yes/No)</a:t>
            </a:r>
            <a:r>
              <a:rPr lang="en-NZ" dirty="0"/>
              <a:t> </a:t>
            </a:r>
          </a:p>
          <a:p>
            <a:endParaRPr lang="en-NZ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NZ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Compared to 12 months ago, do you think that your cigarettes are better value, worse value, or about the same value?</a:t>
            </a:r>
            <a:r>
              <a:rPr lang="en-NZ" dirty="0"/>
              <a:t> </a:t>
            </a:r>
          </a:p>
          <a:p>
            <a:endParaRPr lang="en-NZ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CA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What do you think about the amount of tax on tobacco products?</a:t>
            </a:r>
            <a:r>
              <a:rPr lang="en-NZ" dirty="0">
                <a:effectLst/>
              </a:rPr>
              <a:t> </a:t>
            </a:r>
          </a:p>
          <a:p>
            <a:pPr marL="228600" indent="-228600">
              <a:buAutoNum type="arabicPlain"/>
            </a:pPr>
            <a:r>
              <a:rPr lang="en-CA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It is far too high</a:t>
            </a:r>
            <a:r>
              <a:rPr lang="en-NZ" dirty="0">
                <a:effectLst/>
              </a:rPr>
              <a:t> </a:t>
            </a:r>
            <a:r>
              <a:rPr lang="en-CA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    It is a bit too high</a:t>
            </a:r>
            <a:r>
              <a:rPr lang="en-NZ" dirty="0">
                <a:effectLst/>
              </a:rPr>
              <a:t> </a:t>
            </a:r>
            <a:r>
              <a:rPr lang="en-CA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3    It is just right</a:t>
            </a:r>
            <a:r>
              <a:rPr lang="en-NZ" dirty="0">
                <a:effectLst/>
              </a:rPr>
              <a:t> </a:t>
            </a:r>
            <a:r>
              <a:rPr lang="en-CA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4    It is a bit too low</a:t>
            </a:r>
            <a:r>
              <a:rPr lang="en-NZ" dirty="0">
                <a:effectLst/>
              </a:rPr>
              <a:t> </a:t>
            </a:r>
            <a:r>
              <a:rPr lang="en-CA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5    It is far too low</a:t>
            </a:r>
          </a:p>
          <a:p>
            <a:pPr marL="228600" indent="-228600">
              <a:buAutoNum type="arabicPlain"/>
            </a:pPr>
            <a:endParaRPr lang="en-CA" sz="1200" b="0" i="0" u="none" strike="noStrike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indent="0">
              <a:buNone/>
            </a:pPr>
            <a:r>
              <a:rPr lang="en-CA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If you were to quit smoking cigarettes permanently in the next 6 months, do you think your finances would . . . ?</a:t>
            </a:r>
            <a:r>
              <a:rPr lang="en-NZ" dirty="0">
                <a:effectLst/>
              </a:rPr>
              <a:t> </a:t>
            </a:r>
          </a:p>
          <a:p>
            <a:pPr marL="0" indent="0">
              <a:buNone/>
            </a:pPr>
            <a:r>
              <a:rPr lang="en-CA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    Improve a lot</a:t>
            </a:r>
            <a:r>
              <a:rPr lang="en-NZ" dirty="0">
                <a:effectLst/>
              </a:rPr>
              <a:t> </a:t>
            </a:r>
            <a:r>
              <a:rPr lang="en-CA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    Improve a little</a:t>
            </a:r>
            <a:r>
              <a:rPr lang="en-NZ" dirty="0">
                <a:effectLst/>
              </a:rPr>
              <a:t> </a:t>
            </a:r>
            <a:r>
              <a:rPr lang="en-CA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3    Stay the same</a:t>
            </a:r>
            <a:r>
              <a:rPr lang="en-NZ" dirty="0">
                <a:effectLst/>
              </a:rPr>
              <a:t> </a:t>
            </a:r>
            <a:r>
              <a:rPr lang="en-CA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4    Become a little worse</a:t>
            </a:r>
            <a:r>
              <a:rPr lang="en-NZ" dirty="0">
                <a:effectLst/>
              </a:rPr>
              <a:t>  </a:t>
            </a:r>
            <a:endParaRPr lang="en-NZ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BD9C6C5-F860-6743-A045-BCA0C27B0A7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863409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indent="0">
              <a:buNone/>
            </a:pPr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indent="0">
              <a:buNone/>
            </a:pP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Disadvantaged in both waves more likely to choose brand on price. Otherwise not much difference.</a:t>
            </a:r>
          </a:p>
          <a:p>
            <a:pPr marL="0" indent="0">
              <a:buNone/>
            </a:pPr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indent="0">
              <a:buNone/>
            </a:pP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Data not shown - Māori less likely to choose brand based on price (59 vs 69% W2); increase in choosing brand on price among non-Māori (54% W1, 69% W2) and in % of Māori considering cigs worse value (52%W1, 78% W2). Otherwise not much difference M vs NM.</a:t>
            </a:r>
          </a:p>
          <a:p>
            <a:pPr marL="0" indent="0">
              <a:buNone/>
            </a:pPr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indent="0">
              <a:buNone/>
            </a:pPr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CA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Qs</a:t>
            </a:r>
            <a:endParaRPr lang="en-CA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NZ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Among smokers who stated a brand that they usually smoked.</a:t>
            </a:r>
            <a:endParaRPr lang="en-NZ" dirty="0"/>
          </a:p>
          <a:p>
            <a:r>
              <a:rPr lang="en-NZ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 choosing to smoke was part of your decision to smoke this brand based on any of the following</a:t>
            </a:r>
            <a:r>
              <a:rPr lang="en-NZ" dirty="0"/>
              <a:t> -  </a:t>
            </a:r>
            <a:r>
              <a:rPr lang="en-NZ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Price</a:t>
            </a:r>
            <a:r>
              <a:rPr lang="en-NZ" dirty="0"/>
              <a:t> (</a:t>
            </a:r>
            <a:r>
              <a:rPr lang="en-NZ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Yes/No)</a:t>
            </a:r>
            <a:r>
              <a:rPr lang="en-NZ" dirty="0"/>
              <a:t> </a:t>
            </a:r>
          </a:p>
          <a:p>
            <a:endParaRPr lang="en-NZ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NZ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Compared to 12 months ago, do you think that your cigarettes are better value, worse value, or about the same value?</a:t>
            </a:r>
            <a:r>
              <a:rPr lang="en-NZ" dirty="0"/>
              <a:t> </a:t>
            </a:r>
          </a:p>
          <a:p>
            <a:endParaRPr lang="en-NZ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CA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What do you think about the amount of tax on tobacco products?</a:t>
            </a:r>
            <a:r>
              <a:rPr lang="en-NZ" dirty="0">
                <a:effectLst/>
              </a:rPr>
              <a:t> </a:t>
            </a:r>
          </a:p>
          <a:p>
            <a:pPr marL="228600" indent="-228600">
              <a:buAutoNum type="arabicPlain"/>
            </a:pPr>
            <a:r>
              <a:rPr lang="en-CA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It is far too high</a:t>
            </a:r>
            <a:r>
              <a:rPr lang="en-NZ" dirty="0">
                <a:effectLst/>
              </a:rPr>
              <a:t> </a:t>
            </a:r>
            <a:r>
              <a:rPr lang="en-CA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    It is a bit too high</a:t>
            </a:r>
            <a:r>
              <a:rPr lang="en-NZ" dirty="0">
                <a:effectLst/>
              </a:rPr>
              <a:t> </a:t>
            </a:r>
            <a:r>
              <a:rPr lang="en-CA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3    It is just right</a:t>
            </a:r>
            <a:r>
              <a:rPr lang="en-NZ" dirty="0">
                <a:effectLst/>
              </a:rPr>
              <a:t> </a:t>
            </a:r>
            <a:r>
              <a:rPr lang="en-CA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4    It is a bit too low</a:t>
            </a:r>
            <a:r>
              <a:rPr lang="en-NZ" dirty="0">
                <a:effectLst/>
              </a:rPr>
              <a:t> </a:t>
            </a:r>
            <a:r>
              <a:rPr lang="en-CA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5    It is far too low</a:t>
            </a:r>
          </a:p>
          <a:p>
            <a:pPr marL="228600" indent="-228600">
              <a:buAutoNum type="arabicPlain"/>
            </a:pPr>
            <a:endParaRPr lang="en-CA" sz="1200" b="0" i="0" u="none" strike="noStrike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indent="0">
              <a:buNone/>
            </a:pPr>
            <a:r>
              <a:rPr lang="en-CA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If you were to quit smoking cigarettes permanently in the next 6 months, do you think your finances would . . . ?</a:t>
            </a:r>
            <a:r>
              <a:rPr lang="en-NZ" dirty="0">
                <a:effectLst/>
              </a:rPr>
              <a:t> </a:t>
            </a:r>
          </a:p>
          <a:p>
            <a:pPr marL="0" indent="0">
              <a:buNone/>
            </a:pPr>
            <a:r>
              <a:rPr lang="en-CA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    Improve a lot</a:t>
            </a:r>
            <a:r>
              <a:rPr lang="en-NZ" dirty="0">
                <a:effectLst/>
              </a:rPr>
              <a:t> </a:t>
            </a:r>
            <a:r>
              <a:rPr lang="en-CA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    Improve a little</a:t>
            </a:r>
            <a:r>
              <a:rPr lang="en-NZ" dirty="0">
                <a:effectLst/>
              </a:rPr>
              <a:t> </a:t>
            </a:r>
            <a:r>
              <a:rPr lang="en-CA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3    Stay the same</a:t>
            </a:r>
            <a:r>
              <a:rPr lang="en-NZ" dirty="0">
                <a:effectLst/>
              </a:rPr>
              <a:t> </a:t>
            </a:r>
            <a:r>
              <a:rPr lang="en-CA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4    Become a little worse</a:t>
            </a:r>
            <a:r>
              <a:rPr lang="en-NZ" dirty="0">
                <a:effectLst/>
              </a:rPr>
              <a:t>  </a:t>
            </a:r>
            <a:endParaRPr lang="en-NZ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indent="0">
              <a:buNone/>
            </a:pPr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BD9C6C5-F860-6743-A045-BCA0C27B0A7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213070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Majority thought about money spent on smoking often or very often. Around reported attest tax increase had made them think about quitting. Small decreases in quitting impact in W2 (note % stating that price of cigs made think about quitting somewhat or very much was 75% W1, 77% W2)</a:t>
            </a:r>
          </a:p>
          <a:p>
            <a:endParaRPr lang="en-CA" sz="1200" b="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CA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Note that majority and increasing gave as a reasons for using ECs that it is cheaper than smoking.</a:t>
            </a:r>
          </a:p>
          <a:p>
            <a:endParaRPr lang="en-CA" sz="1200" b="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CA" sz="1200" b="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CA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Qs</a:t>
            </a:r>
          </a:p>
          <a:p>
            <a:r>
              <a:rPr lang="en-NZ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 the last 30 days  how often, if at all, did you think about the money you spend on smoking?</a:t>
            </a:r>
            <a:r>
              <a:rPr lang="en-NZ" dirty="0"/>
              <a:t> </a:t>
            </a:r>
            <a:r>
              <a:rPr lang="en-NZ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Never, Rarely, Sometimes, Often, Very Often</a:t>
            </a:r>
            <a:r>
              <a:rPr lang="en-NZ" dirty="0"/>
              <a:t> </a:t>
            </a:r>
            <a:endParaRPr lang="en-NZ" sz="1200" b="0" i="0" u="none" strike="noStrike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NZ" sz="1200" b="0" i="0" u="none" strike="noStrike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NZ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tax on cigarettes (both tailor-made and roll-your-own) increased on January 1 this year. Did this increase in tax made you think about quitting smoking?</a:t>
            </a:r>
            <a:r>
              <a:rPr lang="en-NZ" dirty="0"/>
              <a:t> (Y/N)</a:t>
            </a:r>
          </a:p>
          <a:p>
            <a:endParaRPr lang="en-NZ" dirty="0"/>
          </a:p>
          <a:p>
            <a:r>
              <a:rPr lang="en-NZ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 the past 6 months, have any of the following things led you to think about quitting -- not at all, somewhat, or very much?</a:t>
            </a:r>
            <a:r>
              <a:rPr lang="en-NZ" dirty="0"/>
              <a:t> </a:t>
            </a:r>
            <a:r>
              <a:rPr lang="en-NZ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price of cigarettes?</a:t>
            </a:r>
            <a:r>
              <a:rPr lang="en-NZ" dirty="0"/>
              <a:t> </a:t>
            </a:r>
          </a:p>
          <a:p>
            <a:endParaRPr lang="en-NZ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NZ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Has this increase in tax reduced or increased the number of cigarettes (either tailor-made or roll-your-own) that you smoke?</a:t>
            </a:r>
            <a:r>
              <a:rPr lang="en-NZ" dirty="0"/>
              <a:t> </a:t>
            </a:r>
          </a:p>
          <a:p>
            <a:pPr marL="228600" indent="-228600">
              <a:buAutoNum type="arabicPlain"/>
            </a:pPr>
            <a:r>
              <a:rPr lang="en-NZ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Reduced</a:t>
            </a:r>
            <a:r>
              <a:rPr lang="en-NZ" dirty="0"/>
              <a:t> </a:t>
            </a:r>
            <a:r>
              <a:rPr lang="en-NZ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    No change</a:t>
            </a:r>
            <a:r>
              <a:rPr lang="en-NZ" dirty="0"/>
              <a:t> </a:t>
            </a:r>
            <a:r>
              <a:rPr lang="en-NZ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3    Increased</a:t>
            </a:r>
            <a:r>
              <a:rPr lang="en-NZ" dirty="0"/>
              <a:t> </a:t>
            </a:r>
          </a:p>
          <a:p>
            <a:pPr marL="228600" indent="-228600">
              <a:buAutoNum type="arabicPlain"/>
            </a:pPr>
            <a:endParaRPr lang="en-NZ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indent="0">
              <a:buNone/>
            </a:pPr>
            <a:r>
              <a:rPr lang="en-NZ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Which of the following are, or were, reasons for your use of e-cigarettes or vaping devices?</a:t>
            </a:r>
            <a:r>
              <a:rPr lang="en-NZ" dirty="0"/>
              <a:t> </a:t>
            </a:r>
          </a:p>
          <a:p>
            <a:pPr marL="0" indent="0">
              <a:buNone/>
            </a:pPr>
            <a:r>
              <a:rPr lang="en-NZ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You save money by using e-cigarettes or vaping devices instead of smoking. (Y/N)</a:t>
            </a:r>
            <a:endParaRPr lang="en-CA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BD9C6C5-F860-6743-A045-BCA0C27B0A72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32054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30AA07-205C-2B4F-9FDC-EF5709681F8D}" type="datetimeFigureOut">
              <a:rPr lang="en-US" smtClean="0"/>
              <a:t>11/4/2019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C95B1-F706-AC45-AFDE-7A12967484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5200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30AA07-205C-2B4F-9FDC-EF5709681F8D}" type="datetimeFigureOut">
              <a:rPr lang="en-US" smtClean="0"/>
              <a:t>11/4/2019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C95B1-F706-AC45-AFDE-7A12967484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96879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30AA07-205C-2B4F-9FDC-EF5709681F8D}" type="datetimeFigureOut">
              <a:rPr lang="en-US" smtClean="0"/>
              <a:t>11/4/2019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C95B1-F706-AC45-AFDE-7A12967484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41007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30AA07-205C-2B4F-9FDC-EF5709681F8D}" type="datetimeFigureOut">
              <a:rPr lang="en-US" smtClean="0"/>
              <a:t>11/4/2019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C95B1-F706-AC45-AFDE-7A12967484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38187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30AA07-205C-2B4F-9FDC-EF5709681F8D}" type="datetimeFigureOut">
              <a:rPr lang="en-US" smtClean="0"/>
              <a:t>11/4/2019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C95B1-F706-AC45-AFDE-7A12967484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0877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30AA07-205C-2B4F-9FDC-EF5709681F8D}" type="datetimeFigureOut">
              <a:rPr lang="en-US" smtClean="0"/>
              <a:t>11/4/2019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C95B1-F706-AC45-AFDE-7A12967484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99394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30AA07-205C-2B4F-9FDC-EF5709681F8D}" type="datetimeFigureOut">
              <a:rPr lang="en-US" smtClean="0"/>
              <a:t>11/4/2019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C95B1-F706-AC45-AFDE-7A12967484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07387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30AA07-205C-2B4F-9FDC-EF5709681F8D}" type="datetimeFigureOut">
              <a:rPr lang="en-US" smtClean="0"/>
              <a:t>11/4/2019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C95B1-F706-AC45-AFDE-7A12967484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16991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30AA07-205C-2B4F-9FDC-EF5709681F8D}" type="datetimeFigureOut">
              <a:rPr lang="en-US" smtClean="0"/>
              <a:t>11/4/2019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C95B1-F706-AC45-AFDE-7A12967484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3817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30AA07-205C-2B4F-9FDC-EF5709681F8D}" type="datetimeFigureOut">
              <a:rPr lang="en-US" smtClean="0"/>
              <a:t>11/4/2019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C95B1-F706-AC45-AFDE-7A12967484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23355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30AA07-205C-2B4F-9FDC-EF5709681F8D}" type="datetimeFigureOut">
              <a:rPr lang="en-US" smtClean="0"/>
              <a:t>11/4/2019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C95B1-F706-AC45-AFDE-7A12967484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93386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30AA07-205C-2B4F-9FDC-EF5709681F8D}" type="datetimeFigureOut">
              <a:rPr lang="en-US" smtClean="0"/>
              <a:t>11/4/2019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EC95B1-F706-AC45-AFDE-7A12967484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85765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4" r:id="rId1"/>
    <p:sldLayoutId id="2147483835" r:id="rId2"/>
    <p:sldLayoutId id="2147483836" r:id="rId3"/>
    <p:sldLayoutId id="2147483837" r:id="rId4"/>
    <p:sldLayoutId id="2147483838" r:id="rId5"/>
    <p:sldLayoutId id="2147483839" r:id="rId6"/>
    <p:sldLayoutId id="2147483840" r:id="rId7"/>
    <p:sldLayoutId id="2147483841" r:id="rId8"/>
    <p:sldLayoutId id="2147483842" r:id="rId9"/>
    <p:sldLayoutId id="2147483843" r:id="rId10"/>
    <p:sldLayoutId id="2147483844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hyperlink" Target="http://aspire2025.org.nz/" TargetMode="External"/><Relationship Id="rId7" Type="http://schemas.openxmlformats.org/officeDocument/2006/relationships/hyperlink" Target="http://www.itcproject.org/" TargetMode="External"/><Relationship Id="rId2" Type="http://schemas.openxmlformats.org/officeDocument/2006/relationships/hyperlink" Target="mailto:richard.edwards@otago.ac.nz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1.png"/><Relationship Id="rId4" Type="http://schemas.openxmlformats.org/officeDocument/2006/relationships/hyperlink" Target="https://twitter.com/ASPIRE2025" TargetMode="External"/><Relationship Id="rId9" Type="http://schemas.openxmlformats.org/officeDocument/2006/relationships/image" Target="../media/image2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.png"/><Relationship Id="rId5" Type="http://schemas.openxmlformats.org/officeDocument/2006/relationships/image" Target="../media/image7.png"/><Relationship Id="rId4" Type="http://schemas.openxmlformats.org/officeDocument/2006/relationships/image" Target="../media/image6.tif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3" name="Rectangle 3"/>
          <p:cNvSpPr>
            <a:spLocks noGrp="1" noChangeArrowheads="1"/>
          </p:cNvSpPr>
          <p:nvPr>
            <p:ph type="ctrTitle"/>
          </p:nvPr>
        </p:nvSpPr>
        <p:spPr>
          <a:xfrm>
            <a:off x="1175657" y="2169204"/>
            <a:ext cx="9993086" cy="1388981"/>
          </a:xfrm>
        </p:spPr>
        <p:txBody>
          <a:bodyPr>
            <a:noAutofit/>
          </a:bodyPr>
          <a:lstStyle/>
          <a:p>
            <a:r>
              <a:rPr lang="en-GB" sz="3600" b="1" dirty="0"/>
              <a:t>The New Zealand tobacco tax increases – are they still having an impact? Findings from the 2016-18 </a:t>
            </a:r>
            <a:br>
              <a:rPr lang="en-GB" sz="3600" b="1" dirty="0"/>
            </a:br>
            <a:r>
              <a:rPr lang="en-GB" sz="3600" b="1" dirty="0"/>
              <a:t>ITC New Zealand Surveys</a:t>
            </a:r>
            <a:endParaRPr lang="en-NZ" sz="3600" b="1" dirty="0"/>
          </a:p>
        </p:txBody>
      </p:sp>
      <p:sp>
        <p:nvSpPr>
          <p:cNvPr id="46084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2287576" y="3823125"/>
            <a:ext cx="8118889" cy="903241"/>
          </a:xfrm>
        </p:spPr>
        <p:txBody>
          <a:bodyPr>
            <a:noAutofit/>
          </a:bodyPr>
          <a:lstStyle/>
          <a:p>
            <a:r>
              <a:rPr lang="en-NZ" altLang="x-none" sz="2000" dirty="0"/>
              <a:t>Richard Edwards, James Stanley, Maddie White, </a:t>
            </a:r>
          </a:p>
          <a:p>
            <a:r>
              <a:rPr lang="en-NZ" altLang="x-none" sz="2000" dirty="0"/>
              <a:t>Andrew Waa, Susan C </a:t>
            </a:r>
            <a:r>
              <a:rPr lang="en-NZ" altLang="x-none" sz="2000" dirty="0" err="1"/>
              <a:t>Kaai</a:t>
            </a:r>
            <a:r>
              <a:rPr lang="en-NZ" altLang="x-none" sz="2000" dirty="0"/>
              <a:t>, Anne C K Quah, Geoffrey T Fong</a:t>
            </a:r>
          </a:p>
          <a:p>
            <a:endParaRPr lang="en-AU" altLang="x-none" sz="2400" dirty="0"/>
          </a:p>
        </p:txBody>
      </p:sp>
      <p:pic>
        <p:nvPicPr>
          <p:cNvPr id="9" name="Picture 2" descr="6BC61E48-0E66-4D78-8767-B4C156834FF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0874" y="67632"/>
            <a:ext cx="1825625" cy="153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6" descr="http://www.heartfoundation.org.nz/uploads/aspire%202025%20logo2.jpg"/>
          <p:cNvPicPr>
            <a:picLocks noChangeAspect="1" noChangeArrowheads="1"/>
          </p:cNvPicPr>
          <p:nvPr/>
        </p:nvPicPr>
        <p:blipFill>
          <a:blip r:embed="rId4" cstate="print"/>
          <a:srcRect l="20192" t="19231" r="23557" b="17307"/>
          <a:stretch>
            <a:fillRect/>
          </a:stretch>
        </p:blipFill>
        <p:spPr bwMode="auto">
          <a:xfrm>
            <a:off x="8632904" y="222078"/>
            <a:ext cx="1773560" cy="1000470"/>
          </a:xfrm>
          <a:prstGeom prst="rect">
            <a:avLst/>
          </a:prstGeom>
          <a:noFill/>
        </p:spPr>
      </p:pic>
      <p:sp>
        <p:nvSpPr>
          <p:cNvPr id="2" name="Rectangle 1"/>
          <p:cNvSpPr/>
          <p:nvPr/>
        </p:nvSpPr>
        <p:spPr>
          <a:xfrm>
            <a:off x="3946719" y="4543660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en-AU" altLang="x-none" dirty="0"/>
          </a:p>
          <a:p>
            <a:endParaRPr lang="en-AU" altLang="x-none" dirty="0"/>
          </a:p>
        </p:txBody>
      </p:sp>
      <p:pic>
        <p:nvPicPr>
          <p:cNvPr id="11" name="Picture 5" descr="ITC logo final.TIFF">
            <a:extLst>
              <a:ext uri="{FF2B5EF4-FFF2-40B4-BE49-F238E27FC236}">
                <a16:creationId xmlns:a16="http://schemas.microsoft.com/office/drawing/2014/main" id="{D3488F39-1337-CC48-97A8-BF87274B592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4229" y="222078"/>
            <a:ext cx="1600239" cy="11638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E51C5AA2-A0DE-BB4F-BBEA-F61EA83312F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227350" y="4726366"/>
            <a:ext cx="4010738" cy="1869459"/>
          </a:xfrm>
          <a:prstGeom prst="rect">
            <a:avLst/>
          </a:prstGeom>
        </p:spPr>
      </p:pic>
      <p:pic>
        <p:nvPicPr>
          <p:cNvPr id="12" name="Picture 2" descr="Uni-of-Otago-logo-image">
            <a:extLst>
              <a:ext uri="{FF2B5EF4-FFF2-40B4-BE49-F238E27FC236}">
                <a16:creationId xmlns:a16="http://schemas.microsoft.com/office/drawing/2014/main" id="{19F91D8C-1CC9-354F-B84F-410BC144D0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461" y="5659756"/>
            <a:ext cx="1843773" cy="9360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5951193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F94AA0E7-0454-E944-86FA-814BD9D663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25084" y="1"/>
            <a:ext cx="8519531" cy="1325563"/>
          </a:xfrm>
        </p:spPr>
        <p:txBody>
          <a:bodyPr>
            <a:normAutofit/>
          </a:bodyPr>
          <a:lstStyle/>
          <a:p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Price impact (W1 + W2)</a:t>
            </a:r>
          </a:p>
        </p:txBody>
      </p:sp>
      <p:graphicFrame>
        <p:nvGraphicFramePr>
          <p:cNvPr id="9" name="Chart 8">
            <a:extLst>
              <a:ext uri="{FF2B5EF4-FFF2-40B4-BE49-F238E27FC236}">
                <a16:creationId xmlns:a16="http://schemas.microsoft.com/office/drawing/2014/main" id="{B6911F95-60DA-3A45-830A-6B609B0E490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37821353"/>
              </p:ext>
            </p:extLst>
          </p:nvPr>
        </p:nvGraphicFramePr>
        <p:xfrm>
          <a:off x="1143000" y="1500321"/>
          <a:ext cx="9666514" cy="48025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Oval 1">
            <a:extLst>
              <a:ext uri="{FF2B5EF4-FFF2-40B4-BE49-F238E27FC236}">
                <a16:creationId xmlns:a16="http://schemas.microsoft.com/office/drawing/2014/main" id="{AED1684C-A9E2-CD46-B3A5-62F44692B07C}"/>
              </a:ext>
            </a:extLst>
          </p:cNvPr>
          <p:cNvSpPr/>
          <p:nvPr/>
        </p:nvSpPr>
        <p:spPr>
          <a:xfrm>
            <a:off x="2118481" y="2331574"/>
            <a:ext cx="1257300" cy="1143661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9846FA89-EBD7-644E-AA4E-E2AD80D0C5F2}"/>
              </a:ext>
            </a:extLst>
          </p:cNvPr>
          <p:cNvSpPr/>
          <p:nvPr/>
        </p:nvSpPr>
        <p:spPr>
          <a:xfrm>
            <a:off x="5653011" y="2903405"/>
            <a:ext cx="1257300" cy="976048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4FF9A2D9-796E-4A44-8E4C-F4460C92765A}"/>
              </a:ext>
            </a:extLst>
          </p:cNvPr>
          <p:cNvSpPr/>
          <p:nvPr/>
        </p:nvSpPr>
        <p:spPr>
          <a:xfrm>
            <a:off x="9087315" y="1927356"/>
            <a:ext cx="1257300" cy="976048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72276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0" animBg="1"/>
      <p:bldP spid="1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F94AA0E7-0454-E944-86FA-814BD9D663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25084" y="1"/>
            <a:ext cx="8519531" cy="1325563"/>
          </a:xfrm>
        </p:spPr>
        <p:txBody>
          <a:bodyPr>
            <a:normAutofit/>
          </a:bodyPr>
          <a:lstStyle/>
          <a:p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Price impact by ethnicity (W2)</a:t>
            </a: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AED1684C-A9E2-CD46-B3A5-62F44692B07C}"/>
              </a:ext>
            </a:extLst>
          </p:cNvPr>
          <p:cNvSpPr/>
          <p:nvPr/>
        </p:nvSpPr>
        <p:spPr>
          <a:xfrm>
            <a:off x="8594609" y="1788171"/>
            <a:ext cx="1257300" cy="1143661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1" name="Chart 10">
            <a:extLst>
              <a:ext uri="{FF2B5EF4-FFF2-40B4-BE49-F238E27FC236}">
                <a16:creationId xmlns:a16="http://schemas.microsoft.com/office/drawing/2014/main" id="{61F517A8-97DC-6746-AA9A-EC64E538EE9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95280785"/>
              </p:ext>
            </p:extLst>
          </p:nvPr>
        </p:nvGraphicFramePr>
        <p:xfrm>
          <a:off x="2120900" y="1365250"/>
          <a:ext cx="7950200" cy="510328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Oval 6">
            <a:extLst>
              <a:ext uri="{FF2B5EF4-FFF2-40B4-BE49-F238E27FC236}">
                <a16:creationId xmlns:a16="http://schemas.microsoft.com/office/drawing/2014/main" id="{9846FA89-EBD7-644E-AA4E-E2AD80D0C5F2}"/>
              </a:ext>
            </a:extLst>
          </p:cNvPr>
          <p:cNvSpPr/>
          <p:nvPr/>
        </p:nvSpPr>
        <p:spPr>
          <a:xfrm>
            <a:off x="7342148" y="3354751"/>
            <a:ext cx="1257300" cy="976048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43959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F94AA0E7-0454-E944-86FA-814BD9D663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25083" y="1"/>
            <a:ext cx="8707450" cy="1325563"/>
          </a:xfrm>
        </p:spPr>
        <p:txBody>
          <a:bodyPr>
            <a:normAutofit/>
          </a:bodyPr>
          <a:lstStyle/>
          <a:p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Price impact by disadvantage (W2)</a:t>
            </a:r>
          </a:p>
        </p:txBody>
      </p:sp>
      <p:graphicFrame>
        <p:nvGraphicFramePr>
          <p:cNvPr id="11" name="Chart 10">
            <a:extLst>
              <a:ext uri="{FF2B5EF4-FFF2-40B4-BE49-F238E27FC236}">
                <a16:creationId xmlns:a16="http://schemas.microsoft.com/office/drawing/2014/main" id="{33A95AB9-DC1F-4D48-BAC9-2EE3D513E0D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55754744"/>
              </p:ext>
            </p:extLst>
          </p:nvPr>
        </p:nvGraphicFramePr>
        <p:xfrm>
          <a:off x="1485900" y="1339851"/>
          <a:ext cx="9046633" cy="50609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Oval 1">
            <a:extLst>
              <a:ext uri="{FF2B5EF4-FFF2-40B4-BE49-F238E27FC236}">
                <a16:creationId xmlns:a16="http://schemas.microsoft.com/office/drawing/2014/main" id="{AED1684C-A9E2-CD46-B3A5-62F44692B07C}"/>
              </a:ext>
            </a:extLst>
          </p:cNvPr>
          <p:cNvSpPr/>
          <p:nvPr/>
        </p:nvSpPr>
        <p:spPr>
          <a:xfrm>
            <a:off x="2446867" y="1968956"/>
            <a:ext cx="1423004" cy="1143661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27104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F94AA0E7-0454-E944-86FA-814BD9D663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25083" y="1"/>
            <a:ext cx="8707450" cy="1325563"/>
          </a:xfrm>
        </p:spPr>
        <p:txBody>
          <a:bodyPr>
            <a:normAutofit/>
          </a:bodyPr>
          <a:lstStyle/>
          <a:p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Impact on financial stress by ethnicity (W1 +W2)</a:t>
            </a:r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B94D20E1-3CEE-3540-A1E2-33D56FE06FC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25532974"/>
              </p:ext>
            </p:extLst>
          </p:nvPr>
        </p:nvGraphicFramePr>
        <p:xfrm>
          <a:off x="1077686" y="1117598"/>
          <a:ext cx="9764485" cy="53975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Oval 1">
            <a:extLst>
              <a:ext uri="{FF2B5EF4-FFF2-40B4-BE49-F238E27FC236}">
                <a16:creationId xmlns:a16="http://schemas.microsoft.com/office/drawing/2014/main" id="{AED1684C-A9E2-CD46-B3A5-62F44692B07C}"/>
              </a:ext>
            </a:extLst>
          </p:cNvPr>
          <p:cNvSpPr/>
          <p:nvPr/>
        </p:nvSpPr>
        <p:spPr>
          <a:xfrm>
            <a:off x="8018991" y="2443162"/>
            <a:ext cx="2513542" cy="1553105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115EC59E-58A0-F846-9561-996D2C40F37F}"/>
              </a:ext>
            </a:extLst>
          </p:cNvPr>
          <p:cNvSpPr/>
          <p:nvPr/>
        </p:nvSpPr>
        <p:spPr>
          <a:xfrm>
            <a:off x="2165803" y="3239028"/>
            <a:ext cx="2513542" cy="1553105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0288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55333" y="101537"/>
            <a:ext cx="7451218" cy="1325563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Summary/Implications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81743" y="1148577"/>
            <a:ext cx="10140043" cy="5497551"/>
          </a:xfrm>
        </p:spPr>
        <p:txBody>
          <a:bodyPr>
            <a:noAutofit/>
          </a:bodyPr>
          <a:lstStyle/>
          <a:p>
            <a:pPr marL="342900" lvl="1" indent="0">
              <a:buNone/>
            </a:pPr>
            <a:endParaRPr lang="en-US" sz="1400" dirty="0"/>
          </a:p>
          <a:p>
            <a:pPr lvl="1"/>
            <a:r>
              <a:rPr lang="en-US" sz="3200" dirty="0"/>
              <a:t>Price sensitivity high among smokers and changed little from 2016/17 to 2018</a:t>
            </a:r>
          </a:p>
          <a:p>
            <a:pPr lvl="1"/>
            <a:r>
              <a:rPr lang="en-US" sz="3200" dirty="0"/>
              <a:t>Impact on motivating quitting may have decreased slightly, but remained substantial</a:t>
            </a:r>
          </a:p>
          <a:p>
            <a:pPr lvl="2">
              <a:buFont typeface="Courier New" panose="02070309020205020404" pitchFamily="49" charset="0"/>
              <a:buChar char="o"/>
            </a:pPr>
            <a:r>
              <a:rPr lang="en-US" sz="2900" dirty="0"/>
              <a:t> similar among Māori and non-Māori</a:t>
            </a:r>
          </a:p>
          <a:p>
            <a:pPr lvl="2">
              <a:buFont typeface="Courier New" panose="02070309020205020404" pitchFamily="49" charset="0"/>
              <a:buChar char="o"/>
            </a:pPr>
            <a:r>
              <a:rPr lang="en-US" sz="2900" dirty="0"/>
              <a:t> greater impact on disadvantaged</a:t>
            </a:r>
          </a:p>
          <a:p>
            <a:pPr lvl="1"/>
            <a:r>
              <a:rPr lang="en-US" sz="3200" dirty="0"/>
              <a:t> Evidence that cost = important driver to EC use</a:t>
            </a:r>
          </a:p>
          <a:p>
            <a:pPr lvl="1"/>
            <a:r>
              <a:rPr lang="en-US" sz="3200" dirty="0"/>
              <a:t> No evidence of increase in financial stress</a:t>
            </a:r>
          </a:p>
          <a:p>
            <a:pPr lvl="1"/>
            <a:r>
              <a:rPr lang="en-US" sz="3200" dirty="0"/>
              <a:t> Findings support continuing impact of tax increases and no increase in adverse effects</a:t>
            </a:r>
          </a:p>
        </p:txBody>
      </p:sp>
      <p:pic>
        <p:nvPicPr>
          <p:cNvPr id="4" name="Picture 6" descr="http://www.heartfoundation.org.nz/uploads/aspire%202025%20logo2.jpg"/>
          <p:cNvPicPr>
            <a:picLocks noChangeAspect="1" noChangeArrowheads="1"/>
          </p:cNvPicPr>
          <p:nvPr/>
        </p:nvPicPr>
        <p:blipFill>
          <a:blip r:embed="rId3" cstate="print"/>
          <a:srcRect l="20192" t="19231" r="23557" b="17307"/>
          <a:stretch>
            <a:fillRect/>
          </a:stretch>
        </p:blipFill>
        <p:spPr bwMode="auto">
          <a:xfrm>
            <a:off x="9086961" y="148107"/>
            <a:ext cx="1508521" cy="850961"/>
          </a:xfrm>
          <a:prstGeom prst="rect">
            <a:avLst/>
          </a:prstGeom>
          <a:noFill/>
        </p:spPr>
      </p:pic>
      <p:pic>
        <p:nvPicPr>
          <p:cNvPr id="6" name="Picture 5" descr="ITC logo final.TIFF">
            <a:extLst>
              <a:ext uri="{FF2B5EF4-FFF2-40B4-BE49-F238E27FC236}">
                <a16:creationId xmlns:a16="http://schemas.microsoft.com/office/drawing/2014/main" id="{3A5E6B26-30D8-D248-BE3E-23FA681A2B9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3302" y="234176"/>
            <a:ext cx="12573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5647271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DDCDCD-4068-BC4A-BE55-BC0A64B0C9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67658" y="168237"/>
            <a:ext cx="7620000" cy="850106"/>
          </a:xfrm>
        </p:spPr>
        <p:txBody>
          <a:bodyPr>
            <a:normAutofit/>
          </a:bodyPr>
          <a:lstStyle/>
          <a:p>
            <a:r>
              <a:rPr lang="en-US" sz="4400" b="1" dirty="0">
                <a:latin typeface="Arial" panose="020B0604020202020204" pitchFamily="34" charset="0"/>
                <a:cs typeface="Arial" panose="020B0604020202020204" pitchFamily="34" charset="0"/>
              </a:rPr>
              <a:t>EY Report (Nov 2018)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23DBC0-A649-6848-9C13-A9EF25CC6E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30729" y="2924944"/>
            <a:ext cx="9053703" cy="3744416"/>
          </a:xfrm>
        </p:spPr>
        <p:txBody>
          <a:bodyPr>
            <a:normAutofit fontScale="92500" lnSpcReduction="10000"/>
          </a:bodyPr>
          <a:lstStyle/>
          <a:p>
            <a:pPr marL="85725" indent="0">
              <a:buNone/>
            </a:pPr>
            <a:r>
              <a:rPr lang="en-NZ" sz="2000" b="1" dirty="0"/>
              <a:t>Recommendations </a:t>
            </a:r>
          </a:p>
          <a:p>
            <a:pPr fontAlgn="base"/>
            <a:r>
              <a:rPr lang="en-NZ" sz="2000" dirty="0"/>
              <a:t>Continue tobacco excise increases to 2020 &amp; beyond</a:t>
            </a:r>
          </a:p>
          <a:p>
            <a:pPr lvl="1" fontAlgn="base"/>
            <a:r>
              <a:rPr lang="en-NZ" dirty="0"/>
              <a:t>…. if monitoring of effectiveness and adverse effects</a:t>
            </a:r>
          </a:p>
          <a:p>
            <a:pPr lvl="1" fontAlgn="base"/>
            <a:r>
              <a:rPr lang="en-NZ" dirty="0"/>
              <a:t>…. as part of comprehensive tobacco control action plan/strategy</a:t>
            </a:r>
          </a:p>
          <a:p>
            <a:pPr fontAlgn="base"/>
            <a:r>
              <a:rPr lang="en-NZ" sz="2000" dirty="0"/>
              <a:t>Complementary measures </a:t>
            </a:r>
          </a:p>
          <a:p>
            <a:pPr lvl="1" fontAlgn="base"/>
            <a:r>
              <a:rPr lang="en-NZ" dirty="0"/>
              <a:t>access to comprehensive cessation support services</a:t>
            </a:r>
          </a:p>
          <a:p>
            <a:pPr lvl="1" fontAlgn="base"/>
            <a:r>
              <a:rPr lang="en-NZ" dirty="0"/>
              <a:t>targeted messaging to promote quitting</a:t>
            </a:r>
          </a:p>
          <a:p>
            <a:pPr lvl="1" fontAlgn="base"/>
            <a:r>
              <a:rPr lang="en-NZ" dirty="0"/>
              <a:t>minimum price to counter industry efforts</a:t>
            </a:r>
          </a:p>
          <a:p>
            <a:r>
              <a:rPr lang="en-NZ" sz="2000" dirty="0"/>
              <a:t>Hypothecate (linkage) tax revenue for tobacco control measures</a:t>
            </a:r>
          </a:p>
          <a:p>
            <a:pPr marL="85725" indent="0" algn="r">
              <a:buNone/>
            </a:pPr>
            <a:endParaRPr lang="en-NZ" sz="1400" dirty="0">
              <a:hlinkClick r:id="" action="ppaction://noaction"/>
            </a:endParaRPr>
          </a:p>
          <a:p>
            <a:pPr marL="85725" indent="0" algn="r">
              <a:buNone/>
            </a:pPr>
            <a:r>
              <a:rPr lang="en-NZ" sz="1400" dirty="0">
                <a:hlinkClick r:id="" action="ppaction://noaction"/>
              </a:rPr>
              <a:t>https://blogs.otago.ac.nz/pubhealthexpert/2019/01/24/</a:t>
            </a:r>
            <a:endParaRPr lang="en-US" sz="1400" b="1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1FF9898-0B95-7243-8BB7-3CC928033E1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87658" y="168237"/>
            <a:ext cx="2541138" cy="354421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BB3ABD3-A0A9-E84A-9EAC-A8C407E189EE}"/>
              </a:ext>
            </a:extLst>
          </p:cNvPr>
          <p:cNvSpPr txBox="1"/>
          <p:nvPr/>
        </p:nvSpPr>
        <p:spPr>
          <a:xfrm>
            <a:off x="1110343" y="1140647"/>
            <a:ext cx="7282542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2800" i="1" dirty="0"/>
              <a:t>“Tax increases are an essential part of a package of interventions needed to reduce tobacco consumption and daily smoking prevalence.”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057060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5" name="Rectangle 2"/>
          <p:cNvSpPr>
            <a:spLocks noGrp="1" noChangeArrowheads="1"/>
          </p:cNvSpPr>
          <p:nvPr>
            <p:ph idx="1"/>
          </p:nvPr>
        </p:nvSpPr>
        <p:spPr>
          <a:xfrm>
            <a:off x="5564484" y="1533254"/>
            <a:ext cx="4851104" cy="4919935"/>
          </a:xfrm>
        </p:spPr>
        <p:txBody>
          <a:bodyPr>
            <a:normAutofit lnSpcReduction="10000"/>
          </a:bodyPr>
          <a:lstStyle/>
          <a:p>
            <a:pPr algn="ctr" eaLnBrk="1" hangingPunct="1">
              <a:lnSpc>
                <a:spcPct val="80000"/>
              </a:lnSpc>
              <a:buFont typeface="Wingdings" charset="0"/>
              <a:buNone/>
            </a:pPr>
            <a:endParaRPr lang="en-NZ" sz="5000" dirty="0">
              <a:latin typeface="Verdana" charset="0"/>
            </a:endParaRPr>
          </a:p>
          <a:p>
            <a:pPr algn="ctr" eaLnBrk="1" hangingPunct="1">
              <a:lnSpc>
                <a:spcPct val="80000"/>
              </a:lnSpc>
              <a:buFont typeface="Wingdings" charset="0"/>
              <a:buNone/>
            </a:pPr>
            <a:r>
              <a:rPr lang="en-NZ" sz="6600" dirty="0">
                <a:latin typeface="Verdana" charset="0"/>
              </a:rPr>
              <a:t>Kia ora</a:t>
            </a:r>
          </a:p>
          <a:p>
            <a:pPr algn="ctr" eaLnBrk="1" hangingPunct="1">
              <a:lnSpc>
                <a:spcPct val="80000"/>
              </a:lnSpc>
              <a:buFont typeface="Wingdings" charset="0"/>
              <a:buNone/>
            </a:pPr>
            <a:r>
              <a:rPr lang="en-NZ" sz="6600" dirty="0">
                <a:latin typeface="Verdana" charset="0"/>
              </a:rPr>
              <a:t>Thank you</a:t>
            </a:r>
          </a:p>
          <a:p>
            <a:pPr algn="ctr" eaLnBrk="1" hangingPunct="1">
              <a:lnSpc>
                <a:spcPct val="80000"/>
              </a:lnSpc>
              <a:buFont typeface="Wingdings" charset="0"/>
              <a:buNone/>
            </a:pPr>
            <a:endParaRPr lang="en-NZ" sz="2400" dirty="0">
              <a:latin typeface="Verdana" charset="0"/>
            </a:endParaRPr>
          </a:p>
          <a:p>
            <a:pPr algn="ctr" eaLnBrk="1" hangingPunct="1">
              <a:lnSpc>
                <a:spcPct val="80000"/>
              </a:lnSpc>
              <a:buFont typeface="Wingdings" charset="0"/>
              <a:buNone/>
            </a:pPr>
            <a:r>
              <a:rPr lang="en-NZ" sz="2400" dirty="0">
                <a:latin typeface="Verdana" charset="0"/>
                <a:hlinkClick r:id="rId2"/>
              </a:rPr>
              <a:t>richard.edwards@otago.ac.nz</a:t>
            </a:r>
            <a:endParaRPr lang="en-NZ" sz="2400" dirty="0">
              <a:latin typeface="Verdana" charset="0"/>
            </a:endParaRPr>
          </a:p>
          <a:p>
            <a:pPr algn="ctr">
              <a:lnSpc>
                <a:spcPct val="80000"/>
              </a:lnSpc>
              <a:buNone/>
            </a:pPr>
            <a:endParaRPr lang="en-NZ" sz="2400" dirty="0">
              <a:latin typeface="Verdana" charset="0"/>
            </a:endParaRPr>
          </a:p>
          <a:p>
            <a:pPr algn="ctr" eaLnBrk="1" hangingPunct="1">
              <a:lnSpc>
                <a:spcPct val="80000"/>
              </a:lnSpc>
              <a:buFont typeface="Wingdings" charset="0"/>
              <a:buNone/>
            </a:pPr>
            <a:r>
              <a:rPr lang="en-NZ" sz="2400" i="1" dirty="0">
                <a:latin typeface="Verdana" charset="0"/>
                <a:hlinkClick r:id="rId3"/>
              </a:rPr>
              <a:t>www.aspire2025.org.nz</a:t>
            </a:r>
            <a:r>
              <a:rPr lang="en-NZ" sz="2400" i="1" dirty="0">
                <a:latin typeface="Verdana" charset="0"/>
              </a:rPr>
              <a:t>	</a:t>
            </a:r>
          </a:p>
          <a:p>
            <a:pPr algn="ctr" eaLnBrk="1" hangingPunct="1">
              <a:lnSpc>
                <a:spcPct val="80000"/>
              </a:lnSpc>
              <a:buFont typeface="Wingdings" charset="0"/>
              <a:buNone/>
            </a:pPr>
            <a:endParaRPr lang="en-NZ" sz="2400" i="1" dirty="0">
              <a:latin typeface="Verdana" charset="0"/>
            </a:endParaRPr>
          </a:p>
          <a:p>
            <a:pPr algn="ctr">
              <a:lnSpc>
                <a:spcPct val="80000"/>
              </a:lnSpc>
              <a:buNone/>
            </a:pPr>
            <a:r>
              <a:rPr lang="de-DE" sz="2400" dirty="0">
                <a:solidFill>
                  <a:srgbClr val="1F4DAF"/>
                </a:solidFill>
                <a:hlinkClick r:id="rId4"/>
              </a:rPr>
              <a:t>@</a:t>
            </a:r>
            <a:r>
              <a:rPr lang="de-DE" sz="2400" u="sng" dirty="0">
                <a:solidFill>
                  <a:srgbClr val="1F4DAF"/>
                </a:solidFill>
                <a:hlinkClick r:id="rId4"/>
              </a:rPr>
              <a:t>ASPIRE2025</a:t>
            </a:r>
            <a:endParaRPr lang="en-NZ" sz="2400" dirty="0">
              <a:latin typeface="Verdana" charset="0"/>
            </a:endParaRPr>
          </a:p>
          <a:p>
            <a:pPr eaLnBrk="1" hangingPunct="1">
              <a:lnSpc>
                <a:spcPct val="80000"/>
              </a:lnSpc>
              <a:buFont typeface="Wingdings" charset="0"/>
              <a:buNone/>
            </a:pPr>
            <a:endParaRPr lang="en-US" sz="2500" dirty="0">
              <a:latin typeface="Verdana" charset="0"/>
            </a:endParaRPr>
          </a:p>
          <a:p>
            <a:pPr eaLnBrk="1" hangingPunct="1">
              <a:lnSpc>
                <a:spcPct val="80000"/>
              </a:lnSpc>
              <a:buFont typeface="Wingdings" charset="0"/>
              <a:buNone/>
            </a:pPr>
            <a:endParaRPr lang="en-US" sz="2500" dirty="0">
              <a:latin typeface="Verdana" charset="0"/>
            </a:endParaRPr>
          </a:p>
          <a:p>
            <a:pPr eaLnBrk="1" hangingPunct="1">
              <a:lnSpc>
                <a:spcPct val="80000"/>
              </a:lnSpc>
              <a:buFont typeface="Wingdings" charset="0"/>
              <a:buNone/>
            </a:pPr>
            <a:endParaRPr lang="en-US" sz="1900" dirty="0">
              <a:latin typeface="Verdana" charset="0"/>
            </a:endParaRPr>
          </a:p>
        </p:txBody>
      </p:sp>
      <p:pic>
        <p:nvPicPr>
          <p:cNvPr id="67587" name="Picture 2" descr="6BC61E48-0E66-4D78-8767-B4C156834FFA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5333" y="2903"/>
            <a:ext cx="1825625" cy="153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Content Placeholder 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1087" y="1494872"/>
            <a:ext cx="3505702" cy="4958317"/>
          </a:xfrm>
          <a:prstGeom prst="rect">
            <a:avLst/>
          </a:prstGeom>
        </p:spPr>
      </p:pic>
      <p:pic>
        <p:nvPicPr>
          <p:cNvPr id="7" name="Picture 8" descr="ITC logo">
            <a:hlinkClick r:id="rId7"/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3922" y="101537"/>
            <a:ext cx="1620441" cy="1109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6" descr="http://www.heartfoundation.org.nz/uploads/aspire%202025%20logo2.jpg"/>
          <p:cNvPicPr>
            <a:picLocks noChangeAspect="1" noChangeArrowheads="1"/>
          </p:cNvPicPr>
          <p:nvPr/>
        </p:nvPicPr>
        <p:blipFill>
          <a:blip r:embed="rId9" cstate="print"/>
          <a:srcRect l="20192" t="19231" r="23557" b="17307"/>
          <a:stretch>
            <a:fillRect/>
          </a:stretch>
        </p:blipFill>
        <p:spPr bwMode="auto">
          <a:xfrm>
            <a:off x="8667301" y="236815"/>
            <a:ext cx="1773560" cy="100047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99588759"/>
      </p:ext>
    </p:extLst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1" name="Picture 31">
            <a:extLst>
              <a:ext uri="{FF2B5EF4-FFF2-40B4-BE49-F238E27FC236}">
                <a16:creationId xmlns:a16="http://schemas.microsoft.com/office/drawing/2014/main" id="{03919C94-0F4D-6342-B82E-5D322C5401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2" name="Picture 2" descr="Uni-of-Otago-logo-image">
            <a:extLst>
              <a:ext uri="{FF2B5EF4-FFF2-40B4-BE49-F238E27FC236}">
                <a16:creationId xmlns:a16="http://schemas.microsoft.com/office/drawing/2014/main" id="{3EB79464-129F-B64D-B263-008357F02A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7851" y="5876926"/>
            <a:ext cx="1368425" cy="695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056472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54986" y="93666"/>
            <a:ext cx="5468575" cy="1325563"/>
          </a:xfrm>
        </p:spPr>
        <p:txBody>
          <a:bodyPr>
            <a:normAutofit/>
          </a:bodyPr>
          <a:lstStyle/>
          <a:p>
            <a:pPr algn="ctr"/>
            <a:r>
              <a:rPr lang="en-NZ" sz="3600" b="1" dirty="0">
                <a:latin typeface="Arial" panose="020B0604020202020204" pitchFamily="34" charset="0"/>
                <a:cs typeface="Arial" panose="020B0604020202020204" pitchFamily="34" charset="0"/>
              </a:rPr>
              <a:t>ITC New Zealand Project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836235" y="1292868"/>
            <a:ext cx="8245978" cy="5260333"/>
          </a:xfrm>
        </p:spPr>
        <p:txBody>
          <a:bodyPr>
            <a:normAutofit fontScale="47500" lnSpcReduction="20000"/>
          </a:bodyPr>
          <a:lstStyle/>
          <a:p>
            <a:pPr marL="0" indent="0">
              <a:buNone/>
            </a:pPr>
            <a:r>
              <a:rPr lang="en-NZ" sz="3500" dirty="0"/>
              <a:t>NZ Team</a:t>
            </a:r>
            <a:endParaRPr lang="en-NZ" sz="4300" dirty="0"/>
          </a:p>
          <a:p>
            <a:r>
              <a:rPr lang="en-NZ" sz="2500" dirty="0"/>
              <a:t>Richard Edwards </a:t>
            </a:r>
            <a:r>
              <a:rPr lang="en-NZ" sz="2500" baseline="30000" dirty="0"/>
              <a:t>1</a:t>
            </a:r>
            <a:endParaRPr lang="en-NZ" sz="2500" dirty="0"/>
          </a:p>
          <a:p>
            <a:r>
              <a:rPr lang="en-NZ" sz="2500" dirty="0" err="1"/>
              <a:t>Anaru</a:t>
            </a:r>
            <a:r>
              <a:rPr lang="en-NZ" sz="2500" dirty="0"/>
              <a:t> Waa </a:t>
            </a:r>
            <a:r>
              <a:rPr lang="en-NZ" sz="2500" baseline="30000" dirty="0"/>
              <a:t>1</a:t>
            </a:r>
            <a:endParaRPr lang="en-NZ" sz="2500" dirty="0"/>
          </a:p>
          <a:p>
            <a:r>
              <a:rPr lang="en-NZ" sz="2500" dirty="0"/>
              <a:t>James Stanley </a:t>
            </a:r>
            <a:r>
              <a:rPr lang="en-NZ" sz="2500" baseline="30000" dirty="0"/>
              <a:t>1</a:t>
            </a:r>
            <a:endParaRPr lang="en-NZ" sz="2500" dirty="0"/>
          </a:p>
          <a:p>
            <a:r>
              <a:rPr lang="en-NZ" sz="2500" dirty="0"/>
              <a:t>Andrea Farquharson </a:t>
            </a:r>
            <a:r>
              <a:rPr lang="en-NZ" sz="2500" baseline="30000" dirty="0"/>
              <a:t>1</a:t>
            </a:r>
          </a:p>
          <a:p>
            <a:r>
              <a:rPr lang="en-NZ" sz="2500" dirty="0"/>
              <a:t>Maddie White </a:t>
            </a:r>
            <a:r>
              <a:rPr lang="en-NZ" sz="2500" baseline="30000" dirty="0"/>
              <a:t>1</a:t>
            </a:r>
            <a:endParaRPr lang="en-NZ" sz="2500" dirty="0"/>
          </a:p>
          <a:p>
            <a:endParaRPr lang="en-NZ" dirty="0"/>
          </a:p>
          <a:p>
            <a:pPr marL="0" indent="0">
              <a:buNone/>
            </a:pPr>
            <a:endParaRPr lang="en-NZ" sz="3500" dirty="0"/>
          </a:p>
          <a:p>
            <a:pPr marL="0" indent="0">
              <a:buNone/>
            </a:pPr>
            <a:r>
              <a:rPr lang="en-NZ" sz="3500" dirty="0"/>
              <a:t>University of Waterloo team </a:t>
            </a:r>
          </a:p>
          <a:p>
            <a:r>
              <a:rPr lang="en-NZ" dirty="0"/>
              <a:t> </a:t>
            </a:r>
            <a:r>
              <a:rPr lang="en-NZ" sz="2200" dirty="0"/>
              <a:t>Susan C </a:t>
            </a:r>
            <a:r>
              <a:rPr lang="en-NZ" sz="2200" dirty="0" err="1"/>
              <a:t>Kaai</a:t>
            </a:r>
            <a:endParaRPr lang="en-NZ" sz="2200" dirty="0"/>
          </a:p>
          <a:p>
            <a:r>
              <a:rPr lang="en-NZ" sz="2200" dirty="0"/>
              <a:t> Anne C K Quah</a:t>
            </a:r>
          </a:p>
          <a:p>
            <a:r>
              <a:rPr lang="en-NZ" sz="2200" dirty="0"/>
              <a:t> Geoffrey T Fong</a:t>
            </a:r>
          </a:p>
          <a:p>
            <a:endParaRPr lang="en-NZ" dirty="0"/>
          </a:p>
          <a:p>
            <a:pPr marL="0" indent="0">
              <a:buNone/>
            </a:pPr>
            <a:r>
              <a:rPr lang="en-NZ" sz="3600" dirty="0"/>
              <a:t>Acknowledgements</a:t>
            </a:r>
          </a:p>
          <a:p>
            <a:r>
              <a:rPr lang="en-NZ" sz="2200" dirty="0"/>
              <a:t>Health Research Council of New Zealand</a:t>
            </a:r>
          </a:p>
          <a:p>
            <a:r>
              <a:rPr lang="en-NZ" sz="2200" dirty="0"/>
              <a:t>Ministry of Health NZHS team</a:t>
            </a:r>
          </a:p>
          <a:p>
            <a:r>
              <a:rPr lang="en-NZ" altLang="x-none" sz="2200" dirty="0"/>
              <a:t>Research NZ</a:t>
            </a:r>
          </a:p>
          <a:p>
            <a:r>
              <a:rPr lang="en-NZ" altLang="x-none" sz="2200" dirty="0"/>
              <a:t>Other ITC Project teams and investigators</a:t>
            </a:r>
          </a:p>
          <a:p>
            <a:r>
              <a:rPr lang="en-NZ" altLang="x-none" sz="2200" dirty="0"/>
              <a:t>Advisory Group</a:t>
            </a:r>
          </a:p>
          <a:p>
            <a:endParaRPr lang="en-NZ" dirty="0"/>
          </a:p>
          <a:p>
            <a:endParaRPr lang="en-NZ" dirty="0"/>
          </a:p>
          <a:p>
            <a:endParaRPr lang="en-NZ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30871" y="1544923"/>
            <a:ext cx="3886200" cy="1308581"/>
          </a:xfrm>
        </p:spPr>
        <p:txBody>
          <a:bodyPr>
            <a:normAutofit fontScale="47500" lnSpcReduction="20000"/>
          </a:bodyPr>
          <a:lstStyle/>
          <a:p>
            <a:r>
              <a:rPr lang="en-US" sz="2500" dirty="0"/>
              <a:t>El-</a:t>
            </a:r>
            <a:r>
              <a:rPr lang="en-US" sz="2500" dirty="0" err="1"/>
              <a:t>Shadan</a:t>
            </a:r>
            <a:r>
              <a:rPr lang="en-US" sz="2500" dirty="0"/>
              <a:t> </a:t>
            </a:r>
            <a:r>
              <a:rPr lang="en-US" sz="2500" dirty="0" err="1"/>
              <a:t>Tautolo</a:t>
            </a:r>
            <a:r>
              <a:rPr lang="en-US" sz="2500" dirty="0"/>
              <a:t> </a:t>
            </a:r>
            <a:r>
              <a:rPr lang="en-US" sz="2500" baseline="30000" dirty="0"/>
              <a:t>3</a:t>
            </a:r>
            <a:endParaRPr lang="en-US" sz="2500" dirty="0"/>
          </a:p>
          <a:p>
            <a:r>
              <a:rPr lang="en-US" sz="2500" dirty="0"/>
              <a:t>Janet Hoek </a:t>
            </a:r>
            <a:r>
              <a:rPr lang="en-US" sz="2500" baseline="30000" dirty="0"/>
              <a:t>1 2</a:t>
            </a:r>
            <a:endParaRPr lang="en-US" sz="2500" dirty="0"/>
          </a:p>
          <a:p>
            <a:r>
              <a:rPr lang="en-US" sz="2500" dirty="0"/>
              <a:t>Phil </a:t>
            </a:r>
            <a:r>
              <a:rPr lang="en-US" sz="2500" dirty="0" err="1"/>
              <a:t>Gendall</a:t>
            </a:r>
            <a:r>
              <a:rPr lang="en-US" sz="2500" dirty="0"/>
              <a:t> </a:t>
            </a:r>
            <a:r>
              <a:rPr lang="en-US" sz="2500" baseline="30000" dirty="0"/>
              <a:t>2</a:t>
            </a:r>
            <a:endParaRPr lang="en-US" sz="2500" dirty="0"/>
          </a:p>
          <a:p>
            <a:r>
              <a:rPr lang="en-US" sz="2500" dirty="0"/>
              <a:t>Heather Gifford </a:t>
            </a:r>
            <a:r>
              <a:rPr lang="en-US" sz="2500" baseline="30000" dirty="0"/>
              <a:t>4</a:t>
            </a:r>
            <a:endParaRPr lang="en-US" sz="2500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6" name="Picture 6" descr="http://www.heartfoundation.org.nz/uploads/aspire%202025%20logo2.jpg"/>
          <p:cNvPicPr>
            <a:picLocks noChangeAspect="1" noChangeArrowheads="1"/>
          </p:cNvPicPr>
          <p:nvPr/>
        </p:nvPicPr>
        <p:blipFill>
          <a:blip r:embed="rId3" cstate="print"/>
          <a:srcRect l="20192" t="19231" r="23557" b="17307"/>
          <a:stretch>
            <a:fillRect/>
          </a:stretch>
        </p:blipFill>
        <p:spPr bwMode="auto">
          <a:xfrm>
            <a:off x="8894440" y="210728"/>
            <a:ext cx="1773560" cy="1000471"/>
          </a:xfrm>
          <a:prstGeom prst="rect">
            <a:avLst/>
          </a:prstGeom>
          <a:noFill/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77467" y="5214253"/>
            <a:ext cx="2006600" cy="799784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6611780" y="1500897"/>
            <a:ext cx="3010583" cy="16773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buClrTx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NZ" sz="1200" dirty="0">
                <a:latin typeface="+mn-lt"/>
              </a:rPr>
              <a:t>1. </a:t>
            </a:r>
            <a:r>
              <a:rPr lang="en-NZ" sz="1100" dirty="0">
                <a:latin typeface="+mn-lt"/>
              </a:rPr>
              <a:t>Department of Public health, University of Otago, Wellington</a:t>
            </a:r>
          </a:p>
          <a:p>
            <a:r>
              <a:rPr lang="en-NZ" sz="1100" dirty="0">
                <a:latin typeface="+mn-lt"/>
              </a:rPr>
              <a:t>2. Department of Marketing, University of Otago, Dunedin</a:t>
            </a:r>
          </a:p>
          <a:p>
            <a:r>
              <a:rPr lang="en-NZ" sz="1100" dirty="0">
                <a:latin typeface="+mn-lt"/>
              </a:rPr>
              <a:t>3. Centre for Pacific Health &amp; Development Research,  Auckland University of Technology</a:t>
            </a:r>
          </a:p>
          <a:p>
            <a:r>
              <a:rPr lang="en-NZ" sz="1100" dirty="0">
                <a:latin typeface="+mn-lt"/>
              </a:rPr>
              <a:t>4. </a:t>
            </a:r>
            <a:r>
              <a:rPr lang="en-NZ" sz="1100" dirty="0" err="1">
                <a:latin typeface="+mn-lt"/>
              </a:rPr>
              <a:t>Whakauae</a:t>
            </a:r>
            <a:r>
              <a:rPr lang="en-NZ" sz="1100" dirty="0">
                <a:latin typeface="+mn-lt"/>
              </a:rPr>
              <a:t> Research for Māori Health and Development, Whanganui</a:t>
            </a:r>
          </a:p>
          <a:p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5547334" y="3901949"/>
            <a:ext cx="40750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en-US" sz="1400" dirty="0"/>
              <a:t>Mary Thompson, </a:t>
            </a:r>
            <a:r>
              <a:rPr lang="en-US" sz="1400" dirty="0" err="1"/>
              <a:t>Mi</a:t>
            </a:r>
            <a:r>
              <a:rPr lang="en-US" sz="1400" dirty="0"/>
              <a:t> Yan and other members of Waterloo ITC data management team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52732" y="5246558"/>
            <a:ext cx="2352306" cy="799784"/>
          </a:xfrm>
          <a:prstGeom prst="rect">
            <a:avLst/>
          </a:prstGeom>
        </p:spPr>
      </p:pic>
      <p:pic>
        <p:nvPicPr>
          <p:cNvPr id="13" name="Picture 5" descr="ITC logo final.TIFF">
            <a:extLst>
              <a:ext uri="{FF2B5EF4-FFF2-40B4-BE49-F238E27FC236}">
                <a16:creationId xmlns:a16="http://schemas.microsoft.com/office/drawing/2014/main" id="{EB0AB842-015A-2F4A-9D2C-EEE4B668D31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6155" y="129057"/>
            <a:ext cx="1600239" cy="11638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609655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9CED02-B53F-6B4D-8089-F89CE16C0F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52650" y="365127"/>
            <a:ext cx="7886700" cy="924831"/>
          </a:xfrm>
        </p:spPr>
        <p:txBody>
          <a:bodyPr/>
          <a:lstStyle/>
          <a:p>
            <a:pPr algn="ctr"/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Background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3FC39A-F227-704E-BD55-25D684FA83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28107" y="1289958"/>
            <a:ext cx="8662307" cy="5404757"/>
          </a:xfrm>
        </p:spPr>
        <p:txBody>
          <a:bodyPr>
            <a:normAutofit/>
          </a:bodyPr>
          <a:lstStyle/>
          <a:p>
            <a:r>
              <a:rPr lang="en-US" sz="2800" dirty="0"/>
              <a:t>Regular above inflation tobacco excise increases since 2010</a:t>
            </a:r>
          </a:p>
          <a:p>
            <a:r>
              <a:rPr lang="en-US" sz="2800" dirty="0"/>
              <a:t>Increasing debate about justification for further increases</a:t>
            </a:r>
          </a:p>
          <a:p>
            <a:pPr lvl="1">
              <a:buFont typeface="Wingdings" pitchFamily="2" charset="2"/>
              <a:buChar char="Ø"/>
            </a:pPr>
            <a:r>
              <a:rPr lang="en-US" sz="2400" dirty="0"/>
              <a:t> NZ Govt delayed decision on implementing 2020 increase and commissioned independent (EY) report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800" dirty="0"/>
              <a:t>Concerns included:</a:t>
            </a:r>
          </a:p>
          <a:p>
            <a:pPr lvl="1">
              <a:buFont typeface="Wingdings" pitchFamily="2" charset="2"/>
              <a:buChar char="Ø"/>
            </a:pPr>
            <a:r>
              <a:rPr lang="en-US" sz="2400" dirty="0"/>
              <a:t> Reducing impact in promoting quitting</a:t>
            </a:r>
          </a:p>
          <a:p>
            <a:pPr lvl="1">
              <a:buFont typeface="Wingdings" pitchFamily="2" charset="2"/>
              <a:buChar char="Ø"/>
            </a:pPr>
            <a:r>
              <a:rPr lang="en-US" sz="2400" dirty="0"/>
              <a:t> Increasing adverse financial impacts, especially on disadvantaged groups</a:t>
            </a:r>
          </a:p>
          <a:p>
            <a:pPr lvl="1">
              <a:buFont typeface="Wingdings" pitchFamily="2" charset="2"/>
              <a:buChar char="Ø"/>
            </a:pPr>
            <a:r>
              <a:rPr lang="en-US" sz="2400" dirty="0"/>
              <a:t> Other possible adverse effects e.g.</a:t>
            </a:r>
          </a:p>
          <a:p>
            <a:pPr lvl="2">
              <a:buFont typeface="Courier New" panose="02070309020205020404" pitchFamily="49" charset="0"/>
              <a:buChar char="o"/>
            </a:pPr>
            <a:r>
              <a:rPr lang="en-US" sz="1800" dirty="0"/>
              <a:t>Increases in retail robberies involving theft of cigarettes</a:t>
            </a:r>
          </a:p>
          <a:p>
            <a:pPr lvl="2">
              <a:buFont typeface="Courier New" panose="02070309020205020404" pitchFamily="49" charset="0"/>
              <a:buChar char="o"/>
            </a:pPr>
            <a:r>
              <a:rPr lang="en-US" sz="1800" dirty="0"/>
              <a:t>Increase in illicit trade</a:t>
            </a:r>
          </a:p>
          <a:p>
            <a:pPr lvl="1"/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46590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57346" y="123568"/>
            <a:ext cx="8530737" cy="994172"/>
          </a:xfrm>
        </p:spPr>
        <p:txBody>
          <a:bodyPr>
            <a:noAutofit/>
          </a:bodyPr>
          <a:lstStyle/>
          <a:p>
            <a:pPr algn="ctr"/>
            <a:r>
              <a:rPr lang="en-NZ" sz="4000" b="1" dirty="0">
                <a:latin typeface="Arial" panose="020B0604020202020204" pitchFamily="34" charset="0"/>
                <a:cs typeface="Arial" panose="020B0604020202020204" pitchFamily="34" charset="0"/>
              </a:rPr>
              <a:t>Aim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54088" y="1219340"/>
            <a:ext cx="8258312" cy="439609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3200" dirty="0"/>
              <a:t>Explore impact of recent NZ tobacco tax increases on smokers</a:t>
            </a:r>
          </a:p>
          <a:p>
            <a:pPr marL="342900" lvl="1" indent="0">
              <a:spcBef>
                <a:spcPts val="600"/>
              </a:spcBef>
              <a:buNone/>
            </a:pPr>
            <a:endParaRPr lang="en-NZ" sz="3200" dirty="0"/>
          </a:p>
        </p:txBody>
      </p:sp>
    </p:spTree>
    <p:extLst>
      <p:ext uri="{BB962C8B-B14F-4D97-AF65-F5344CB8AC3E}">
        <p14:creationId xmlns:p14="http://schemas.microsoft.com/office/powerpoint/2010/main" val="16847367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57346" y="123568"/>
            <a:ext cx="8530737" cy="994172"/>
          </a:xfrm>
        </p:spPr>
        <p:txBody>
          <a:bodyPr>
            <a:noAutofit/>
          </a:bodyPr>
          <a:lstStyle/>
          <a:p>
            <a:pPr algn="ctr">
              <a:spcBef>
                <a:spcPts val="600"/>
              </a:spcBef>
            </a:pPr>
            <a:r>
              <a:rPr lang="en-NZ" sz="4000" b="1" dirty="0">
                <a:latin typeface="Arial" panose="020B0604020202020204" pitchFamily="34" charset="0"/>
                <a:cs typeface="Arial" panose="020B0604020202020204" pitchFamily="34" charset="0"/>
              </a:rPr>
              <a:t>Methods</a:t>
            </a:r>
            <a:r>
              <a:rPr lang="en-NZ" sz="4000" b="1" dirty="0"/>
              <a:t>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40971" y="1219340"/>
            <a:ext cx="10123715" cy="4396093"/>
          </a:xfrm>
        </p:spPr>
        <p:txBody>
          <a:bodyPr>
            <a:noAutofit/>
          </a:bodyPr>
          <a:lstStyle/>
          <a:p>
            <a:pPr marL="0" indent="0">
              <a:spcBef>
                <a:spcPts val="600"/>
              </a:spcBef>
              <a:buNone/>
            </a:pPr>
            <a:r>
              <a:rPr lang="en-NZ" sz="3200" dirty="0"/>
              <a:t>Data from the ITC New Zealand study</a:t>
            </a:r>
          </a:p>
          <a:p>
            <a:pPr>
              <a:spcBef>
                <a:spcPts val="600"/>
              </a:spcBef>
            </a:pPr>
            <a:r>
              <a:rPr lang="en-NZ" sz="3200" dirty="0"/>
              <a:t> Recruitment from national survey (NZHS) </a:t>
            </a:r>
          </a:p>
          <a:p>
            <a:pPr>
              <a:spcBef>
                <a:spcPts val="600"/>
              </a:spcBef>
            </a:pPr>
            <a:r>
              <a:rPr lang="en-NZ" sz="3200" dirty="0"/>
              <a:t> Analysis of CATI survey data among smokers from Wave 1 (W1) Sept 2016 – Apr 2017 (n = 910, 326 Māori) and Wave 2 (W2) </a:t>
            </a:r>
            <a:r>
              <a:rPr lang="en-GB" sz="3200" dirty="0"/>
              <a:t>Jul-Dec 2018</a:t>
            </a:r>
            <a:r>
              <a:rPr lang="en-NZ" sz="3200" dirty="0"/>
              <a:t> (n = 726, 308 Māori)</a:t>
            </a:r>
          </a:p>
          <a:p>
            <a:pPr>
              <a:spcBef>
                <a:spcPts val="600"/>
              </a:spcBef>
            </a:pPr>
            <a:r>
              <a:rPr lang="en-NZ" sz="3200" dirty="0"/>
              <a:t> Repeat cross-sectional analysis (within cohort analysis not presented)</a:t>
            </a:r>
          </a:p>
          <a:p>
            <a:pPr>
              <a:spcBef>
                <a:spcPts val="600"/>
              </a:spcBef>
            </a:pPr>
            <a:r>
              <a:rPr lang="en-NZ" sz="3200" dirty="0"/>
              <a:t> Analysis allows for over-sampling and other complexities of sample structure</a:t>
            </a:r>
          </a:p>
          <a:p>
            <a:pPr marL="342900" lvl="1" indent="0">
              <a:spcBef>
                <a:spcPts val="600"/>
              </a:spcBef>
              <a:buNone/>
            </a:pPr>
            <a:endParaRPr lang="en-NZ" sz="3200" dirty="0"/>
          </a:p>
        </p:txBody>
      </p:sp>
    </p:spTree>
    <p:extLst>
      <p:ext uri="{BB962C8B-B14F-4D97-AF65-F5344CB8AC3E}">
        <p14:creationId xmlns:p14="http://schemas.microsoft.com/office/powerpoint/2010/main" val="747454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D16233-978F-F547-915E-BBABE6EBB2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5400" b="1" dirty="0">
                <a:latin typeface="Arial" panose="020B0604020202020204" pitchFamily="34" charset="0"/>
                <a:cs typeface="Arial" panose="020B0604020202020204" pitchFamily="34" charset="0"/>
              </a:rPr>
              <a:t>Comparisons</a:t>
            </a:r>
            <a:r>
              <a:rPr lang="en-US" sz="4400" dirty="0"/>
              <a:t>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83C98A-8EA4-F94A-9DF9-2D0F1E24137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 W1 vs W2</a:t>
            </a:r>
          </a:p>
          <a:p>
            <a:r>
              <a:rPr lang="en-US" sz="3600" dirty="0"/>
              <a:t> Ethnicity - Māori / Non-Māori </a:t>
            </a:r>
          </a:p>
          <a:p>
            <a:r>
              <a:rPr lang="en-US" sz="3600" dirty="0"/>
              <a:t> Disadvantage (financial stress Y / N) 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3200" dirty="0"/>
              <a:t> shortage of money to pay bills in last 30 days </a:t>
            </a:r>
          </a:p>
          <a:p>
            <a:pPr marL="342900" lvl="1" indent="0" algn="ctr">
              <a:buNone/>
            </a:pPr>
            <a:r>
              <a:rPr lang="en-US" sz="3200" dirty="0"/>
              <a:t>&amp;/or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3200" dirty="0"/>
              <a:t> unable to buy essentials due to expenditure on cigarettes in last 6 months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CFA6AC2-0CC1-B945-B326-AF628A183E2A}"/>
              </a:ext>
            </a:extLst>
          </p:cNvPr>
          <p:cNvSpPr txBox="1"/>
          <p:nvPr/>
        </p:nvSpPr>
        <p:spPr>
          <a:xfrm>
            <a:off x="4054930" y="587829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11845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E46919-1845-BF46-ACBC-D1A40EA024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5400" b="1" dirty="0">
                <a:latin typeface="Arial" panose="020B0604020202020204" pitchFamily="34" charset="0"/>
                <a:cs typeface="Arial" panose="020B0604020202020204" pitchFamily="34" charset="0"/>
              </a:rPr>
              <a:t>Outcome measures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5D337475-BA5A-7F4E-8D6D-73A239CABBA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4800" dirty="0"/>
              <a:t>Indicators of:</a:t>
            </a:r>
          </a:p>
          <a:p>
            <a:pPr lvl="1"/>
            <a:r>
              <a:rPr lang="en-US" sz="3600" dirty="0"/>
              <a:t> price sensitivity (4 indicators)</a:t>
            </a:r>
          </a:p>
          <a:p>
            <a:pPr lvl="1"/>
            <a:r>
              <a:rPr lang="en-US" sz="3600" dirty="0"/>
              <a:t> price impact on smoking related attitudes and </a:t>
            </a:r>
            <a:r>
              <a:rPr lang="en-US" sz="3600" dirty="0" err="1"/>
              <a:t>behaviours</a:t>
            </a:r>
            <a:r>
              <a:rPr lang="en-US" sz="3600" dirty="0"/>
              <a:t> (5 indicators)</a:t>
            </a:r>
          </a:p>
          <a:p>
            <a:pPr lvl="1"/>
            <a:r>
              <a:rPr lang="en-US" sz="3600" dirty="0"/>
              <a:t> financial stress (2 indicators)</a:t>
            </a:r>
          </a:p>
        </p:txBody>
      </p:sp>
    </p:spTree>
    <p:extLst>
      <p:ext uri="{BB962C8B-B14F-4D97-AF65-F5344CB8AC3E}">
        <p14:creationId xmlns:p14="http://schemas.microsoft.com/office/powerpoint/2010/main" val="382642993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F94AA0E7-0454-E944-86FA-814BD9D663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25084" y="1"/>
            <a:ext cx="8519531" cy="1325563"/>
          </a:xfrm>
        </p:spPr>
        <p:txBody>
          <a:bodyPr>
            <a:normAutofit/>
          </a:bodyPr>
          <a:lstStyle/>
          <a:p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Price sensitivity (W1 + W2)</a:t>
            </a:r>
          </a:p>
        </p:txBody>
      </p:sp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66F1C38D-806C-5F4C-AB67-A0A682554D5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71018110"/>
              </p:ext>
            </p:extLst>
          </p:nvPr>
        </p:nvGraphicFramePr>
        <p:xfrm>
          <a:off x="1289957" y="1325563"/>
          <a:ext cx="9503229" cy="52711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Oval 1">
            <a:extLst>
              <a:ext uri="{FF2B5EF4-FFF2-40B4-BE49-F238E27FC236}">
                <a16:creationId xmlns:a16="http://schemas.microsoft.com/office/drawing/2014/main" id="{AED1684C-A9E2-CD46-B3A5-62F44692B07C}"/>
              </a:ext>
            </a:extLst>
          </p:cNvPr>
          <p:cNvSpPr/>
          <p:nvPr/>
        </p:nvSpPr>
        <p:spPr>
          <a:xfrm>
            <a:off x="2281162" y="2547806"/>
            <a:ext cx="1257300" cy="1143661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9846FA89-EBD7-644E-AA4E-E2AD80D0C5F2}"/>
              </a:ext>
            </a:extLst>
          </p:cNvPr>
          <p:cNvSpPr/>
          <p:nvPr/>
        </p:nvSpPr>
        <p:spPr>
          <a:xfrm>
            <a:off x="9234110" y="3692677"/>
            <a:ext cx="1257300" cy="976048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9138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F94AA0E7-0454-E944-86FA-814BD9D663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25084" y="365127"/>
            <a:ext cx="8842917" cy="1325563"/>
          </a:xfrm>
        </p:spPr>
        <p:txBody>
          <a:bodyPr>
            <a:normAutofit/>
          </a:bodyPr>
          <a:lstStyle/>
          <a:p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Price sensitivity by disadvantage (W1 + W2)</a:t>
            </a:r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A714E58E-3331-0544-B64C-E4E5CA8DDF3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6460083"/>
              </p:ext>
            </p:extLst>
          </p:nvPr>
        </p:nvGraphicFramePr>
        <p:xfrm>
          <a:off x="1322614" y="1490133"/>
          <a:ext cx="9552215" cy="487801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Oval 5">
            <a:extLst>
              <a:ext uri="{FF2B5EF4-FFF2-40B4-BE49-F238E27FC236}">
                <a16:creationId xmlns:a16="http://schemas.microsoft.com/office/drawing/2014/main" id="{4AB1B3E4-4EE6-034E-AE18-B00CC156758E}"/>
              </a:ext>
            </a:extLst>
          </p:cNvPr>
          <p:cNvSpPr/>
          <p:nvPr/>
        </p:nvSpPr>
        <p:spPr>
          <a:xfrm>
            <a:off x="2278138" y="2175877"/>
            <a:ext cx="1444171" cy="1533129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7606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19502896</TotalTime>
  <Words>2236</Words>
  <Application>Microsoft Office PowerPoint</Application>
  <PresentationFormat>Widescreen</PresentationFormat>
  <Paragraphs>250</Paragraphs>
  <Slides>17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6" baseType="lpstr">
      <vt:lpstr>ＭＳ Ｐゴシック</vt:lpstr>
      <vt:lpstr>Arial</vt:lpstr>
      <vt:lpstr>Calibri</vt:lpstr>
      <vt:lpstr>Calibri Light</vt:lpstr>
      <vt:lpstr>Courier New</vt:lpstr>
      <vt:lpstr>Mangal</vt:lpstr>
      <vt:lpstr>Verdana</vt:lpstr>
      <vt:lpstr>Wingdings</vt:lpstr>
      <vt:lpstr>Office Theme</vt:lpstr>
      <vt:lpstr>The New Zealand tobacco tax increases – are they still having an impact? Findings from the 2016-18  ITC New Zealand Surveys</vt:lpstr>
      <vt:lpstr>ITC New Zealand Project</vt:lpstr>
      <vt:lpstr>Background</vt:lpstr>
      <vt:lpstr>Aim</vt:lpstr>
      <vt:lpstr>Methods </vt:lpstr>
      <vt:lpstr>Comparisons </vt:lpstr>
      <vt:lpstr>Outcome measures</vt:lpstr>
      <vt:lpstr>Price sensitivity (W1 + W2)</vt:lpstr>
      <vt:lpstr>Price sensitivity by disadvantage (W1 + W2)</vt:lpstr>
      <vt:lpstr>Price impact (W1 + W2)</vt:lpstr>
      <vt:lpstr>Price impact by ethnicity (W2)</vt:lpstr>
      <vt:lpstr>Price impact by disadvantage (W2)</vt:lpstr>
      <vt:lpstr>Impact on financial stress by ethnicity (W1 +W2)</vt:lpstr>
      <vt:lpstr>Summary/Implications</vt:lpstr>
      <vt:lpstr>EY Report (Nov 2018)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Richard Edwards</dc:creator>
  <cp:lastModifiedBy>Melissa Macaulay</cp:lastModifiedBy>
  <cp:revision>195</cp:revision>
  <dcterms:created xsi:type="dcterms:W3CDTF">2017-02-24T22:00:29Z</dcterms:created>
  <dcterms:modified xsi:type="dcterms:W3CDTF">2019-11-04T01:05:47Z</dcterms:modified>
</cp:coreProperties>
</file>