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</p:sldMasterIdLst>
  <p:notesMasterIdLst>
    <p:notesMasterId r:id="rId13"/>
  </p:notesMasterIdLst>
  <p:handoutMasterIdLst>
    <p:handoutMasterId r:id="rId14"/>
  </p:handoutMasterIdLst>
  <p:sldIdLst>
    <p:sldId id="267" r:id="rId2"/>
    <p:sldId id="325" r:id="rId3"/>
    <p:sldId id="1169" r:id="rId4"/>
    <p:sldId id="1170" r:id="rId5"/>
    <p:sldId id="1172" r:id="rId6"/>
    <p:sldId id="1175" r:id="rId7"/>
    <p:sldId id="1173" r:id="rId8"/>
    <p:sldId id="1174" r:id="rId9"/>
    <p:sldId id="358" r:id="rId10"/>
    <p:sldId id="28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 Hoek" initials="J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69"/>
    <p:restoredTop sz="57432" autoAdjust="0"/>
  </p:normalViewPr>
  <p:slideViewPr>
    <p:cSldViewPr snapToGrid="0" snapToObjects="1">
      <p:cViewPr varScale="1">
        <p:scale>
          <a:sx n="64" d="100"/>
          <a:sy n="64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Syncplicity%20Folders\Current%20work%20desktop\Active%20docs%20for%20filing\ITC_NZHS_W1W2_RepCrossSect_EcigarettesUse_01_Sept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Syncplicity%20Folders\Current%20work%20desktop\Active%20docs%20for%20filing\ITC_NZHS_W1W2_RepCrossSect_EcigarettesUse_01_Sept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Syncplicity%20Folders\Current%20work%20desktop\Active%20docs%20for%20filing\ITC_NZHS_W1W2_RepCrossSect_EcigarettesUse_01_Sept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Syncplicity%20Folders\Current%20work%20desktop\Active%20docs%20for%20filing\ITC_NZHS_W1W2_RepCrossSect_UseChar_02%20Sept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wpe60p\Syncplicity%20Folders\Current%20work%20desktop\Active%20docs%20for%20filing\ITC_NZHS_W1W2_RepCrossSect_WhyUseEcig_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Graphs!$C$5</c:f>
              <c:strCache>
                <c:ptCount val="1"/>
                <c:pt idx="0">
                  <c:v>W1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Graphs!$E$6:$E$9</c:f>
                <c:numCache>
                  <c:formatCode>General</c:formatCode>
                  <c:ptCount val="4"/>
                  <c:pt idx="0">
                    <c:v>1.5</c:v>
                  </c:pt>
                  <c:pt idx="1">
                    <c:v>3.7000000000000028</c:v>
                  </c:pt>
                  <c:pt idx="2">
                    <c:v>2.7</c:v>
                  </c:pt>
                  <c:pt idx="3">
                    <c:v>3.1999999999999993</c:v>
                  </c:pt>
                </c:numCache>
              </c:numRef>
            </c:plus>
            <c:minus>
              <c:numRef>
                <c:f>Graphs!$D$6:$D$9</c:f>
                <c:numCache>
                  <c:formatCode>General</c:formatCode>
                  <c:ptCount val="4"/>
                  <c:pt idx="0">
                    <c:v>1.9000000000000057</c:v>
                  </c:pt>
                  <c:pt idx="1">
                    <c:v>3.6999999999999957</c:v>
                  </c:pt>
                  <c:pt idx="2">
                    <c:v>2</c:v>
                  </c:pt>
                  <c:pt idx="3">
                    <c:v>2.6999999999999993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Graphs!$B$6:$B$9</c:f>
              <c:strCache>
                <c:ptCount val="4"/>
                <c:pt idx="0">
                  <c:v>Aware of ECs</c:v>
                </c:pt>
                <c:pt idx="1">
                  <c:v>Ever used ECs</c:v>
                </c:pt>
                <c:pt idx="2">
                  <c:v>Daily EC use</c:v>
                </c:pt>
                <c:pt idx="3">
                  <c:v>≥ Monthly EC use</c:v>
                </c:pt>
              </c:strCache>
            </c:strRef>
          </c:cat>
          <c:val>
            <c:numRef>
              <c:f>Graphs!$C$6:$C$9</c:f>
              <c:numCache>
                <c:formatCode>0.0</c:formatCode>
                <c:ptCount val="4"/>
                <c:pt idx="0">
                  <c:v>93.7</c:v>
                </c:pt>
                <c:pt idx="1">
                  <c:v>59.3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4-EF45-A229-0A7EC1E5A8BC}"/>
            </c:ext>
          </c:extLst>
        </c:ser>
        <c:ser>
          <c:idx val="1"/>
          <c:order val="1"/>
          <c:tx>
            <c:strRef>
              <c:f>Graphs!$F$5</c:f>
              <c:strCache>
                <c:ptCount val="1"/>
                <c:pt idx="0">
                  <c:v>W2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Graphs!$H$6:$H$9</c:f>
                <c:numCache>
                  <c:formatCode>General</c:formatCode>
                  <c:ptCount val="4"/>
                  <c:pt idx="0">
                    <c:v>0.80000000000001137</c:v>
                  </c:pt>
                  <c:pt idx="1">
                    <c:v>3.0999999999999943</c:v>
                  </c:pt>
                  <c:pt idx="2">
                    <c:v>2.9</c:v>
                  </c:pt>
                  <c:pt idx="3">
                    <c:v>3.8000000000000007</c:v>
                  </c:pt>
                </c:numCache>
              </c:numRef>
            </c:plus>
            <c:minus>
              <c:numRef>
                <c:f>Graphs!$G$6:$G$9</c:f>
                <c:numCache>
                  <c:formatCode>General</c:formatCode>
                  <c:ptCount val="4"/>
                  <c:pt idx="0">
                    <c:v>1.3999999999999915</c:v>
                  </c:pt>
                  <c:pt idx="1">
                    <c:v>3.2999999999999972</c:v>
                  </c:pt>
                  <c:pt idx="2">
                    <c:v>2.2999999999999998</c:v>
                  </c:pt>
                  <c:pt idx="3">
                    <c:v>3.3999999999999986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Graphs!$B$6:$B$9</c:f>
              <c:strCache>
                <c:ptCount val="4"/>
                <c:pt idx="0">
                  <c:v>Aware of ECs</c:v>
                </c:pt>
                <c:pt idx="1">
                  <c:v>Ever used ECs</c:v>
                </c:pt>
                <c:pt idx="2">
                  <c:v>Daily EC use</c:v>
                </c:pt>
                <c:pt idx="3">
                  <c:v>≥ Monthly EC use</c:v>
                </c:pt>
              </c:strCache>
            </c:strRef>
          </c:cat>
          <c:val>
            <c:numRef>
              <c:f>Graphs!$F$6:$F$9</c:f>
              <c:numCache>
                <c:formatCode>0.0</c:formatCode>
                <c:ptCount val="4"/>
                <c:pt idx="0">
                  <c:v>98.1</c:v>
                </c:pt>
                <c:pt idx="1">
                  <c:v>76.5</c:v>
                </c:pt>
                <c:pt idx="2">
                  <c:v>12.2</c:v>
                </c:pt>
                <c:pt idx="3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4-EF45-A229-0A7EC1E5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653263"/>
        <c:axId val="1889388255"/>
      </c:barChart>
      <c:catAx>
        <c:axId val="188965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388255"/>
        <c:crosses val="autoZero"/>
        <c:auto val="1"/>
        <c:lblAlgn val="ctr"/>
        <c:lblOffset val="100"/>
        <c:noMultiLvlLbl val="0"/>
      </c:catAx>
      <c:valAx>
        <c:axId val="1889388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65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Graphs!$I$5</c:f>
              <c:strCache>
                <c:ptCount val="1"/>
                <c:pt idx="0">
                  <c:v>Māori W2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Graphs!$K$6:$K$9</c:f>
                <c:numCache>
                  <c:formatCode>General</c:formatCode>
                  <c:ptCount val="4"/>
                  <c:pt idx="0">
                    <c:v>0.7</c:v>
                  </c:pt>
                  <c:pt idx="1">
                    <c:v>4.3999999999999915</c:v>
                  </c:pt>
                  <c:pt idx="2">
                    <c:v>4.9000000000000021</c:v>
                  </c:pt>
                  <c:pt idx="3">
                    <c:v>7.1999999999999993</c:v>
                  </c:pt>
                </c:numCache>
              </c:numRef>
            </c:plus>
            <c:minus>
              <c:numRef>
                <c:f>Graphs!$J$6:$J$9</c:f>
                <c:numCache>
                  <c:formatCode>General</c:formatCode>
                  <c:ptCount val="4"/>
                  <c:pt idx="0">
                    <c:v>1.5</c:v>
                  </c:pt>
                  <c:pt idx="1">
                    <c:v>5.5</c:v>
                  </c:pt>
                  <c:pt idx="2">
                    <c:v>3.5999999999999996</c:v>
                  </c:pt>
                  <c:pt idx="3">
                    <c:v>5.9000000000000021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Graphs!$B$6:$B$9</c:f>
              <c:strCache>
                <c:ptCount val="4"/>
                <c:pt idx="0">
                  <c:v>Aware of ECs</c:v>
                </c:pt>
                <c:pt idx="1">
                  <c:v>Ever used ECs</c:v>
                </c:pt>
                <c:pt idx="2">
                  <c:v>Daily EC use</c:v>
                </c:pt>
                <c:pt idx="3">
                  <c:v>≥ Monthly EC use</c:v>
                </c:pt>
              </c:strCache>
            </c:strRef>
          </c:cat>
          <c:val>
            <c:numRef>
              <c:f>Graphs!$I$6:$I$9</c:f>
              <c:numCache>
                <c:formatCode>0.0</c:formatCode>
                <c:ptCount val="4"/>
                <c:pt idx="0">
                  <c:v>98.6</c:v>
                </c:pt>
                <c:pt idx="1">
                  <c:v>80.900000000000006</c:v>
                </c:pt>
                <c:pt idx="2">
                  <c:v>11.7</c:v>
                </c:pt>
                <c:pt idx="3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2-7B47-85AD-31717EAFCF9B}"/>
            </c:ext>
          </c:extLst>
        </c:ser>
        <c:ser>
          <c:idx val="1"/>
          <c:order val="1"/>
          <c:tx>
            <c:strRef>
              <c:f>Graphs!$L$5</c:f>
              <c:strCache>
                <c:ptCount val="1"/>
                <c:pt idx="0">
                  <c:v>Non-Māori W2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Graphs!$N$6:$N$9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3.7000000000000028</c:v>
                  </c:pt>
                  <c:pt idx="2">
                    <c:v>3.5999999999999996</c:v>
                  </c:pt>
                  <c:pt idx="3">
                    <c:v>4.6000000000000014</c:v>
                  </c:pt>
                </c:numCache>
              </c:numRef>
            </c:plus>
            <c:minus>
              <c:numRef>
                <c:f>Graphs!$M$6:$M$9</c:f>
                <c:numCache>
                  <c:formatCode>General</c:formatCode>
                  <c:ptCount val="4"/>
                  <c:pt idx="0">
                    <c:v>2</c:v>
                  </c:pt>
                  <c:pt idx="1">
                    <c:v>4.0999999999999943</c:v>
                  </c:pt>
                  <c:pt idx="2">
                    <c:v>2.8000000000000007</c:v>
                  </c:pt>
                  <c:pt idx="3">
                    <c:v>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Graphs!$B$6:$B$9</c:f>
              <c:strCache>
                <c:ptCount val="4"/>
                <c:pt idx="0">
                  <c:v>Aware of ECs</c:v>
                </c:pt>
                <c:pt idx="1">
                  <c:v>Ever used ECs</c:v>
                </c:pt>
                <c:pt idx="2">
                  <c:v>Daily EC use</c:v>
                </c:pt>
                <c:pt idx="3">
                  <c:v>≥ Monthly EC use</c:v>
                </c:pt>
              </c:strCache>
            </c:strRef>
          </c:cat>
          <c:val>
            <c:numRef>
              <c:f>Graphs!$L$6:$L$9</c:f>
              <c:numCache>
                <c:formatCode>0.0</c:formatCode>
                <c:ptCount val="4"/>
                <c:pt idx="0">
                  <c:v>97.9</c:v>
                </c:pt>
                <c:pt idx="1">
                  <c:v>75</c:v>
                </c:pt>
                <c:pt idx="2">
                  <c:v>12.4</c:v>
                </c:pt>
                <c:pt idx="3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22-7B47-85AD-31717EAFC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845248"/>
        <c:axId val="1181297328"/>
      </c:barChart>
      <c:catAx>
        <c:axId val="118084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297328"/>
        <c:crosses val="autoZero"/>
        <c:auto val="1"/>
        <c:lblAlgn val="ctr"/>
        <c:lblOffset val="100"/>
        <c:noMultiLvlLbl val="0"/>
      </c:catAx>
      <c:valAx>
        <c:axId val="11812973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4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Graphs!$P$5</c:f>
              <c:strCache>
                <c:ptCount val="1"/>
                <c:pt idx="0">
                  <c:v>Smoker W2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Graphs!$R$9</c:f>
                <c:numCache>
                  <c:formatCode>General</c:formatCode>
                  <c:ptCount val="1"/>
                  <c:pt idx="0">
                    <c:v>4.5999999999999979</c:v>
                  </c:pt>
                </c:numCache>
              </c:numRef>
            </c:plus>
            <c:minus>
              <c:numRef>
                <c:f>Graphs!$Q$6:$Q$9</c:f>
                <c:numCache>
                  <c:formatCode>General</c:formatCode>
                  <c:ptCount val="4"/>
                  <c:pt idx="0">
                    <c:v>2</c:v>
                  </c:pt>
                  <c:pt idx="1">
                    <c:v>3.8000000000000114</c:v>
                  </c:pt>
                  <c:pt idx="2">
                    <c:v>2.3000000000000007</c:v>
                  </c:pt>
                  <c:pt idx="3">
                    <c:v>3.9000000000000021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Graphs!$B$6:$B$9</c:f>
              <c:strCache>
                <c:ptCount val="4"/>
                <c:pt idx="0">
                  <c:v>Aware of ECs</c:v>
                </c:pt>
                <c:pt idx="1">
                  <c:v>Ever used ECs</c:v>
                </c:pt>
                <c:pt idx="2">
                  <c:v>Daily EC use</c:v>
                </c:pt>
                <c:pt idx="3">
                  <c:v>≥ Monthly EC use</c:v>
                </c:pt>
              </c:strCache>
            </c:strRef>
          </c:cat>
          <c:val>
            <c:numRef>
              <c:f>Graphs!$P$6:$P$9</c:f>
              <c:numCache>
                <c:formatCode>0.0</c:formatCode>
                <c:ptCount val="4"/>
                <c:pt idx="0">
                  <c:v>97.9</c:v>
                </c:pt>
                <c:pt idx="1">
                  <c:v>77.900000000000006</c:v>
                </c:pt>
                <c:pt idx="2">
                  <c:v>7.9</c:v>
                </c:pt>
                <c:pt idx="3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7-0E4D-9420-31D5C80C9899}"/>
            </c:ext>
          </c:extLst>
        </c:ser>
        <c:ser>
          <c:idx val="1"/>
          <c:order val="1"/>
          <c:tx>
            <c:strRef>
              <c:f>Graphs!$S$5</c:f>
              <c:strCache>
                <c:ptCount val="1"/>
                <c:pt idx="0">
                  <c:v>Recent quitter W2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Graphs!$U$6:$U$9</c:f>
                <c:numCache>
                  <c:formatCode>General</c:formatCode>
                  <c:ptCount val="4"/>
                  <c:pt idx="0">
                    <c:v>0.6</c:v>
                  </c:pt>
                  <c:pt idx="1">
                    <c:v>5.8000000000000114</c:v>
                  </c:pt>
                  <c:pt idx="2">
                    <c:v>6.3000000000000007</c:v>
                  </c:pt>
                  <c:pt idx="3">
                    <c:v>7</c:v>
                  </c:pt>
                </c:numCache>
              </c:numRef>
            </c:plus>
            <c:minus>
              <c:numRef>
                <c:f>Graphs!$T$6:$T$9</c:f>
                <c:numCache>
                  <c:formatCode>General</c:formatCode>
                  <c:ptCount val="4"/>
                  <c:pt idx="0">
                    <c:v>1.7</c:v>
                  </c:pt>
                  <c:pt idx="1">
                    <c:v>6.6999999999999886</c:v>
                  </c:pt>
                  <c:pt idx="2">
                    <c:v>5.3000000000000007</c:v>
                  </c:pt>
                  <c:pt idx="3">
                    <c:v>6.2999999999999972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Graphs!$B$6:$B$9</c:f>
              <c:strCache>
                <c:ptCount val="4"/>
                <c:pt idx="0">
                  <c:v>Aware of ECs</c:v>
                </c:pt>
                <c:pt idx="1">
                  <c:v>Ever used ECs</c:v>
                </c:pt>
                <c:pt idx="2">
                  <c:v>Daily EC use</c:v>
                </c:pt>
                <c:pt idx="3">
                  <c:v>≥ Monthly EC use</c:v>
                </c:pt>
              </c:strCache>
            </c:strRef>
          </c:cat>
          <c:val>
            <c:numRef>
              <c:f>Graphs!$S$6:$S$9</c:f>
              <c:numCache>
                <c:formatCode>0.0</c:formatCode>
                <c:ptCount val="4"/>
                <c:pt idx="0">
                  <c:v>99</c:v>
                </c:pt>
                <c:pt idx="1">
                  <c:v>73.099999999999994</c:v>
                </c:pt>
                <c:pt idx="2">
                  <c:v>22.8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B7-0E4D-9420-31D5C80C9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700944"/>
        <c:axId val="1174668496"/>
      </c:barChart>
      <c:catAx>
        <c:axId val="118270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668496"/>
        <c:crosses val="autoZero"/>
        <c:auto val="1"/>
        <c:lblAlgn val="ctr"/>
        <c:lblOffset val="100"/>
        <c:noMultiLvlLbl val="0"/>
      </c:catAx>
      <c:valAx>
        <c:axId val="1174668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70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Graphs!$C$3</c:f>
              <c:strCache>
                <c:ptCount val="1"/>
                <c:pt idx="0">
                  <c:v>W1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Graphs!$E$4:$E$12</c:f>
                <c:numCache>
                  <c:formatCode>General</c:formatCode>
                  <c:ptCount val="9"/>
                  <c:pt idx="0">
                    <c:v>3.4</c:v>
                  </c:pt>
                  <c:pt idx="1">
                    <c:v>9.6000000000000014</c:v>
                  </c:pt>
                  <c:pt idx="2">
                    <c:v>7.9000000000000057</c:v>
                  </c:pt>
                  <c:pt idx="4">
                    <c:v>10</c:v>
                  </c:pt>
                  <c:pt idx="5">
                    <c:v>10.199999999999996</c:v>
                  </c:pt>
                  <c:pt idx="6">
                    <c:v>7.9</c:v>
                  </c:pt>
                  <c:pt idx="8">
                    <c:v>6.9000000000000057</c:v>
                  </c:pt>
                </c:numCache>
              </c:numRef>
            </c:plus>
            <c:minus>
              <c:numRef>
                <c:f>Graphs!$D$4:$D$12</c:f>
                <c:numCache>
                  <c:formatCode>General</c:formatCode>
                  <c:ptCount val="9"/>
                  <c:pt idx="0">
                    <c:v>1.2</c:v>
                  </c:pt>
                  <c:pt idx="1">
                    <c:v>7.7000000000000028</c:v>
                  </c:pt>
                  <c:pt idx="2">
                    <c:v>9.7000000000000028</c:v>
                  </c:pt>
                  <c:pt idx="4">
                    <c:v>7.0999999999999979</c:v>
                  </c:pt>
                  <c:pt idx="5">
                    <c:v>9.1000000000000014</c:v>
                  </c:pt>
                  <c:pt idx="6">
                    <c:v>4.5</c:v>
                  </c:pt>
                  <c:pt idx="8">
                    <c:v>9.5999999999999943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Graphs!$B$4:$B$12</c:f>
              <c:strCache>
                <c:ptCount val="9"/>
                <c:pt idx="0">
                  <c:v>Disposable</c:v>
                </c:pt>
                <c:pt idx="1">
                  <c:v>Recharge/pre-filled</c:v>
                </c:pt>
                <c:pt idx="2">
                  <c:v>Recharge/tank</c:v>
                </c:pt>
                <c:pt idx="4">
                  <c:v>Internet</c:v>
                </c:pt>
                <c:pt idx="5">
                  <c:v>Vape shop</c:v>
                </c:pt>
                <c:pt idx="6">
                  <c:v>Tobacconist</c:v>
                </c:pt>
                <c:pt idx="8">
                  <c:v>Nicotine containing</c:v>
                </c:pt>
              </c:strCache>
            </c:strRef>
          </c:cat>
          <c:val>
            <c:numRef>
              <c:f>Graphs!$C$4:$C$12</c:f>
              <c:numCache>
                <c:formatCode>General</c:formatCode>
                <c:ptCount val="9"/>
                <c:pt idx="0">
                  <c:v>1.9</c:v>
                </c:pt>
                <c:pt idx="1">
                  <c:v>24.6</c:v>
                </c:pt>
                <c:pt idx="2">
                  <c:v>73.5</c:v>
                </c:pt>
                <c:pt idx="4">
                  <c:v>18.399999999999999</c:v>
                </c:pt>
                <c:pt idx="5">
                  <c:v>35.200000000000003</c:v>
                </c:pt>
                <c:pt idx="6">
                  <c:v>9.4</c:v>
                </c:pt>
                <c:pt idx="8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5-694E-849D-9A807CA5E5D0}"/>
            </c:ext>
          </c:extLst>
        </c:ser>
        <c:ser>
          <c:idx val="1"/>
          <c:order val="1"/>
          <c:tx>
            <c:strRef>
              <c:f>Graphs!$F$3</c:f>
              <c:strCache>
                <c:ptCount val="1"/>
                <c:pt idx="0">
                  <c:v>W2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Graphs!$H$4:$H$12</c:f>
                <c:numCache>
                  <c:formatCode>General</c:formatCode>
                  <c:ptCount val="9"/>
                  <c:pt idx="0">
                    <c:v>0.4</c:v>
                  </c:pt>
                  <c:pt idx="1">
                    <c:v>5.6000000000000014</c:v>
                  </c:pt>
                  <c:pt idx="2">
                    <c:v>4.1000000000000085</c:v>
                  </c:pt>
                  <c:pt idx="4">
                    <c:v>8.5</c:v>
                  </c:pt>
                  <c:pt idx="5">
                    <c:v>8.6999999999999957</c:v>
                  </c:pt>
                  <c:pt idx="6">
                    <c:v>5.6</c:v>
                  </c:pt>
                  <c:pt idx="8">
                    <c:v>6.3999999999999915</c:v>
                  </c:pt>
                </c:numCache>
              </c:numRef>
            </c:plus>
            <c:minus>
              <c:numRef>
                <c:f>Graphs!$G$4:$G$12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4.1999999999999993</c:v>
                  </c:pt>
                  <c:pt idx="2">
                    <c:v>5.7000000000000028</c:v>
                  </c:pt>
                  <c:pt idx="4">
                    <c:v>5.9</c:v>
                  </c:pt>
                  <c:pt idx="5">
                    <c:v>9.2000000000000028</c:v>
                  </c:pt>
                  <c:pt idx="6">
                    <c:v>3.6000000000000005</c:v>
                  </c:pt>
                  <c:pt idx="8">
                    <c:v>8.4000000000000057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Graphs!$B$4:$B$12</c:f>
              <c:strCache>
                <c:ptCount val="9"/>
                <c:pt idx="0">
                  <c:v>Disposable</c:v>
                </c:pt>
                <c:pt idx="1">
                  <c:v>Recharge/pre-filled</c:v>
                </c:pt>
                <c:pt idx="2">
                  <c:v>Recharge/tank</c:v>
                </c:pt>
                <c:pt idx="4">
                  <c:v>Internet</c:v>
                </c:pt>
                <c:pt idx="5">
                  <c:v>Vape shop</c:v>
                </c:pt>
                <c:pt idx="6">
                  <c:v>Tobacconist</c:v>
                </c:pt>
                <c:pt idx="8">
                  <c:v>Nicotine containing</c:v>
                </c:pt>
              </c:strCache>
            </c:strRef>
          </c:cat>
          <c:val>
            <c:numRef>
              <c:f>Graphs!$F$4:$F$12</c:f>
              <c:numCache>
                <c:formatCode>General</c:formatCode>
                <c:ptCount val="9"/>
                <c:pt idx="0">
                  <c:v>0</c:v>
                </c:pt>
                <c:pt idx="1">
                  <c:v>13.2</c:v>
                </c:pt>
                <c:pt idx="2">
                  <c:v>86.8</c:v>
                </c:pt>
                <c:pt idx="4">
                  <c:v>15.5</c:v>
                </c:pt>
                <c:pt idx="5">
                  <c:v>56.6</c:v>
                </c:pt>
                <c:pt idx="6">
                  <c:v>9.3000000000000007</c:v>
                </c:pt>
                <c:pt idx="8">
                  <c:v>80.400000000000006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25-694E-849D-9A807CA5E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866191"/>
        <c:axId val="1930161055"/>
      </c:barChart>
      <c:catAx>
        <c:axId val="147286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0161055"/>
        <c:crosses val="autoZero"/>
        <c:auto val="1"/>
        <c:lblAlgn val="ctr"/>
        <c:lblOffset val="100"/>
        <c:noMultiLvlLbl val="0"/>
      </c:catAx>
      <c:valAx>
        <c:axId val="193016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86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Graphs!$I$4:$I$13</c:f>
                <c:numCache>
                  <c:formatCode>General</c:formatCode>
                  <c:ptCount val="10"/>
                  <c:pt idx="0">
                    <c:v>7</c:v>
                  </c:pt>
                  <c:pt idx="1">
                    <c:v>7.2999999999999972</c:v>
                  </c:pt>
                  <c:pt idx="2">
                    <c:v>9.9000000000000057</c:v>
                  </c:pt>
                  <c:pt idx="3">
                    <c:v>8.5999999999999943</c:v>
                  </c:pt>
                  <c:pt idx="5">
                    <c:v>8.1999999999999993</c:v>
                  </c:pt>
                  <c:pt idx="6">
                    <c:v>8</c:v>
                  </c:pt>
                  <c:pt idx="7">
                    <c:v>7.5</c:v>
                  </c:pt>
                  <c:pt idx="8">
                    <c:v>8.6999999999999957</c:v>
                  </c:pt>
                  <c:pt idx="9">
                    <c:v>8.7000000000000028</c:v>
                  </c:pt>
                </c:numCache>
              </c:numRef>
            </c:plus>
            <c:minus>
              <c:numRef>
                <c:f>Graphs!$H$4:$H$13</c:f>
                <c:numCache>
                  <c:formatCode>General</c:formatCode>
                  <c:ptCount val="10"/>
                  <c:pt idx="0">
                    <c:v>8.6000000000000085</c:v>
                  </c:pt>
                  <c:pt idx="1">
                    <c:v>8.6999999999999957</c:v>
                  </c:pt>
                  <c:pt idx="2">
                    <c:v>10.5</c:v>
                  </c:pt>
                  <c:pt idx="3">
                    <c:v>7.6000000000000014</c:v>
                  </c:pt>
                  <c:pt idx="5">
                    <c:v>8.8000000000000007</c:v>
                  </c:pt>
                  <c:pt idx="6">
                    <c:v>8.7999999999999972</c:v>
                  </c:pt>
                  <c:pt idx="7">
                    <c:v>8.1000000000000014</c:v>
                  </c:pt>
                  <c:pt idx="8">
                    <c:v>9.2000000000000028</c:v>
                  </c:pt>
                  <c:pt idx="9">
                    <c:v>9.2000000000000028</c:v>
                  </c:pt>
                </c:numCache>
              </c:numRef>
            </c:minus>
            <c:spPr>
              <a:noFill/>
              <a:ln w="635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</c:errBars>
          <c:cat>
            <c:strRef>
              <c:f>Graphs!$C$4:$C$13</c:f>
              <c:strCache>
                <c:ptCount val="10"/>
                <c:pt idx="0">
                  <c:v>Help quit smoking</c:v>
                </c:pt>
                <c:pt idx="1">
                  <c:v>Cut down smoking</c:v>
                </c:pt>
                <c:pt idx="2">
                  <c:v>Replace some smoking but not quit</c:v>
                </c:pt>
                <c:pt idx="3">
                  <c:v> To vape where can't smoke</c:v>
                </c:pt>
                <c:pt idx="5">
                  <c:v>Cheaper than smoking</c:v>
                </c:pt>
                <c:pt idx="6">
                  <c:v>More acceptable to others</c:v>
                </c:pt>
                <c:pt idx="7">
                  <c:v>Enjoy using ECs</c:v>
                </c:pt>
                <c:pt idx="8">
                  <c:v>Less harmful than smoking</c:v>
                </c:pt>
                <c:pt idx="9">
                  <c:v>Less harmful to others</c:v>
                </c:pt>
              </c:strCache>
            </c:strRef>
          </c:cat>
          <c:val>
            <c:numRef>
              <c:f>Graphs!$G$4:$G$13</c:f>
              <c:numCache>
                <c:formatCode>General</c:formatCode>
                <c:ptCount val="10"/>
                <c:pt idx="0">
                  <c:v>74.2</c:v>
                </c:pt>
                <c:pt idx="1">
                  <c:v>72.3</c:v>
                </c:pt>
                <c:pt idx="2">
                  <c:v>55.8</c:v>
                </c:pt>
                <c:pt idx="3">
                  <c:v>32.700000000000003</c:v>
                </c:pt>
                <c:pt idx="5">
                  <c:v>81.3</c:v>
                </c:pt>
                <c:pt idx="6">
                  <c:v>63.3</c:v>
                </c:pt>
                <c:pt idx="7">
                  <c:v>61.5</c:v>
                </c:pt>
                <c:pt idx="8">
                  <c:v>59.3</c:v>
                </c:pt>
                <c:pt idx="9">
                  <c:v>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3-0A48-B38D-7774CEDBA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314080"/>
        <c:axId val="1146315760"/>
      </c:barChart>
      <c:catAx>
        <c:axId val="11463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315760"/>
        <c:crosses val="autoZero"/>
        <c:auto val="1"/>
        <c:lblAlgn val="ctr"/>
        <c:lblOffset val="100"/>
        <c:noMultiLvlLbl val="0"/>
      </c:catAx>
      <c:valAx>
        <c:axId val="114631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31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0.33809</cdr:x>
      <cdr:y>0.13306</cdr:y>
    </cdr:from>
    <cdr:to>
      <cdr:x>0.5</cdr:x>
      <cdr:y>0.27569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AED1684C-A9E2-CD46-B3A5-62F44692B07C}"/>
            </a:ext>
          </a:extLst>
        </cdr:cNvPr>
        <cdr:cNvSpPr/>
      </cdr:nvSpPr>
      <cdr:spPr>
        <a:xfrm xmlns:a="http://schemas.openxmlformats.org/drawingml/2006/main">
          <a:off x="2625315" y="639763"/>
          <a:ext cx="1257300" cy="685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FA0113-7C7C-FB4E-9D2F-49B485114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C3654-5CE8-4246-B23F-5E98A1DF2D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FB8CE-38BA-AB47-A050-AC0D32AA2EA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957B7-3636-A848-8CBA-83883DD330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CD590-1596-EE45-B0FB-D1FDFE219B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93F6A-1453-F346-869B-BE583986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2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5931-1170-C742-912B-52D8E697382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9C6C5-F860-6743-A045-BCA0C27B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mi-NZ" sz="1400" b="1" dirty="0"/>
              <a:t>Background</a:t>
            </a:r>
          </a:p>
          <a:p>
            <a:pPr lvl="0"/>
            <a:r>
              <a:rPr lang="mi-NZ" sz="1200" dirty="0"/>
              <a:t>E-cigarettes (ECs) have potential to help achieve Smokefree Aotearoa</a:t>
            </a:r>
            <a:endParaRPr lang="en-NZ" sz="1200" dirty="0"/>
          </a:p>
          <a:p>
            <a:pPr lvl="0"/>
            <a:r>
              <a:rPr lang="mi-NZ" sz="1200" dirty="0"/>
              <a:t>Limited information on patterns of use of ECs from population based surveys</a:t>
            </a:r>
          </a:p>
          <a:p>
            <a:pPr lvl="0"/>
            <a:r>
              <a:rPr lang="mi-NZ" sz="1200" dirty="0"/>
              <a:t>Response to liberalisation of availability of ECs since 2017 uncertain - </a:t>
            </a:r>
            <a:r>
              <a:rPr lang="en-NZ" dirty="0"/>
              <a:t>Increase in EC availability due to lax enforcement and the impact of a Mar 2018 court judgement which had the effect of liberalising retail sales. </a:t>
            </a:r>
            <a:r>
              <a:rPr lang="mi-NZ" sz="1200" dirty="0"/>
              <a:t>Pre-2017, ECs and e-liquids with nicotine prohibited for sale in NZ.  From </a:t>
            </a:r>
            <a:r>
              <a:rPr lang="en-NZ" sz="1200" dirty="0"/>
              <a:t>Mar 2017, ECs increasingly available from vape stores and other retail outlets</a:t>
            </a:r>
            <a:endParaRPr lang="en-US" sz="1800" dirty="0"/>
          </a:p>
          <a:p>
            <a:pPr lvl="0"/>
            <a:endParaRPr lang="mi-NZ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5D48FC7-9184-F14E-9312-EEEBAE65A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EFCB0A5-D8E0-7B41-BAF8-EC43CD3FBB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D1B3074-EBB9-DA4B-A731-68918B850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15E0BC-AFF6-EC42-8A40-4B7F934C2ECE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</a:t>
            </a:r>
            <a:r>
              <a:rPr lang="en-US" dirty="0"/>
              <a:t> Yan did data cleaning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/>
              <a:t>Cohort recruited from national health survey (NZHS)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Response </a:t>
            </a:r>
            <a:r>
              <a:rPr lang="mr-IN" sz="1200" dirty="0"/>
              <a:t>–</a:t>
            </a:r>
            <a:r>
              <a:rPr lang="en-US" sz="1200" dirty="0"/>
              <a:t> W1 41.5% of all contacted eligible subjects from NZHS, 27.6% among all eligible subjects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James: Analysis accounts for over-sampling of some participant groups in the NZHS/ITC sampling stages” (and also incorporates other complex sampling elements into inferential statistics i.e. confidence intervals for these outputs)</a:t>
            </a:r>
          </a:p>
          <a:p>
            <a:endParaRPr lang="en-NZ" b="1" dirty="0"/>
          </a:p>
          <a:p>
            <a:endParaRPr lang="en-NZ" b="1" dirty="0"/>
          </a:p>
          <a:p>
            <a:r>
              <a:rPr lang="en-NZ" b="1" dirty="0"/>
              <a:t>NZHS info</a:t>
            </a:r>
          </a:p>
          <a:p>
            <a:r>
              <a:rPr lang="en-NZ" dirty="0"/>
              <a:t>NZHS = continuous cross-sectional survey run by </a:t>
            </a:r>
            <a:r>
              <a:rPr lang="en-NZ" dirty="0" err="1"/>
              <a:t>MoH</a:t>
            </a:r>
            <a:endParaRPr lang="en-NZ" dirty="0"/>
          </a:p>
          <a:p>
            <a:r>
              <a:rPr lang="en-NZ" dirty="0"/>
              <a:t>Nationally representative sampling frame, 80% response</a:t>
            </a:r>
          </a:p>
          <a:p>
            <a:r>
              <a:rPr lang="en-NZ" dirty="0"/>
              <a:t>85% of participants agree to re-contact for further research</a:t>
            </a:r>
          </a:p>
          <a:p>
            <a:r>
              <a:rPr lang="en-NZ" sz="1200" dirty="0"/>
              <a:t>Annualised sample of 12-12500, estimate yields potential sample of 2500-3000 smokers and recent quitters</a:t>
            </a:r>
            <a:r>
              <a:rPr lang="en-US" sz="1200" dirty="0"/>
              <a:t> </a:t>
            </a:r>
          </a:p>
          <a:p>
            <a:r>
              <a:rPr lang="en-US" sz="1200" dirty="0"/>
              <a:t>Allows for efficient ITC sample recruitment, info on non-responders,</a:t>
            </a:r>
            <a:r>
              <a:rPr lang="en-US" sz="1200" baseline="0" dirty="0"/>
              <a:t> </a:t>
            </a:r>
            <a:r>
              <a:rPr lang="en-US" sz="1200" dirty="0"/>
              <a:t>source for replenishment and additional data through linkage</a:t>
            </a:r>
            <a:r>
              <a:rPr lang="en-US" sz="1200" baseline="0" dirty="0"/>
              <a:t> - </a:t>
            </a:r>
            <a:r>
              <a:rPr lang="en-AU" altLang="x-none" dirty="0"/>
              <a:t>allows additional analyses in NZ arm e.g. linking change in beliefs and behaviours to:</a:t>
            </a:r>
          </a:p>
          <a:p>
            <a:pPr lvl="2"/>
            <a:r>
              <a:rPr lang="en-AU" altLang="x-none" dirty="0"/>
              <a:t>Household composition &amp; detailed socio-economic status </a:t>
            </a:r>
          </a:p>
          <a:p>
            <a:pPr lvl="2"/>
            <a:r>
              <a:rPr lang="en-AU" altLang="x-none" dirty="0"/>
              <a:t>Physical and mental health (including presence of smoking-related conditions)</a:t>
            </a:r>
          </a:p>
          <a:p>
            <a:pPr lvl="2"/>
            <a:r>
              <a:rPr lang="en-AU" altLang="x-none" dirty="0"/>
              <a:t>Alcohol use</a:t>
            </a:r>
          </a:p>
          <a:p>
            <a:pPr lvl="2"/>
            <a:r>
              <a:rPr lang="en-AU" altLang="x-none" dirty="0"/>
              <a:t>Health care utilisation</a:t>
            </a:r>
          </a:p>
          <a:p>
            <a:pPr lvl="2"/>
            <a:r>
              <a:rPr lang="en-AU" altLang="x-none" dirty="0"/>
              <a:t>Experience of racism and discrimination</a:t>
            </a:r>
          </a:p>
          <a:p>
            <a:endParaRPr lang="en-NZ" sz="1200" dirty="0"/>
          </a:p>
          <a:p>
            <a:endParaRPr lang="en-NZ" dirty="0"/>
          </a:p>
          <a:p>
            <a:pPr>
              <a:buFontTx/>
              <a:buNone/>
            </a:pPr>
            <a:r>
              <a:rPr lang="en-NZ" altLang="x-none" b="1" dirty="0"/>
              <a:t>Māori sample</a:t>
            </a:r>
          </a:p>
          <a:p>
            <a:pPr>
              <a:buFontTx/>
              <a:buNone/>
            </a:pPr>
            <a:r>
              <a:rPr lang="en-NZ" altLang="x-none" dirty="0"/>
              <a:t>Around</a:t>
            </a:r>
            <a:r>
              <a:rPr lang="en-NZ" altLang="x-none" baseline="0" dirty="0"/>
              <a:t> 35% of cohort, large numbers a</a:t>
            </a:r>
            <a:r>
              <a:rPr lang="en-AU" altLang="x-none" dirty="0" err="1"/>
              <a:t>llows</a:t>
            </a:r>
            <a:r>
              <a:rPr lang="en-AU" altLang="x-none" dirty="0"/>
              <a:t> separate analysis of Māori sample with substantial</a:t>
            </a:r>
            <a:r>
              <a:rPr lang="en-AU" altLang="x-none" baseline="0" dirty="0"/>
              <a:t> </a:t>
            </a:r>
            <a:r>
              <a:rPr lang="en-AU" altLang="x-none" dirty="0"/>
              <a:t>explanatory power</a:t>
            </a:r>
          </a:p>
          <a:p>
            <a:pPr>
              <a:buFontTx/>
              <a:buNone/>
            </a:pPr>
            <a:r>
              <a:rPr lang="en-AU" altLang="x-none" dirty="0"/>
              <a:t>Opportunity to address issues of specific interest to Māori </a:t>
            </a:r>
            <a:r>
              <a:rPr lang="en-AU" altLang="x-none" dirty="0" err="1"/>
              <a:t>eg</a:t>
            </a:r>
            <a:r>
              <a:rPr lang="en-AU" altLang="x-none" dirty="0"/>
              <a:t>:</a:t>
            </a:r>
          </a:p>
          <a:p>
            <a:pPr lvl="2"/>
            <a:r>
              <a:rPr lang="en-AU" altLang="x-none" dirty="0">
                <a:solidFill>
                  <a:srgbClr val="FF6633"/>
                </a:solidFill>
              </a:rPr>
              <a:t>Māori attitudes to policies and </a:t>
            </a:r>
            <a:r>
              <a:rPr lang="en-AU" altLang="x-none" dirty="0" err="1">
                <a:solidFill>
                  <a:srgbClr val="FF6633"/>
                </a:solidFill>
              </a:rPr>
              <a:t>smokefree</a:t>
            </a:r>
            <a:r>
              <a:rPr lang="en-AU" altLang="x-none" dirty="0">
                <a:solidFill>
                  <a:srgbClr val="FF6633"/>
                </a:solidFill>
              </a:rPr>
              <a:t> 2025 goal</a:t>
            </a:r>
          </a:p>
          <a:p>
            <a:pPr lvl="2"/>
            <a:r>
              <a:rPr lang="en-AU" altLang="x-none" dirty="0">
                <a:solidFill>
                  <a:srgbClr val="FF6633"/>
                </a:solidFill>
              </a:rPr>
              <a:t>Differential impact of interventions and policies on Māori </a:t>
            </a:r>
          </a:p>
          <a:p>
            <a:pPr lvl="2"/>
            <a:r>
              <a:rPr lang="en-AU" altLang="x-none" dirty="0">
                <a:solidFill>
                  <a:srgbClr val="FF6633"/>
                </a:solidFill>
              </a:rPr>
              <a:t>Influence of family/whanau on quitting behaviour</a:t>
            </a:r>
          </a:p>
          <a:p>
            <a:pPr lvl="0"/>
            <a:r>
              <a:rPr lang="en-AU" altLang="x-none" dirty="0"/>
              <a:t>Unique as other ITC arms do not have over-sampling and have only small numbers of indigenous peoples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 very high, use increasing – daily from 8% to 12.2%</a:t>
            </a:r>
          </a:p>
          <a:p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ever heard of electronic cigarettes, also called e-cigarettes, vapes, or vaping devices?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Yes 2. No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lain" startAt="2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ever used an e-cigarette or vaping device, even one time?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Yes 2. No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lain" startAt="2"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average, how often do you CURRENTLY use e-cigarettes or vaping devices?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   Every day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At least once a week, but not every day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   At least once a month, but not every week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   Less than monthly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   Not at all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lain" startAt="2"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 and use similar Māori and non-Māori – slightly higher ever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3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(22.8 vs 7.9%) and ≥ monthly (30.4 vs 19.6%) use greater among recent quitters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Predominance of generation 3, increased in W2. 80% nicotine containing. Vape shop most common place purchased – increasing W2.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asked only of at least monthly current EC users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best describes the TYPE of e-cigarette or vaping device you [currently use MOST (051/NC08304=1 or 2)/ used LAST (051/NC08304=3)]?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   It's disposable, not refillable, and non-rechargeable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It’s rechargeable and uses replaceable pre-filled cartridges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   It’s rechargeable and has a tank that you fill with liquids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the e-cigarette or e-liquid that you currently use most contain nicotine?  OR   Did the e-cigarette or e-liquid that you used last contain nicotine?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   Yes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   No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thinking about the last time you purchased e-liquid, e-cigarette cartridges or disposable e-cigarettes. Where did you make this last purchase?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    On the internet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    Vape shop/e-cigarette kiosk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    Tobacco specialty shop/ tobacconist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04    Newsagent/ bottle-store/ dairy or convenience store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05    [Petrol/ Gas] station shop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06    Supermarket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07    Chemist/ Pharmacy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    Pub or Bar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    Other store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   Independent seller, not a mainstream shop, market stall, pop-up shop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   Bought abroad and brought back with me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   Friend or relative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   Free sample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   Shared bulk purchase with other people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   Somewhere else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    Doesn't remember any details of last purchase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5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 to interpret. Most reported using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quit, but also &gt; ½ not to quit. High % reporting use to cut down also concerning.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drivers./motivators – but note cost very important.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asked only of at least monthly current EC users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are, or were, reasons for your use of e-cigarettes or vaping devices?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way to help you quit smoking.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 it easier to cut down on the number of ordinary cigarettes you smoke.</a:t>
            </a:r>
            <a:r>
              <a:rPr lang="en-NZ" dirty="0">
                <a:effectLst/>
              </a:rPr>
              <a:t>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Replacing some of your ordinary cigarettes with an e-cigarette or vaping device means you don’t have to give up smoking ordinary cigarettes altogether.</a:t>
            </a:r>
            <a:r>
              <a:rPr lang="en-NZ" dirty="0">
                <a:effectLst/>
              </a:rPr>
              <a:t> 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you can use them in places where smoking ordinary cigarettes is banned.</a:t>
            </a:r>
            <a:r>
              <a:rPr lang="en-NZ" dirty="0">
                <a:effectLst/>
              </a:rPr>
              <a:t> </a:t>
            </a:r>
          </a:p>
          <a:p>
            <a:endParaRPr lang="en-NZ" dirty="0">
              <a:effectLst/>
            </a:endParaRPr>
          </a:p>
          <a:p>
            <a:endParaRPr lang="en-NZ" dirty="0">
              <a:effectLst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save money by using e-cigarettes or vaping devices instead of smoking.</a:t>
            </a:r>
            <a:r>
              <a:rPr lang="en-NZ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may not be as bad for your health.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taste better.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Advice from a health professional.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e-cigarettes or vaping devices is less harmful than smoking to other people around you.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e-cigarettes or vaping devices is more acceptable than smoking to people around you.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enjoy using e-cigarettes or vaping devices.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5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C6C5-F860-6743-A045-BCA0C27B0A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5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5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5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5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AA07-205C-2B4F-9FDC-EF5709681F8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95B1-F706-AC45-AFDE-7A1296748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aspire2025.org.nz/" TargetMode="External"/><Relationship Id="rId7" Type="http://schemas.openxmlformats.org/officeDocument/2006/relationships/hyperlink" Target="http://www.itcproject.org/" TargetMode="External"/><Relationship Id="rId2" Type="http://schemas.openxmlformats.org/officeDocument/2006/relationships/hyperlink" Target="mailto:richard.edwards@otago.ac.n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hyperlink" Target="https://twitter.com/ASPIRE2025" TargetMode="Externa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90102" y="2169204"/>
            <a:ext cx="8685234" cy="1388981"/>
          </a:xfrm>
        </p:spPr>
        <p:txBody>
          <a:bodyPr>
            <a:noAutofit/>
          </a:bodyPr>
          <a:lstStyle/>
          <a:p>
            <a:r>
              <a:rPr lang="mi-NZ" sz="4000" b="1" dirty="0"/>
              <a:t>Patterns of use of e-cigarettes among smokers: findings from the 2016-2018 ITC New Zealand Surveys</a:t>
            </a:r>
            <a:endParaRPr lang="en-NZ" sz="4000" b="1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7576" y="3823125"/>
            <a:ext cx="8118889" cy="903241"/>
          </a:xfrm>
        </p:spPr>
        <p:txBody>
          <a:bodyPr>
            <a:noAutofit/>
          </a:bodyPr>
          <a:lstStyle/>
          <a:p>
            <a:r>
              <a:rPr lang="en-NZ" altLang="x-none" sz="2000" dirty="0"/>
              <a:t>Richard Edwards</a:t>
            </a:r>
            <a:r>
              <a:rPr lang="en-NZ" altLang="x-none" sz="2000"/>
              <a:t>, James </a:t>
            </a:r>
            <a:r>
              <a:rPr lang="en-NZ" altLang="x-none" sz="2000" dirty="0"/>
              <a:t>Stanley, Maddie White, </a:t>
            </a:r>
          </a:p>
          <a:p>
            <a:r>
              <a:rPr lang="en-NZ" altLang="x-none" sz="2000" dirty="0"/>
              <a:t>Andrew Waa, Susan C </a:t>
            </a:r>
            <a:r>
              <a:rPr lang="en-NZ" altLang="x-none" sz="2000" dirty="0" err="1"/>
              <a:t>Kaai</a:t>
            </a:r>
            <a:r>
              <a:rPr lang="en-NZ" altLang="x-none" sz="2000" dirty="0"/>
              <a:t>, Anne C K Quah, Geoffrey T Fong</a:t>
            </a:r>
          </a:p>
          <a:p>
            <a:endParaRPr lang="en-AU" altLang="x-none" sz="2400" dirty="0"/>
          </a:p>
        </p:txBody>
      </p:sp>
      <p:pic>
        <p:nvPicPr>
          <p:cNvPr id="9" name="Picture 2" descr="6BC61E48-0E66-4D78-8767-B4C156834F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74" y="67632"/>
            <a:ext cx="18256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r:embed="rId4" cstate="print"/>
          <a:srcRect l="20192" t="19231" r="23557" b="17307"/>
          <a:stretch>
            <a:fillRect/>
          </a:stretch>
        </p:blipFill>
        <p:spPr bwMode="auto">
          <a:xfrm>
            <a:off x="8632904" y="222078"/>
            <a:ext cx="1773560" cy="100047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46719" y="45436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altLang="x-none" dirty="0"/>
          </a:p>
          <a:p>
            <a:endParaRPr lang="en-AU" altLang="x-none" dirty="0"/>
          </a:p>
        </p:txBody>
      </p:sp>
      <p:pic>
        <p:nvPicPr>
          <p:cNvPr id="11" name="Picture 5" descr="ITC logo final.TIFF">
            <a:extLst>
              <a:ext uri="{FF2B5EF4-FFF2-40B4-BE49-F238E27FC236}">
                <a16:creationId xmlns:a16="http://schemas.microsoft.com/office/drawing/2014/main" id="{D3488F39-1337-CC48-97A8-BF87274B5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29" y="222078"/>
            <a:ext cx="1600239" cy="11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1C5AA2-A0DE-BB4F-BBEA-F61EA8331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350" y="4726366"/>
            <a:ext cx="4010738" cy="1869459"/>
          </a:xfrm>
          <a:prstGeom prst="rect">
            <a:avLst/>
          </a:prstGeom>
        </p:spPr>
      </p:pic>
      <p:pic>
        <p:nvPicPr>
          <p:cNvPr id="12" name="Picture 2" descr="Uni-of-Otago-logo-image">
            <a:extLst>
              <a:ext uri="{FF2B5EF4-FFF2-40B4-BE49-F238E27FC236}">
                <a16:creationId xmlns:a16="http://schemas.microsoft.com/office/drawing/2014/main" id="{19F91D8C-1CC9-354F-B84F-410BC14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61" y="5659756"/>
            <a:ext cx="1843773" cy="9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1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idx="1"/>
          </p:nvPr>
        </p:nvSpPr>
        <p:spPr>
          <a:xfrm>
            <a:off x="5564484" y="1533254"/>
            <a:ext cx="4851104" cy="4919935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NZ" sz="5000" dirty="0"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NZ" sz="6600" dirty="0">
                <a:latin typeface="Verdana" charset="0"/>
              </a:rPr>
              <a:t>Kia ora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NZ" sz="6600" dirty="0">
                <a:latin typeface="Verdana" charset="0"/>
              </a:rPr>
              <a:t>Thank you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NZ" sz="2400" dirty="0"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NZ" sz="2400" dirty="0">
                <a:latin typeface="Verdana" charset="0"/>
                <a:hlinkClick r:id="rId2"/>
              </a:rPr>
              <a:t>richard.edwards@otago.ac.nz</a:t>
            </a:r>
            <a:endParaRPr lang="en-NZ" sz="2400" dirty="0">
              <a:latin typeface="Verdana" charset="0"/>
            </a:endParaRPr>
          </a:p>
          <a:p>
            <a:pPr algn="ctr">
              <a:lnSpc>
                <a:spcPct val="80000"/>
              </a:lnSpc>
              <a:buNone/>
            </a:pPr>
            <a:endParaRPr lang="en-NZ" sz="2400" dirty="0">
              <a:latin typeface="Verdana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NZ" sz="2400" i="1" dirty="0">
                <a:latin typeface="Verdana" charset="0"/>
                <a:hlinkClick r:id="rId3"/>
              </a:rPr>
              <a:t>www.aspire2025.org.nz</a:t>
            </a:r>
            <a:r>
              <a:rPr lang="en-NZ" sz="2400" i="1" dirty="0">
                <a:latin typeface="Verdana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NZ" sz="2400" i="1" dirty="0">
              <a:latin typeface="Verdana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de-DE" sz="2400" dirty="0">
                <a:solidFill>
                  <a:srgbClr val="1F4DAF"/>
                </a:solidFill>
                <a:hlinkClick r:id="rId4"/>
              </a:rPr>
              <a:t>@</a:t>
            </a:r>
            <a:r>
              <a:rPr lang="de-DE" sz="2400" u="sng" dirty="0">
                <a:solidFill>
                  <a:srgbClr val="1F4DAF"/>
                </a:solidFill>
                <a:hlinkClick r:id="rId4"/>
              </a:rPr>
              <a:t>ASPIRE2025</a:t>
            </a:r>
            <a:endParaRPr lang="en-NZ" sz="24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5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5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900" dirty="0">
              <a:latin typeface="Verdana" charset="0"/>
            </a:endParaRPr>
          </a:p>
        </p:txBody>
      </p:sp>
      <p:pic>
        <p:nvPicPr>
          <p:cNvPr id="67587" name="Picture 2" descr="6BC61E48-0E66-4D78-8767-B4C156834FF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3" y="2903"/>
            <a:ext cx="18256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87" y="1494872"/>
            <a:ext cx="3505702" cy="4958317"/>
          </a:xfrm>
          <a:prstGeom prst="rect">
            <a:avLst/>
          </a:prstGeom>
        </p:spPr>
      </p:pic>
      <p:pic>
        <p:nvPicPr>
          <p:cNvPr id="7" name="Picture 8" descr="ITC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22" y="101537"/>
            <a:ext cx="1620441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r:embed="rId9" cstate="print"/>
          <a:srcRect l="20192" t="19231" r="23557" b="17307"/>
          <a:stretch>
            <a:fillRect/>
          </a:stretch>
        </p:blipFill>
        <p:spPr bwMode="auto">
          <a:xfrm>
            <a:off x="8667301" y="236815"/>
            <a:ext cx="1773560" cy="100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887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1">
            <a:extLst>
              <a:ext uri="{FF2B5EF4-FFF2-40B4-BE49-F238E27FC236}">
                <a16:creationId xmlns:a16="http://schemas.microsoft.com/office/drawing/2014/main" id="{03919C94-0F4D-6342-B82E-5D322C54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Uni-of-Otago-logo-image">
            <a:extLst>
              <a:ext uri="{FF2B5EF4-FFF2-40B4-BE49-F238E27FC236}">
                <a16:creationId xmlns:a16="http://schemas.microsoft.com/office/drawing/2014/main" id="{3EB79464-129F-B64D-B263-008357F0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5876926"/>
            <a:ext cx="1368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3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986" y="93666"/>
            <a:ext cx="5468575" cy="1325563"/>
          </a:xfrm>
        </p:spPr>
        <p:txBody>
          <a:bodyPr>
            <a:normAutofit/>
          </a:bodyPr>
          <a:lstStyle/>
          <a:p>
            <a:pPr algn="ctr"/>
            <a:r>
              <a:rPr lang="en-NZ" sz="3600" b="1" dirty="0">
                <a:latin typeface="Arial" panose="020B0604020202020204" pitchFamily="34" charset="0"/>
                <a:cs typeface="Arial" panose="020B0604020202020204" pitchFamily="34" charset="0"/>
              </a:rPr>
              <a:t>ITC New Zealand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6235" y="1292868"/>
            <a:ext cx="8245978" cy="52603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NZ" sz="3500" dirty="0"/>
              <a:t>NZ Team</a:t>
            </a:r>
            <a:endParaRPr lang="en-NZ" sz="4300" dirty="0"/>
          </a:p>
          <a:p>
            <a:r>
              <a:rPr lang="en-NZ" sz="2500" dirty="0"/>
              <a:t>Richard Edwards </a:t>
            </a:r>
            <a:r>
              <a:rPr lang="en-NZ" sz="2500" baseline="30000" dirty="0"/>
              <a:t>1</a:t>
            </a:r>
            <a:endParaRPr lang="en-NZ" sz="2500" dirty="0"/>
          </a:p>
          <a:p>
            <a:r>
              <a:rPr lang="en-NZ" sz="2500" dirty="0" err="1"/>
              <a:t>Anaru</a:t>
            </a:r>
            <a:r>
              <a:rPr lang="en-NZ" sz="2500" dirty="0"/>
              <a:t> Waa </a:t>
            </a:r>
            <a:r>
              <a:rPr lang="en-NZ" sz="2500" baseline="30000" dirty="0"/>
              <a:t>1</a:t>
            </a:r>
            <a:endParaRPr lang="en-NZ" sz="2500" dirty="0"/>
          </a:p>
          <a:p>
            <a:r>
              <a:rPr lang="en-NZ" sz="2500" dirty="0"/>
              <a:t>James Stanley </a:t>
            </a:r>
            <a:r>
              <a:rPr lang="en-NZ" sz="2500" baseline="30000" dirty="0"/>
              <a:t>1</a:t>
            </a:r>
            <a:endParaRPr lang="en-NZ" sz="2500" dirty="0"/>
          </a:p>
          <a:p>
            <a:r>
              <a:rPr lang="en-NZ" sz="2500" dirty="0"/>
              <a:t>Andrea Farquharson </a:t>
            </a:r>
            <a:r>
              <a:rPr lang="en-NZ" sz="2500" baseline="30000" dirty="0"/>
              <a:t>1</a:t>
            </a:r>
          </a:p>
          <a:p>
            <a:r>
              <a:rPr lang="en-NZ" sz="2500" dirty="0"/>
              <a:t>Maddie White </a:t>
            </a:r>
            <a:r>
              <a:rPr lang="en-NZ" sz="2500" baseline="30000" dirty="0"/>
              <a:t>1</a:t>
            </a:r>
            <a:endParaRPr lang="en-NZ" sz="2500" dirty="0"/>
          </a:p>
          <a:p>
            <a:endParaRPr lang="en-NZ" dirty="0"/>
          </a:p>
          <a:p>
            <a:pPr marL="0" indent="0">
              <a:buNone/>
            </a:pPr>
            <a:endParaRPr lang="en-NZ" sz="3500" dirty="0"/>
          </a:p>
          <a:p>
            <a:pPr marL="0" indent="0">
              <a:buNone/>
            </a:pPr>
            <a:r>
              <a:rPr lang="en-NZ" sz="3500" dirty="0"/>
              <a:t>University of Waterloo team </a:t>
            </a:r>
          </a:p>
          <a:p>
            <a:r>
              <a:rPr lang="en-NZ" dirty="0"/>
              <a:t> </a:t>
            </a:r>
            <a:r>
              <a:rPr lang="en-NZ" sz="2200" dirty="0"/>
              <a:t>Susan C </a:t>
            </a:r>
            <a:r>
              <a:rPr lang="en-NZ" sz="2200" dirty="0" err="1"/>
              <a:t>Kaai</a:t>
            </a:r>
            <a:endParaRPr lang="en-NZ" sz="2200" dirty="0"/>
          </a:p>
          <a:p>
            <a:r>
              <a:rPr lang="en-NZ" sz="2200" dirty="0"/>
              <a:t> Anne C K Quah</a:t>
            </a:r>
          </a:p>
          <a:p>
            <a:r>
              <a:rPr lang="en-NZ" sz="2200" dirty="0"/>
              <a:t> Geoffrey T Fong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sz="3600" dirty="0"/>
              <a:t>Acknowledgements</a:t>
            </a:r>
          </a:p>
          <a:p>
            <a:r>
              <a:rPr lang="en-NZ" sz="2200" dirty="0"/>
              <a:t>Health Research Council of New Zealand</a:t>
            </a:r>
          </a:p>
          <a:p>
            <a:r>
              <a:rPr lang="en-NZ" sz="2200" dirty="0"/>
              <a:t>Ministry of Health NZHS team</a:t>
            </a:r>
          </a:p>
          <a:p>
            <a:r>
              <a:rPr lang="en-NZ" altLang="x-none" sz="2200" dirty="0"/>
              <a:t>Research NZ</a:t>
            </a:r>
          </a:p>
          <a:p>
            <a:r>
              <a:rPr lang="en-NZ" altLang="x-none" sz="2200" dirty="0"/>
              <a:t>Other ITC Project teams and investigators</a:t>
            </a:r>
          </a:p>
          <a:p>
            <a:r>
              <a:rPr lang="en-NZ" altLang="x-none" sz="2200" dirty="0"/>
              <a:t>Advisory Group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0871" y="1544923"/>
            <a:ext cx="3886200" cy="1308581"/>
          </a:xfrm>
        </p:spPr>
        <p:txBody>
          <a:bodyPr>
            <a:normAutofit fontScale="47500" lnSpcReduction="20000"/>
          </a:bodyPr>
          <a:lstStyle/>
          <a:p>
            <a:r>
              <a:rPr lang="en-US" sz="2500" dirty="0"/>
              <a:t>El-</a:t>
            </a:r>
            <a:r>
              <a:rPr lang="en-US" sz="2500" dirty="0" err="1"/>
              <a:t>Shadan</a:t>
            </a:r>
            <a:r>
              <a:rPr lang="en-US" sz="2500" dirty="0"/>
              <a:t> </a:t>
            </a:r>
            <a:r>
              <a:rPr lang="en-US" sz="2500" dirty="0" err="1"/>
              <a:t>Tautolo</a:t>
            </a:r>
            <a:r>
              <a:rPr lang="en-US" sz="2500" dirty="0"/>
              <a:t> </a:t>
            </a:r>
            <a:r>
              <a:rPr lang="en-US" sz="2500" baseline="30000" dirty="0"/>
              <a:t>3</a:t>
            </a:r>
            <a:endParaRPr lang="en-US" sz="2500" dirty="0"/>
          </a:p>
          <a:p>
            <a:r>
              <a:rPr lang="en-US" sz="2500" dirty="0"/>
              <a:t>Janet Hoek </a:t>
            </a:r>
            <a:r>
              <a:rPr lang="en-US" sz="2500" baseline="30000" dirty="0"/>
              <a:t>1 2</a:t>
            </a:r>
            <a:endParaRPr lang="en-US" sz="2500" dirty="0"/>
          </a:p>
          <a:p>
            <a:r>
              <a:rPr lang="en-US" sz="2500" dirty="0"/>
              <a:t>Phil </a:t>
            </a:r>
            <a:r>
              <a:rPr lang="en-US" sz="2500" dirty="0" err="1"/>
              <a:t>Gendall</a:t>
            </a:r>
            <a:r>
              <a:rPr lang="en-US" sz="2500" dirty="0"/>
              <a:t> </a:t>
            </a:r>
            <a:r>
              <a:rPr lang="en-US" sz="2500" baseline="30000" dirty="0"/>
              <a:t>2</a:t>
            </a:r>
            <a:endParaRPr lang="en-US" sz="2500" dirty="0"/>
          </a:p>
          <a:p>
            <a:r>
              <a:rPr lang="en-US" sz="2500" dirty="0"/>
              <a:t>Heather Gifford </a:t>
            </a:r>
            <a:r>
              <a:rPr lang="en-US" sz="2500" baseline="30000" dirty="0"/>
              <a:t>4</a:t>
            </a:r>
            <a:endParaRPr lang="en-US" sz="2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r:embed="rId3" cstate="print"/>
          <a:srcRect l="20192" t="19231" r="23557" b="17307"/>
          <a:stretch>
            <a:fillRect/>
          </a:stretch>
        </p:blipFill>
        <p:spPr bwMode="auto">
          <a:xfrm>
            <a:off x="8894440" y="210728"/>
            <a:ext cx="1773560" cy="100047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467" y="5214253"/>
            <a:ext cx="2006600" cy="799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11780" y="1500897"/>
            <a:ext cx="301058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Tx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sz="1200" dirty="0">
                <a:latin typeface="+mn-lt"/>
              </a:rPr>
              <a:t>1. </a:t>
            </a:r>
            <a:r>
              <a:rPr lang="en-NZ" sz="1100" dirty="0">
                <a:latin typeface="+mn-lt"/>
              </a:rPr>
              <a:t>Department of Public health, University of Otago, Wellington</a:t>
            </a:r>
          </a:p>
          <a:p>
            <a:r>
              <a:rPr lang="en-NZ" sz="1100" dirty="0">
                <a:latin typeface="+mn-lt"/>
              </a:rPr>
              <a:t>2. Department of Marketing, University of Otago, Dunedin</a:t>
            </a:r>
          </a:p>
          <a:p>
            <a:r>
              <a:rPr lang="en-NZ" sz="1100" dirty="0">
                <a:latin typeface="+mn-lt"/>
              </a:rPr>
              <a:t>3. Centre for Pacific Health &amp; Development Research,  Auckland University of Technology</a:t>
            </a:r>
          </a:p>
          <a:p>
            <a:r>
              <a:rPr lang="en-NZ" sz="1100" dirty="0">
                <a:latin typeface="+mn-lt"/>
              </a:rPr>
              <a:t>4. </a:t>
            </a:r>
            <a:r>
              <a:rPr lang="en-NZ" sz="1100" dirty="0" err="1">
                <a:latin typeface="+mn-lt"/>
              </a:rPr>
              <a:t>Whakauae</a:t>
            </a:r>
            <a:r>
              <a:rPr lang="en-NZ" sz="1100" dirty="0">
                <a:latin typeface="+mn-lt"/>
              </a:rPr>
              <a:t> Research for Māori Health and Development, Whanganui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7334" y="3901949"/>
            <a:ext cx="407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/>
              <a:t>Mary Thompson, </a:t>
            </a:r>
            <a:r>
              <a:rPr lang="en-US" sz="1400" dirty="0" err="1"/>
              <a:t>Mi</a:t>
            </a:r>
            <a:r>
              <a:rPr lang="en-US" sz="1400" dirty="0"/>
              <a:t> Yan and other members of Waterloo ITC data management team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732" y="5246558"/>
            <a:ext cx="2352306" cy="799784"/>
          </a:xfrm>
          <a:prstGeom prst="rect">
            <a:avLst/>
          </a:prstGeom>
        </p:spPr>
      </p:pic>
      <p:pic>
        <p:nvPicPr>
          <p:cNvPr id="13" name="Picture 5" descr="ITC logo final.TIFF">
            <a:extLst>
              <a:ext uri="{FF2B5EF4-FFF2-40B4-BE49-F238E27FC236}">
                <a16:creationId xmlns:a16="http://schemas.microsoft.com/office/drawing/2014/main" id="{EB0AB842-015A-2F4A-9D2C-EEE4B668D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55" y="129057"/>
            <a:ext cx="1600239" cy="11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6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46" y="123568"/>
            <a:ext cx="8530737" cy="994172"/>
          </a:xfrm>
        </p:spPr>
        <p:txBody>
          <a:bodyPr>
            <a:noAutofit/>
          </a:bodyPr>
          <a:lstStyle/>
          <a:p>
            <a:pPr algn="ctr"/>
            <a:r>
              <a:rPr lang="en-NZ" sz="4000" b="1" dirty="0">
                <a:latin typeface="Arial" panose="020B0604020202020204" pitchFamily="34" charset="0"/>
                <a:cs typeface="Arial" panose="020B0604020202020204" pitchFamily="34" charset="0"/>
              </a:rPr>
              <a:t>ITC New Zealand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88" y="1219340"/>
            <a:ext cx="8258312" cy="4396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i-NZ" sz="4000" b="1" dirty="0"/>
              <a:t>Aim</a:t>
            </a:r>
          </a:p>
          <a:p>
            <a:pPr marL="0" indent="0">
              <a:buNone/>
            </a:pPr>
            <a:r>
              <a:rPr lang="en-US" sz="3200" dirty="0"/>
              <a:t>Explore awareness, use and reasons for use of ECs among NZ smokers and recent quitters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NZ" sz="4000" b="1" dirty="0"/>
              <a:t>Methods </a:t>
            </a:r>
          </a:p>
          <a:p>
            <a:pPr>
              <a:spcBef>
                <a:spcPts val="600"/>
              </a:spcBef>
            </a:pPr>
            <a:r>
              <a:rPr lang="en-NZ" sz="3200" dirty="0"/>
              <a:t>Recruitment of smokers and recent quitters (&lt; 1 year) from national survey (NZHS) </a:t>
            </a:r>
          </a:p>
          <a:p>
            <a:pPr>
              <a:spcBef>
                <a:spcPts val="600"/>
              </a:spcBef>
            </a:pPr>
            <a:r>
              <a:rPr lang="en-NZ" sz="3200" dirty="0"/>
              <a:t> Analysis of CATI survey data from Wave 1 (W1) Sept 2016 – Apr 2017 (n = 1086) and Wave 2 (W2) </a:t>
            </a:r>
            <a:r>
              <a:rPr lang="en-GB" sz="3200" dirty="0"/>
              <a:t>Jul-Dec 2018</a:t>
            </a:r>
            <a:r>
              <a:rPr lang="en-NZ" sz="3200" dirty="0"/>
              <a:t> (n = 1020)</a:t>
            </a:r>
          </a:p>
          <a:p>
            <a:pPr>
              <a:spcBef>
                <a:spcPts val="600"/>
              </a:spcBef>
            </a:pPr>
            <a:r>
              <a:rPr lang="en-NZ" sz="3200" dirty="0"/>
              <a:t> Repeat cross-sectional analysis</a:t>
            </a:r>
          </a:p>
          <a:p>
            <a:pPr marL="342900" lvl="1" indent="0">
              <a:spcBef>
                <a:spcPts val="600"/>
              </a:spcBef>
              <a:buNone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747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4AA0E7-0454-E944-86FA-814BD9D6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84" y="365127"/>
            <a:ext cx="8519531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E-cigarette awareness, trial and current use (W1 + W2)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9E6618-D103-3744-918C-7FC6438F9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639046"/>
              </p:ext>
            </p:extLst>
          </p:nvPr>
        </p:nvGraphicFramePr>
        <p:xfrm>
          <a:off x="2204225" y="1689100"/>
          <a:ext cx="7761248" cy="473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ED1684C-A9E2-CD46-B3A5-62F44692B07C}"/>
              </a:ext>
            </a:extLst>
          </p:cNvPr>
          <p:cNvSpPr/>
          <p:nvPr/>
        </p:nvSpPr>
        <p:spPr>
          <a:xfrm>
            <a:off x="6683829" y="4914900"/>
            <a:ext cx="12573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4AA0E7-0454-E944-86FA-814BD9D6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084" y="365127"/>
            <a:ext cx="8519531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E-cigarette awareness, trial and current use – by ethnicity (W2)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C95FCC-396A-A942-9BCA-94C02A6DD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478952"/>
              </p:ext>
            </p:extLst>
          </p:nvPr>
        </p:nvGraphicFramePr>
        <p:xfrm>
          <a:off x="1825083" y="1690689"/>
          <a:ext cx="7765231" cy="480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6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4AA0E7-0454-E944-86FA-814BD9D6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8" y="365127"/>
            <a:ext cx="1076052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E-cigarette awareness, trial and current use –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by smoking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status (W2)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67F4F2-34F0-B546-B6BC-314A229BB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70246"/>
              </p:ext>
            </p:extLst>
          </p:nvPr>
        </p:nvGraphicFramePr>
        <p:xfrm>
          <a:off x="2069646" y="1814286"/>
          <a:ext cx="7749268" cy="458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41F62AA-B44C-DE4D-BD64-EED9E79BE808}"/>
              </a:ext>
            </a:extLst>
          </p:cNvPr>
          <p:cNvSpPr/>
          <p:nvPr/>
        </p:nvSpPr>
        <p:spPr>
          <a:xfrm>
            <a:off x="6493328" y="4405993"/>
            <a:ext cx="1420586" cy="13879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C509B5-27EB-7A4A-845D-E2787F1E883E}"/>
              </a:ext>
            </a:extLst>
          </p:cNvPr>
          <p:cNvSpPr/>
          <p:nvPr/>
        </p:nvSpPr>
        <p:spPr>
          <a:xfrm>
            <a:off x="8109857" y="4212771"/>
            <a:ext cx="1513114" cy="887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548F0E-D27B-6541-960B-53CEC4C9E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054901"/>
              </p:ext>
            </p:extLst>
          </p:nvPr>
        </p:nvGraphicFramePr>
        <p:xfrm>
          <a:off x="1787268" y="1304906"/>
          <a:ext cx="8617465" cy="529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CC0FBB1-79F7-1B45-BBAA-F8D3367AAC93}"/>
              </a:ext>
            </a:extLst>
          </p:cNvPr>
          <p:cNvSpPr/>
          <p:nvPr/>
        </p:nvSpPr>
        <p:spPr>
          <a:xfrm>
            <a:off x="620486" y="104578"/>
            <a:ext cx="10825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E-cigarette type, place of purchase and use of nicotine containing ECs/e-liquid (W1 + W2, ≥ monthly current EC users)</a:t>
            </a:r>
            <a:endParaRPr lang="en-US" sz="2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5C5A2E-A8EC-EF42-824B-47CECF344254}"/>
              </a:ext>
            </a:extLst>
          </p:cNvPr>
          <p:cNvSpPr/>
          <p:nvPr/>
        </p:nvSpPr>
        <p:spPr>
          <a:xfrm>
            <a:off x="3978728" y="1763485"/>
            <a:ext cx="1513114" cy="887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9A42A4-EC71-EF41-9047-EA0BB57C966C}"/>
              </a:ext>
            </a:extLst>
          </p:cNvPr>
          <p:cNvSpPr/>
          <p:nvPr/>
        </p:nvSpPr>
        <p:spPr>
          <a:xfrm>
            <a:off x="6558643" y="2650671"/>
            <a:ext cx="1513114" cy="1170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B03D54-C242-1544-8FDE-3C78C9F10A76}"/>
              </a:ext>
            </a:extLst>
          </p:cNvPr>
          <p:cNvSpPr/>
          <p:nvPr/>
        </p:nvSpPr>
        <p:spPr>
          <a:xfrm>
            <a:off x="9018962" y="1763484"/>
            <a:ext cx="1513114" cy="887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3D6DCF-55BD-2E47-981C-132935F1C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662323"/>
              </p:ext>
            </p:extLst>
          </p:nvPr>
        </p:nvGraphicFramePr>
        <p:xfrm>
          <a:off x="1524000" y="1126671"/>
          <a:ext cx="9144000" cy="512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54FDD93-45E8-2A47-AFF5-AB5B11EC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57" y="173416"/>
            <a:ext cx="960664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E-cigarette purposes and motivations for use (W2 ≥ monthly current EC users )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4244D2-CB8A-A347-B17D-B341402FCE5E}"/>
              </a:ext>
            </a:extLst>
          </p:cNvPr>
          <p:cNvSpPr/>
          <p:nvPr/>
        </p:nvSpPr>
        <p:spPr>
          <a:xfrm>
            <a:off x="6096000" y="1730829"/>
            <a:ext cx="1513114" cy="887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D5DD42-5F18-674A-9525-E2016A92AB6D}"/>
              </a:ext>
            </a:extLst>
          </p:cNvPr>
          <p:cNvSpPr/>
          <p:nvPr/>
        </p:nvSpPr>
        <p:spPr>
          <a:xfrm>
            <a:off x="2073729" y="2046514"/>
            <a:ext cx="1513114" cy="8871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1A1099-F179-1446-A591-9B823C94B639}"/>
              </a:ext>
            </a:extLst>
          </p:cNvPr>
          <p:cNvSpPr/>
          <p:nvPr/>
        </p:nvSpPr>
        <p:spPr>
          <a:xfrm>
            <a:off x="3037114" y="1602921"/>
            <a:ext cx="2781300" cy="47362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851" y="1015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Summary/Implications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184" y="1148577"/>
            <a:ext cx="8662416" cy="5497551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endParaRPr lang="en-US" sz="1400" dirty="0"/>
          </a:p>
          <a:p>
            <a:pPr lvl="1"/>
            <a:r>
              <a:rPr lang="en-US" sz="3200" dirty="0"/>
              <a:t>Increasing use of ECs, similar for Māori and non-Māori</a:t>
            </a:r>
          </a:p>
          <a:p>
            <a:pPr lvl="1"/>
            <a:r>
              <a:rPr lang="en-US" sz="3200" dirty="0"/>
              <a:t>Encouraging that use is highest among ex-smokers</a:t>
            </a:r>
          </a:p>
          <a:p>
            <a:pPr lvl="1"/>
            <a:r>
              <a:rPr lang="en-US" sz="3200" dirty="0"/>
              <a:t>Vape shops = most important source</a:t>
            </a:r>
          </a:p>
          <a:p>
            <a:pPr lvl="1"/>
            <a:r>
              <a:rPr lang="en-US" sz="3200" dirty="0"/>
              <a:t>May need to </a:t>
            </a:r>
            <a:r>
              <a:rPr lang="en-US" sz="3200" dirty="0" err="1"/>
              <a:t>emphasise</a:t>
            </a:r>
            <a:r>
              <a:rPr lang="en-US" sz="3200" dirty="0"/>
              <a:t> that use of ECs to cut down smoking should only be an interim goal</a:t>
            </a:r>
          </a:p>
          <a:p>
            <a:pPr lvl="1"/>
            <a:r>
              <a:rPr lang="en-US" sz="3200" dirty="0"/>
              <a:t>Emphasis on relative cost may be important to encourage use among smokers </a:t>
            </a:r>
          </a:p>
        </p:txBody>
      </p:sp>
      <p:pic>
        <p:nvPicPr>
          <p:cNvPr id="4" name="Picture 6" descr="http://www.heartfoundation.org.nz/uploads/aspire%202025%20logo2.jpg"/>
          <p:cNvPicPr>
            <a:picLocks noChangeAspect="1" noChangeArrowheads="1"/>
          </p:cNvPicPr>
          <p:nvPr/>
        </p:nvPicPr>
        <p:blipFill>
          <a:blip r:embed="rId3" cstate="print"/>
          <a:srcRect l="20192" t="19231" r="23557" b="17307"/>
          <a:stretch>
            <a:fillRect/>
          </a:stretch>
        </p:blipFill>
        <p:spPr bwMode="auto">
          <a:xfrm>
            <a:off x="8742040" y="5688692"/>
            <a:ext cx="1773560" cy="1000470"/>
          </a:xfrm>
          <a:prstGeom prst="rect">
            <a:avLst/>
          </a:prstGeom>
          <a:noFill/>
        </p:spPr>
      </p:pic>
      <p:pic>
        <p:nvPicPr>
          <p:cNvPr id="6" name="Picture 5" descr="ITC logo final.TIFF">
            <a:extLst>
              <a:ext uri="{FF2B5EF4-FFF2-40B4-BE49-F238E27FC236}">
                <a16:creationId xmlns:a16="http://schemas.microsoft.com/office/drawing/2014/main" id="{3A5E6B26-30D8-D248-BE3E-23FA681A2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5731727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7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37948</TotalTime>
  <Words>1304</Words>
  <Application>Microsoft Office PowerPoint</Application>
  <PresentationFormat>Widescreen</PresentationFormat>
  <Paragraphs>175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Mangal</vt:lpstr>
      <vt:lpstr>Verdana</vt:lpstr>
      <vt:lpstr>Wingdings</vt:lpstr>
      <vt:lpstr>Office Theme</vt:lpstr>
      <vt:lpstr>Patterns of use of e-cigarettes among smokers: findings from the 2016-2018 ITC New Zealand Surveys</vt:lpstr>
      <vt:lpstr>ITC New Zealand Project</vt:lpstr>
      <vt:lpstr>ITC New Zealand Project</vt:lpstr>
      <vt:lpstr>E-cigarette awareness, trial and current use (W1 + W2)</vt:lpstr>
      <vt:lpstr>E-cigarette awareness, trial and current use – by ethnicity (W2)</vt:lpstr>
      <vt:lpstr>E-cigarette awareness, trial and current use – by smoking status (W2)</vt:lpstr>
      <vt:lpstr>PowerPoint Presentation</vt:lpstr>
      <vt:lpstr>E-cigarette purposes and motivations for use (W2 ≥ monthly current EC users )</vt:lpstr>
      <vt:lpstr>Summary/Implications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Edwards</dc:creator>
  <cp:lastModifiedBy>Melissa Macaulay</cp:lastModifiedBy>
  <cp:revision>183</cp:revision>
  <cp:lastPrinted>2019-10-20T09:31:31Z</cp:lastPrinted>
  <dcterms:created xsi:type="dcterms:W3CDTF">2017-02-24T22:00:29Z</dcterms:created>
  <dcterms:modified xsi:type="dcterms:W3CDTF">2019-11-04T01:05:16Z</dcterms:modified>
</cp:coreProperties>
</file>