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96" r:id="rId3"/>
    <p:sldId id="277" r:id="rId4"/>
    <p:sldId id="259" r:id="rId5"/>
    <p:sldId id="272" r:id="rId6"/>
    <p:sldId id="273" r:id="rId7"/>
    <p:sldId id="278" r:id="rId8"/>
    <p:sldId id="274" r:id="rId9"/>
    <p:sldId id="275" r:id="rId10"/>
    <p:sldId id="276" r:id="rId11"/>
    <p:sldId id="300" r:id="rId12"/>
    <p:sldId id="279" r:id="rId13"/>
    <p:sldId id="280" r:id="rId14"/>
    <p:sldId id="281" r:id="rId15"/>
    <p:sldId id="282" r:id="rId16"/>
    <p:sldId id="284" r:id="rId17"/>
    <p:sldId id="285" r:id="rId18"/>
    <p:sldId id="287" r:id="rId19"/>
    <p:sldId id="283" r:id="rId20"/>
    <p:sldId id="297" r:id="rId21"/>
    <p:sldId id="298" r:id="rId22"/>
    <p:sldId id="289" r:id="rId23"/>
    <p:sldId id="299" r:id="rId24"/>
    <p:sldId id="292" r:id="rId25"/>
    <p:sldId id="29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12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6629A-B4E2-BA44-8751-E8F18564F79F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84B60-ECB6-0645-8EEC-F34F26FDA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55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360A810-6604-D34B-B3A7-C971924A4FB9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682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360A810-6604-D34B-B3A7-C971924A4FB9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74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ADAE-6262-EF4F-9F79-BDD2C3E69A30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64A1-3AC7-954B-B803-1594536AC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75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ADAE-6262-EF4F-9F79-BDD2C3E69A30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64A1-3AC7-954B-B803-1594536AC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98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ADAE-6262-EF4F-9F79-BDD2C3E69A30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64A1-3AC7-954B-B803-1594536AC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01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620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371600"/>
            <a:ext cx="40767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0" y="1371600"/>
            <a:ext cx="40767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4BBF0-8780-0247-BB70-874ABE759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6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ADAE-6262-EF4F-9F79-BDD2C3E69A30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64A1-3AC7-954B-B803-1594536AC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62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ADAE-6262-EF4F-9F79-BDD2C3E69A30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64A1-3AC7-954B-B803-1594536AC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76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ADAE-6262-EF4F-9F79-BDD2C3E69A30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64A1-3AC7-954B-B803-1594536AC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37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ADAE-6262-EF4F-9F79-BDD2C3E69A30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64A1-3AC7-954B-B803-1594536AC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9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ADAE-6262-EF4F-9F79-BDD2C3E69A30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64A1-3AC7-954B-B803-1594536AC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16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ADAE-6262-EF4F-9F79-BDD2C3E69A30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64A1-3AC7-954B-B803-1594536AC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05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ADAE-6262-EF4F-9F79-BDD2C3E69A30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64A1-3AC7-954B-B803-1594536AC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6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ADAE-6262-EF4F-9F79-BDD2C3E69A30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64A1-3AC7-954B-B803-1594536AC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44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1ADAE-6262-EF4F-9F79-BDD2C3E69A30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364A1-3AC7-954B-B803-1594536AC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9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tago.ac.nz/geology/study/field-trips/index.html#registration" TargetMode="External"/><Relationship Id="rId2" Type="http://schemas.openxmlformats.org/officeDocument/2006/relationships/hyperlink" Target="https://www.otago.ac.nz/geology/study/field-trips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danseyspass.com/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_0155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9715" y="-20993"/>
            <a:ext cx="10324444" cy="6917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Introduction to Field Geology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Maerewhenua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GEOL252 </a:t>
            </a:r>
            <a:r>
              <a:rPr lang="en-US" dirty="0" err="1" smtClean="0">
                <a:solidFill>
                  <a:srgbClr val="FFFF00"/>
                </a:solidFill>
              </a:rPr>
              <a:t>Fieldclass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870" y="83961"/>
            <a:ext cx="1577130" cy="157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3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mDSC_025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3372" y="0"/>
            <a:ext cx="1012746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87" y="249257"/>
            <a:ext cx="7620000" cy="990600"/>
          </a:xfrm>
        </p:spPr>
        <p:txBody>
          <a:bodyPr/>
          <a:lstStyle/>
          <a:p>
            <a:r>
              <a:rPr lang="en-US" dirty="0" smtClean="0"/>
              <a:t>Will you enjoy it? Naturally!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0318" y="5597885"/>
            <a:ext cx="80712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Read on to find out what gear you need to take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80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0789" y="5076508"/>
            <a:ext cx="8386012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You must have a High vis vest!</a:t>
            </a:r>
          </a:p>
          <a:p>
            <a:pPr algn="ctr"/>
            <a:r>
              <a:rPr lang="en-US" dirty="0" smtClean="0"/>
              <a:t>Purchase from Road materials (10% geology discount available) or </a:t>
            </a:r>
            <a:r>
              <a:rPr lang="en-US" dirty="0" err="1" smtClean="0"/>
              <a:t>Officemax</a:t>
            </a:r>
            <a:r>
              <a:rPr lang="en-US" dirty="0" smtClean="0"/>
              <a:t> or somewhere else…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205" y="505325"/>
            <a:ext cx="4758489" cy="475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16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a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970" y="4"/>
            <a:ext cx="9436568" cy="62145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90970" y="5943600"/>
            <a:ext cx="933497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What Dave takes in the field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4499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ar safet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971" y="3"/>
            <a:ext cx="9436569" cy="62145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90970" y="5943600"/>
            <a:ext cx="933497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Stuff you need: safety/ emergencies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3183466" y="363493"/>
            <a:ext cx="24353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008000"/>
                </a:solidFill>
              </a:rPr>
              <a:t>s</a:t>
            </a:r>
            <a:r>
              <a:rPr lang="en-US" sz="4400" dirty="0" err="1" smtClean="0">
                <a:solidFill>
                  <a:srgbClr val="008000"/>
                </a:solidFill>
              </a:rPr>
              <a:t>uncream</a:t>
            </a:r>
            <a:endParaRPr lang="en-US" sz="4400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556" y="862001"/>
            <a:ext cx="164738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8000"/>
                </a:solidFill>
              </a:rPr>
              <a:t>phone</a:t>
            </a:r>
          </a:p>
          <a:p>
            <a:pPr algn="ctr"/>
            <a:r>
              <a:rPr lang="en-US" sz="4400" dirty="0" smtClean="0">
                <a:solidFill>
                  <a:srgbClr val="008000"/>
                </a:solidFill>
              </a:rPr>
              <a:t>clock</a:t>
            </a:r>
            <a:endParaRPr lang="en-US" sz="4400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1999" y="1099068"/>
            <a:ext cx="14029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8000"/>
                </a:solidFill>
              </a:rPr>
              <a:t>torch</a:t>
            </a:r>
            <a:endParaRPr lang="en-US" sz="4400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01999" y="2308551"/>
            <a:ext cx="15247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8000"/>
                </a:solidFill>
              </a:rPr>
              <a:t>water</a:t>
            </a:r>
            <a:endParaRPr lang="en-US" sz="4400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01999" y="3578551"/>
            <a:ext cx="12484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8000"/>
                </a:solidFill>
              </a:rPr>
              <a:t>food</a:t>
            </a:r>
            <a:endParaRPr lang="en-US" sz="4400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4738484"/>
            <a:ext cx="84751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8000"/>
                </a:solidFill>
              </a:rPr>
              <a:t>First aid kit: </a:t>
            </a:r>
            <a:r>
              <a:rPr lang="en-US" sz="2400" dirty="0" smtClean="0">
                <a:solidFill>
                  <a:srgbClr val="008000"/>
                </a:solidFill>
              </a:rPr>
              <a:t>appropriate to your level of first aid training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516" y="5233557"/>
            <a:ext cx="48367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8000"/>
                </a:solidFill>
              </a:rPr>
              <a:t>whistle: </a:t>
            </a:r>
            <a:r>
              <a:rPr lang="en-US" sz="2400" dirty="0" smtClean="0">
                <a:solidFill>
                  <a:srgbClr val="008000"/>
                </a:solidFill>
              </a:rPr>
              <a:t>it’s hidden in the bag!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74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ear Bag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971" y="3"/>
            <a:ext cx="9436569" cy="62145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90970" y="5943600"/>
            <a:ext cx="933497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Stuff you need: bags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5113866" y="956160"/>
            <a:ext cx="40301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8000"/>
                </a:solidFill>
              </a:rPr>
              <a:t>Backpack: big</a:t>
            </a:r>
          </a:p>
          <a:p>
            <a:r>
              <a:rPr lang="en-US" sz="4400" dirty="0">
                <a:solidFill>
                  <a:srgbClr val="008000"/>
                </a:solidFill>
              </a:rPr>
              <a:t>e</a:t>
            </a:r>
            <a:r>
              <a:rPr lang="en-US" sz="4400" dirty="0" smtClean="0">
                <a:solidFill>
                  <a:srgbClr val="008000"/>
                </a:solidFill>
              </a:rPr>
              <a:t>nough to carry everything </a:t>
            </a:r>
            <a:endParaRPr lang="en-US" sz="4400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83466" y="4207360"/>
            <a:ext cx="41126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8000"/>
                </a:solidFill>
              </a:rPr>
              <a:t>w</a:t>
            </a:r>
            <a:r>
              <a:rPr lang="en-US" sz="4400" dirty="0" smtClean="0">
                <a:solidFill>
                  <a:srgbClr val="008000"/>
                </a:solidFill>
              </a:rPr>
              <a:t>aterproof inner</a:t>
            </a:r>
          </a:p>
          <a:p>
            <a:r>
              <a:rPr lang="en-US" sz="4400" dirty="0">
                <a:solidFill>
                  <a:srgbClr val="008000"/>
                </a:solidFill>
              </a:rPr>
              <a:t>o</a:t>
            </a:r>
            <a:r>
              <a:rPr lang="en-US" sz="4400" dirty="0" smtClean="0">
                <a:solidFill>
                  <a:srgbClr val="008000"/>
                </a:solidFill>
              </a:rPr>
              <a:t>r cover</a:t>
            </a:r>
            <a:endParaRPr lang="en-US" sz="4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12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ar cloth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971" y="3"/>
            <a:ext cx="9436569" cy="62145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90970" y="5943600"/>
            <a:ext cx="933497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Stuff you need: clothes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1438501" y="1662613"/>
            <a:ext cx="32894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8000"/>
                </a:solidFill>
              </a:rPr>
              <a:t>s</a:t>
            </a:r>
            <a:r>
              <a:rPr lang="en-US" sz="4400" dirty="0" smtClean="0">
                <a:solidFill>
                  <a:srgbClr val="008000"/>
                </a:solidFill>
              </a:rPr>
              <a:t>ee next slide</a:t>
            </a:r>
            <a:endParaRPr lang="en-US" sz="4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6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oth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80697" cy="614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90970" y="5943600"/>
            <a:ext cx="933497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Be ready for hot, cold, wet, sunny..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3009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ot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6929"/>
            <a:ext cx="9144000" cy="61222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90970" y="5943600"/>
            <a:ext cx="933497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s</a:t>
            </a:r>
            <a:r>
              <a:rPr lang="en-US" sz="4800" dirty="0" smtClean="0"/>
              <a:t>uitable footwear 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4776862" y="-9036"/>
            <a:ext cx="39531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a</a:t>
            </a:r>
            <a:r>
              <a:rPr lang="en-US" sz="4400" dirty="0" smtClean="0"/>
              <a:t>nkle protection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33866" y="820700"/>
            <a:ext cx="279518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w</a:t>
            </a:r>
            <a:r>
              <a:rPr lang="en-US" sz="4400" dirty="0" smtClean="0"/>
              <a:t>ell-fitting:</a:t>
            </a:r>
          </a:p>
          <a:p>
            <a:r>
              <a:rPr lang="en-US" sz="4400" dirty="0"/>
              <a:t>l</a:t>
            </a:r>
            <a:r>
              <a:rPr lang="en-US" sz="4400" dirty="0" smtClean="0"/>
              <a:t>aced.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87700" y="4427500"/>
            <a:ext cx="52205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c</a:t>
            </a:r>
            <a:r>
              <a:rPr lang="en-US" sz="4400" dirty="0" smtClean="0"/>
              <a:t>overed toes and foot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05249" y="4517137"/>
            <a:ext cx="162478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/>
              <a:t>g</a:t>
            </a:r>
            <a:r>
              <a:rPr lang="en-US" sz="4400" dirty="0" err="1" smtClean="0"/>
              <a:t>rippy</a:t>
            </a:r>
            <a:r>
              <a:rPr lang="en-US" sz="4400" dirty="0" smtClean="0"/>
              <a:t> </a:t>
            </a:r>
          </a:p>
          <a:p>
            <a:r>
              <a:rPr lang="en-US" sz="4400" dirty="0" smtClean="0"/>
              <a:t>soles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3041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t Boot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970" y="1"/>
            <a:ext cx="9538170" cy="63861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90970" y="5943600"/>
            <a:ext cx="933497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unsuitable footwear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0205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ear wor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971" y="3"/>
            <a:ext cx="9436569" cy="62145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90970" y="5943600"/>
            <a:ext cx="933497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Stuff you need: work gear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301570" y="3214483"/>
            <a:ext cx="704666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8000"/>
                </a:solidFill>
              </a:rPr>
              <a:t>Hammer: </a:t>
            </a:r>
            <a:r>
              <a:rPr lang="en-US" sz="2400" dirty="0" smtClean="0">
                <a:solidFill>
                  <a:srgbClr val="008000"/>
                </a:solidFill>
              </a:rPr>
              <a:t>students not allowed to bring these to </a:t>
            </a:r>
            <a:r>
              <a:rPr lang="en-US" sz="2400" dirty="0" err="1" smtClean="0">
                <a:solidFill>
                  <a:srgbClr val="008000"/>
                </a:solidFill>
              </a:rPr>
              <a:t>Maerewhenua</a:t>
            </a:r>
            <a:r>
              <a:rPr lang="en-US" sz="2400" dirty="0" smtClean="0">
                <a:solidFill>
                  <a:srgbClr val="008000"/>
                </a:solidFill>
              </a:rPr>
              <a:t>. There will be hammers and safety goggles you can borrow.</a:t>
            </a:r>
            <a:endParaRPr lang="en-US" sz="2400" dirty="0">
              <a:solidFill>
                <a:srgbClr val="008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97933" y="3361267"/>
            <a:ext cx="2057400" cy="567266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1"/>
          </p:cNvCxnSpPr>
          <p:nvPr/>
        </p:nvCxnSpPr>
        <p:spPr>
          <a:xfrm flipV="1">
            <a:off x="301570" y="3361267"/>
            <a:ext cx="2153763" cy="607269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1570" y="4843963"/>
            <a:ext cx="7014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</a:rPr>
              <a:t>Camera/ Binoculars: </a:t>
            </a:r>
            <a:r>
              <a:rPr lang="en-US" sz="2400" dirty="0" smtClean="0">
                <a:solidFill>
                  <a:srgbClr val="008000"/>
                </a:solidFill>
              </a:rPr>
              <a:t>not essential but useful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8437" y="1895107"/>
            <a:ext cx="53707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8000"/>
                </a:solidFill>
              </a:rPr>
              <a:t>the rest- see next slide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4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and Where?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field trips take place in February each year</a:t>
            </a:r>
          </a:p>
          <a:p>
            <a:pPr lvl="1"/>
            <a:r>
              <a:rPr lang="en-US" sz="2400" dirty="0" smtClean="0"/>
              <a:t>see dates on </a:t>
            </a:r>
            <a:r>
              <a:rPr lang="en-NZ" sz="2000" dirty="0" smtClean="0">
                <a:hlinkClick r:id="rId2"/>
              </a:rPr>
              <a:t>https</a:t>
            </a:r>
            <a:r>
              <a:rPr lang="en-NZ" sz="2000" dirty="0">
                <a:hlinkClick r:id="rId2"/>
              </a:rPr>
              <a:t>://www.otago.ac.nz/geology/study/field-trips/</a:t>
            </a:r>
            <a:endParaRPr lang="en-US" sz="2000" dirty="0" smtClean="0"/>
          </a:p>
          <a:p>
            <a:r>
              <a:rPr lang="en-US" dirty="0" smtClean="0"/>
              <a:t>Domestic and international </a:t>
            </a:r>
            <a:r>
              <a:rPr lang="en-US" dirty="0"/>
              <a:t>students intending to take </a:t>
            </a:r>
            <a:r>
              <a:rPr lang="en-US" dirty="0" smtClean="0"/>
              <a:t>GEOL252 </a:t>
            </a:r>
            <a:r>
              <a:rPr lang="en-US" dirty="0" smtClean="0"/>
              <a:t>must </a:t>
            </a:r>
            <a:r>
              <a:rPr lang="en-US" dirty="0"/>
              <a:t>fill out </a:t>
            </a:r>
            <a:r>
              <a:rPr lang="en-US" dirty="0" smtClean="0"/>
              <a:t>the Registration form and make payment for food via the link</a:t>
            </a:r>
            <a:endParaRPr lang="en-US" sz="4000" dirty="0" smtClean="0"/>
          </a:p>
          <a:p>
            <a:pPr lvl="1"/>
            <a:r>
              <a:rPr lang="en-NZ" sz="1800" dirty="0" smtClean="0">
                <a:hlinkClick r:id="rId3"/>
              </a:rPr>
              <a:t>https</a:t>
            </a:r>
            <a:r>
              <a:rPr lang="en-NZ" sz="1800" dirty="0">
                <a:hlinkClick r:id="rId3"/>
              </a:rPr>
              <a:t>://</a:t>
            </a:r>
            <a:r>
              <a:rPr lang="en-NZ" sz="1800" dirty="0" smtClean="0">
                <a:hlinkClick r:id="rId3"/>
              </a:rPr>
              <a:t>www.otago.ac.nz/geology/study/field-trips/index.html#registration</a:t>
            </a:r>
            <a:endParaRPr lang="en-NZ" sz="1800" dirty="0" smtClean="0"/>
          </a:p>
          <a:p>
            <a:r>
              <a:rPr lang="en-US" dirty="0" smtClean="0"/>
              <a:t>Please fill out form and make payment as soon as possible but definitely by 31</a:t>
            </a:r>
            <a:r>
              <a:rPr lang="en-US" baseline="30000" dirty="0" smtClean="0"/>
              <a:t>st</a:t>
            </a:r>
            <a:r>
              <a:rPr lang="en-US" dirty="0" smtClean="0"/>
              <a:t> January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834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k gea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8172" y="-77"/>
            <a:ext cx="9536035" cy="63847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90970" y="5943600"/>
            <a:ext cx="933497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Stuff you need: </a:t>
            </a:r>
            <a:r>
              <a:rPr lang="en-US" sz="4800" smtClean="0"/>
              <a:t>work gear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3953933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Notebook</a:t>
            </a:r>
          </a:p>
          <a:p>
            <a:r>
              <a:rPr lang="en-US" dirty="0" smtClean="0"/>
              <a:t>see later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214" y="2560684"/>
            <a:ext cx="2195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 </a:t>
            </a:r>
            <a:r>
              <a:rPr lang="en-US" dirty="0" smtClean="0"/>
              <a:t>board</a:t>
            </a:r>
          </a:p>
          <a:p>
            <a:r>
              <a:rPr lang="en-US" sz="1400" dirty="0" smtClean="0"/>
              <a:t>(provided by Geology </a:t>
            </a:r>
            <a:r>
              <a:rPr lang="en-US" sz="1400" dirty="0" err="1" smtClean="0"/>
              <a:t>Dept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196674" y="668866"/>
            <a:ext cx="1394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Elastic bands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59741" y="2972431"/>
            <a:ext cx="2062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10x A4 Card (we supply)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39838" y="4600264"/>
            <a:ext cx="2317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Grain size comparator: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see next slide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89069" y="5235390"/>
            <a:ext cx="2541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Hand Lens: see next slide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1469" y="5506323"/>
            <a:ext cx="3506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Compass clinometer: see next slide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24128" y="1340768"/>
            <a:ext cx="3532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Pencils (HB and 2H), several of each</a:t>
            </a:r>
          </a:p>
          <a:p>
            <a:r>
              <a:rPr lang="en-US" dirty="0" smtClean="0"/>
              <a:t>and </a:t>
            </a:r>
            <a:r>
              <a:rPr lang="en-US" dirty="0" err="1" smtClean="0"/>
              <a:t>coloured</a:t>
            </a:r>
            <a:r>
              <a:rPr lang="en-US" dirty="0" smtClean="0"/>
              <a:t> pencils.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840073" y="114868"/>
            <a:ext cx="2148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Glue and sticky tape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24128" y="2057735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Rubbers and sharpeners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668571" y="1163132"/>
            <a:ext cx="1202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30cm ruler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68105" y="1873069"/>
            <a:ext cx="115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protractor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8471" y="1312540"/>
            <a:ext cx="1006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penknife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9473" y="484200"/>
            <a:ext cx="2877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3m (or longer) tape measure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8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esh gea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7470" y="-1"/>
            <a:ext cx="9391470" cy="66787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90970" y="5943600"/>
            <a:ext cx="933497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Stuff you need: </a:t>
            </a:r>
            <a:r>
              <a:rPr lang="en-US" sz="4800" smtClean="0"/>
              <a:t>work gear</a:t>
            </a:r>
            <a:endParaRPr lang="en-US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2882539" y="177800"/>
            <a:ext cx="57901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Things to buy from University </a:t>
            </a: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Book Shop</a:t>
            </a:r>
          </a:p>
          <a:p>
            <a:pPr algn="ctr"/>
            <a:r>
              <a:rPr lang="en-US" sz="2400" b="1" i="1" dirty="0">
                <a:solidFill>
                  <a:srgbClr val="FFFF00"/>
                </a:solidFill>
              </a:rPr>
              <a:t>every student needs </a:t>
            </a:r>
            <a:r>
              <a:rPr lang="en-US" sz="2400" b="1" i="1" dirty="0" smtClean="0">
                <a:solidFill>
                  <a:srgbClr val="FFFF00"/>
                </a:solidFill>
              </a:rPr>
              <a:t>one of each of these.</a:t>
            </a:r>
            <a:endParaRPr lang="en-US" sz="2400" i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5933" y="5096929"/>
            <a:ext cx="6739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compass – clinometer. Needs to be a southern hemisphere compass. Put your name on it!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1913463"/>
            <a:ext cx="246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Hand lens.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Plastic or metal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8000" y="4199612"/>
            <a:ext cx="355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Grain-size </a:t>
            </a:r>
            <a:r>
              <a:rPr lang="en-US" sz="2400" dirty="0" smtClean="0">
                <a:solidFill>
                  <a:srgbClr val="FFFF00"/>
                </a:solidFill>
              </a:rPr>
              <a:t>comparator </a:t>
            </a:r>
            <a:r>
              <a:rPr lang="en-US" dirty="0" smtClean="0">
                <a:solidFill>
                  <a:srgbClr val="FFFF00"/>
                </a:solidFill>
              </a:rPr>
              <a:t>(provided by Geology </a:t>
            </a:r>
            <a:r>
              <a:rPr lang="en-US" dirty="0" err="1" smtClean="0">
                <a:solidFill>
                  <a:srgbClr val="FFFF00"/>
                </a:solidFill>
              </a:rPr>
              <a:t>Dept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7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lastic Bag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72" y="-127326"/>
            <a:ext cx="9228672" cy="6651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90970" y="5943600"/>
            <a:ext cx="933497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Stuff you need: </a:t>
            </a:r>
            <a:r>
              <a:rPr lang="en-US" sz="4800" smtClean="0"/>
              <a:t>work gear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357801" y="221734"/>
            <a:ext cx="77780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Plastic bag for working in in the rain: heavy duty transparent polythene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6073430" y="5445667"/>
            <a:ext cx="2537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We will provide these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63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90970" y="5943600"/>
            <a:ext cx="933497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Stuff you need: </a:t>
            </a:r>
            <a:r>
              <a:rPr lang="en-US" sz="4800" smtClean="0"/>
              <a:t>work gear</a:t>
            </a:r>
            <a:endParaRPr lang="en-US" sz="4800" dirty="0"/>
          </a:p>
        </p:txBody>
      </p:sp>
      <p:pic>
        <p:nvPicPr>
          <p:cNvPr id="3" name="Picture 2" descr="Notebook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67" y="414097"/>
            <a:ext cx="6366933" cy="5529503"/>
          </a:xfrm>
          <a:prstGeom prst="rect">
            <a:avLst/>
          </a:prstGeom>
        </p:spPr>
      </p:pic>
      <p:pic>
        <p:nvPicPr>
          <p:cNvPr id="4" name="Picture 3" descr="notebooks ope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2755" y="278630"/>
            <a:ext cx="2659685" cy="22690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9402" y="0"/>
            <a:ext cx="2425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Good Notebooks.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9934" y="3767666"/>
            <a:ext cx="18525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A5 hardback: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 few $ from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 stationary store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064" y="621019"/>
            <a:ext cx="26602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A4 hardback: a few $ from </a:t>
            </a:r>
          </a:p>
          <a:p>
            <a:r>
              <a:rPr lang="en-US" dirty="0" smtClean="0"/>
              <a:t>a stationary store. Some students make better notes with more space but you have to carry it!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42131" y="2290338"/>
            <a:ext cx="2660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Professional Field Books. These are the best- but they are expensive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8131" y="898018"/>
            <a:ext cx="6445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*</a:t>
            </a:r>
            <a:endParaRPr lang="en-US" sz="7200" dirty="0"/>
          </a:p>
        </p:txBody>
      </p:sp>
      <p:sp>
        <p:nvSpPr>
          <p:cNvPr id="10" name="TextBox 9"/>
          <p:cNvSpPr txBox="1"/>
          <p:nvPr/>
        </p:nvSpPr>
        <p:spPr>
          <a:xfrm>
            <a:off x="6705600" y="2613503"/>
            <a:ext cx="6445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*</a:t>
            </a:r>
            <a:endParaRPr lang="en-US" sz="7200" dirty="0"/>
          </a:p>
        </p:txBody>
      </p:sp>
      <p:sp>
        <p:nvSpPr>
          <p:cNvPr id="11" name="TextBox 10"/>
          <p:cNvSpPr txBox="1"/>
          <p:nvPr/>
        </p:nvSpPr>
        <p:spPr>
          <a:xfrm>
            <a:off x="6805465" y="3352167"/>
            <a:ext cx="21353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style of book available from University Book Shop.</a:t>
            </a:r>
          </a:p>
          <a:p>
            <a:r>
              <a:rPr lang="en-US" dirty="0" smtClean="0"/>
              <a:t>Notebook also contains various reminder sheets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7064" y="5535599"/>
            <a:ext cx="490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notebook with graph paper pages is often useful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58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7752" y="5528101"/>
            <a:ext cx="933497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0000"/>
                </a:solidFill>
              </a:rPr>
              <a:t>Unsuitable Notebooks</a:t>
            </a:r>
            <a:endParaRPr lang="en-US" sz="4800" dirty="0"/>
          </a:p>
        </p:txBody>
      </p:sp>
      <p:pic>
        <p:nvPicPr>
          <p:cNvPr id="2" name="Picture 1" descr="Not notebook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665" y="818222"/>
            <a:ext cx="6003540" cy="4634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6668" y="3583000"/>
            <a:ext cx="1083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too small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95389" y="3569267"/>
            <a:ext cx="1244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too small and softback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98788" y="2380267"/>
            <a:ext cx="1583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utterly useless will fall apart and you will lose pages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455" y="1271133"/>
            <a:ext cx="18200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Ring binding means pages will get soaked and notebook will disintegrate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26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90970" y="5943600"/>
            <a:ext cx="933497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Stuff you need: camp gear</a:t>
            </a:r>
            <a:endParaRPr lang="en-US" sz="4800" dirty="0"/>
          </a:p>
        </p:txBody>
      </p:sp>
      <p:pic>
        <p:nvPicPr>
          <p:cNvPr id="5" name="Picture 4" descr="sleep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389" y="1007533"/>
            <a:ext cx="7574011" cy="50710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6067" y="1507066"/>
            <a:ext cx="13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sleeping bag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0389" y="4191496"/>
            <a:ext cx="208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pillow case or pillow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76789" y="3621061"/>
            <a:ext cx="716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towel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9583" y="5437915"/>
            <a:ext cx="3445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sleeping mat (if you want to camp)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05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p hil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363" y="1"/>
            <a:ext cx="91713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Fly round the area in Google Earth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773" y="4850284"/>
            <a:ext cx="5505167" cy="124093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This will help you with the orientation and safety exercise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07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511426" y="824602"/>
            <a:ext cx="3959557" cy="9906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dirty="0" smtClean="0">
                <a:latin typeface="Arial" charset="0"/>
              </a:rPr>
              <a:t>We stay at </a:t>
            </a:r>
            <a:r>
              <a:rPr lang="en-US" dirty="0" err="1" smtClean="0">
                <a:latin typeface="Arial" charset="0"/>
              </a:rPr>
              <a:t>Dansey</a:t>
            </a:r>
            <a:r>
              <a:rPr lang="en-AU" dirty="0" smtClean="0">
                <a:latin typeface="Arial" charset="0"/>
              </a:rPr>
              <a:t>’</a:t>
            </a:r>
            <a:r>
              <a:rPr lang="en-US" altLang="ja-JP" dirty="0" smtClean="0">
                <a:latin typeface="Arial" charset="0"/>
              </a:rPr>
              <a:t>s </a:t>
            </a:r>
            <a:r>
              <a:rPr lang="en-US" altLang="ja-JP" dirty="0">
                <a:latin typeface="Arial" charset="0"/>
              </a:rPr>
              <a:t>Pass camp</a:t>
            </a:r>
            <a:endParaRPr lang="en-US" dirty="0">
              <a:latin typeface="Arial" charset="0"/>
            </a:endParaRP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26038" y="3062690"/>
            <a:ext cx="3510338" cy="4140966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dirty="0">
                <a:latin typeface="Arial" charset="0"/>
              </a:rPr>
              <a:t>Cabins sleep 6-8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If you prefer a tent, let us know and bring your own.</a:t>
            </a:r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Toilet-shower block</a:t>
            </a:r>
          </a:p>
          <a:p>
            <a:pPr eaLnBrk="1" hangingPunct="1"/>
            <a:r>
              <a:rPr lang="en-US" dirty="0">
                <a:latin typeface="Arial" charset="0"/>
              </a:rPr>
              <a:t>Kitchen-dining area</a:t>
            </a:r>
          </a:p>
          <a:p>
            <a:pPr eaLnBrk="1" hangingPunct="1"/>
            <a:r>
              <a:rPr lang="en-US" dirty="0">
                <a:latin typeface="Arial" charset="0"/>
              </a:rPr>
              <a:t>Lounge</a:t>
            </a:r>
          </a:p>
          <a:p>
            <a:pPr eaLnBrk="1" hangingPunct="1"/>
            <a:r>
              <a:rPr lang="en-US" dirty="0">
                <a:latin typeface="Arial" charset="0"/>
              </a:rPr>
              <a:t>Plenty of flat space outdoors</a:t>
            </a:r>
          </a:p>
          <a:p>
            <a:pPr eaLnBrk="1" hangingPunct="1"/>
            <a:r>
              <a:rPr lang="en-US" dirty="0">
                <a:latin typeface="Arial" charset="0"/>
              </a:rPr>
              <a:t>River, swimming hole</a:t>
            </a:r>
          </a:p>
          <a:p>
            <a:pPr eaLnBrk="1" hangingPunct="1">
              <a:buFontTx/>
              <a:buNone/>
            </a:pPr>
            <a:r>
              <a:rPr lang="en-US" dirty="0">
                <a:latin typeface="Arial" charset="0"/>
              </a:rPr>
              <a:t> </a:t>
            </a:r>
          </a:p>
        </p:txBody>
      </p:sp>
      <p:pic>
        <p:nvPicPr>
          <p:cNvPr id="50180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1384" y="226315"/>
            <a:ext cx="3810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email">
            <a:lum bright="6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668" y="3064911"/>
            <a:ext cx="5009928" cy="33312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668" y="2390633"/>
            <a:ext cx="3070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http://www.danseyspass.com/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975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4114892" y="10155"/>
            <a:ext cx="4057525" cy="91415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dirty="0" err="1" smtClean="0">
                <a:latin typeface="Arial" charset="0"/>
              </a:rPr>
              <a:t>Dansey</a:t>
            </a:r>
            <a:r>
              <a:rPr lang="en-AU" sz="3200" dirty="0" smtClean="0">
                <a:latin typeface="Arial" charset="0"/>
              </a:rPr>
              <a:t>’</a:t>
            </a:r>
            <a:r>
              <a:rPr lang="en-US" altLang="ja-JP" sz="3200" dirty="0" smtClean="0">
                <a:latin typeface="Arial" charset="0"/>
              </a:rPr>
              <a:t>s Pass camp</a:t>
            </a:r>
            <a:endParaRPr lang="en-US" sz="3200" dirty="0">
              <a:latin typeface="Arial" charset="0"/>
            </a:endParaRP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90413" y="949189"/>
            <a:ext cx="4215638" cy="2094388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dirty="0" smtClean="0">
                <a:latin typeface="Arial" charset="0"/>
              </a:rPr>
              <a:t>No cellphone coverage</a:t>
            </a:r>
            <a:endParaRPr lang="en-US" dirty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No wireless</a:t>
            </a:r>
            <a:endParaRPr lang="en-US" dirty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No television</a:t>
            </a:r>
            <a:endParaRPr lang="en-US" dirty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No alcohol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You help with the cooking</a:t>
            </a:r>
            <a:endParaRPr lang="en-US" dirty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Arial" charset="0"/>
              </a:rPr>
              <a:t> </a:t>
            </a:r>
            <a:endParaRPr lang="en-US" dirty="0">
              <a:latin typeface="Arial" charset="0"/>
            </a:endParaRPr>
          </a:p>
        </p:txBody>
      </p:sp>
      <p:pic>
        <p:nvPicPr>
          <p:cNvPr id="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47610" y="2884181"/>
            <a:ext cx="4743938" cy="3155228"/>
          </a:xfrm>
          <a:noFill/>
        </p:spPr>
      </p:pic>
      <p:pic>
        <p:nvPicPr>
          <p:cNvPr id="2" name="Picture 1" descr="Danseys smal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92" y="2529038"/>
            <a:ext cx="2403909" cy="3590413"/>
          </a:xfrm>
          <a:prstGeom prst="rect">
            <a:avLst/>
          </a:prstGeom>
        </p:spPr>
      </p:pic>
      <p:pic>
        <p:nvPicPr>
          <p:cNvPr id="9" name="Picture 8" descr="camp view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86" y="312095"/>
            <a:ext cx="2751120" cy="203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4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mDSC_023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692" y="0"/>
            <a:ext cx="102440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454" y="509273"/>
            <a:ext cx="790796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Days in the field:</a:t>
            </a:r>
            <a:br>
              <a:rPr lang="en-US" dirty="0" smtClean="0"/>
            </a:br>
            <a:r>
              <a:rPr lang="en-US" dirty="0" smtClean="0"/>
              <a:t>all day, every day, even if it’s 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55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IN RESIZ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57" y="0"/>
            <a:ext cx="914831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52923" y="5542362"/>
            <a:ext cx="60812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Be Prepared: for anything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34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1686" y="152400"/>
            <a:ext cx="4099057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will you learn?</a:t>
            </a:r>
            <a:endParaRPr lang="en-US" dirty="0"/>
          </a:p>
        </p:txBody>
      </p:sp>
      <p:pic>
        <p:nvPicPr>
          <p:cNvPr id="5" name="Content Placeholder 4" descr="smDSC_0234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905" y="944665"/>
            <a:ext cx="4464785" cy="5090690"/>
          </a:xfrm>
        </p:spPr>
      </p:pic>
      <p:sp>
        <p:nvSpPr>
          <p:cNvPr id="6" name="TextBox 5"/>
          <p:cNvSpPr txBox="1"/>
          <p:nvPr/>
        </p:nvSpPr>
        <p:spPr>
          <a:xfrm>
            <a:off x="5027231" y="1406500"/>
            <a:ext cx="3853511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How to make objective, quantitative geological observations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How to record those observations; most particularly how to keep a good field notebook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How to conduct fieldwork in a safe, environmentally friendly and efficient manner.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Some specific field techniques including; sedimentary logging and </a:t>
            </a:r>
            <a:r>
              <a:rPr lang="en-US" dirty="0" err="1" smtClean="0"/>
              <a:t>facies</a:t>
            </a:r>
            <a:r>
              <a:rPr lang="en-US" dirty="0" smtClean="0"/>
              <a:t> analysis, measuring and recording structural data.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 very basic introduction to geological maps and mapping.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Something of the geology and stratigraphy of the South Island.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89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mDSC_005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0907" y="1"/>
            <a:ext cx="1024401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52400"/>
            <a:ext cx="7620000" cy="9906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How will you be assessed?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299" y="1463248"/>
            <a:ext cx="81899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</a:rPr>
              <a:t>Work collected from the field, before getting back on the bus. Usually this will be marked and returned by the next day.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</a:rPr>
              <a:t>One to one (with a demonstrator) tests of proficiency whilst in the field.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</a:rPr>
              <a:t>A short illustrated written description of one of the field localities. This will be done back in Dunedin after some training in writing and illustration.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1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778</Words>
  <Application>Microsoft Office PowerPoint</Application>
  <PresentationFormat>On-screen Show (4:3)</PresentationFormat>
  <Paragraphs>129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ＭＳ Ｐゴシック</vt:lpstr>
      <vt:lpstr>Arial</vt:lpstr>
      <vt:lpstr>Calibri</vt:lpstr>
      <vt:lpstr>Times</vt:lpstr>
      <vt:lpstr>Office Theme</vt:lpstr>
      <vt:lpstr>Introduction to Field Geology</vt:lpstr>
      <vt:lpstr>When and Where?</vt:lpstr>
      <vt:lpstr>Fly round the area in Google Earth</vt:lpstr>
      <vt:lpstr>We stay at Dansey’s Pass camp</vt:lpstr>
      <vt:lpstr>Dansey’s Pass camp</vt:lpstr>
      <vt:lpstr>Days in the field: all day, every day, even if it’s raining</vt:lpstr>
      <vt:lpstr>PowerPoint Presentation</vt:lpstr>
      <vt:lpstr>What will you learn?</vt:lpstr>
      <vt:lpstr>How will you be assessed?</vt:lpstr>
      <vt:lpstr>Will you enjoy it? Naturally!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Otago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Field Geology</dc:title>
  <dc:creator>Geology Dept</dc:creator>
  <cp:lastModifiedBy>Stephen Read</cp:lastModifiedBy>
  <cp:revision>44</cp:revision>
  <dcterms:created xsi:type="dcterms:W3CDTF">2012-09-30T01:10:21Z</dcterms:created>
  <dcterms:modified xsi:type="dcterms:W3CDTF">2020-01-22T21:57:29Z</dcterms:modified>
</cp:coreProperties>
</file>