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</p:sldMasterIdLst>
  <p:notesMasterIdLst>
    <p:notesMasterId r:id="rId10"/>
  </p:notesMasterIdLst>
  <p:sldIdLst>
    <p:sldId id="267" r:id="rId2"/>
    <p:sldId id="365" r:id="rId3"/>
    <p:sldId id="1169" r:id="rId4"/>
    <p:sldId id="1170" r:id="rId5"/>
    <p:sldId id="377" r:id="rId6"/>
    <p:sldId id="396" r:id="rId7"/>
    <p:sldId id="361" r:id="rId8"/>
    <p:sldId id="3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t Hoek" initials="J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1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77DC-4BC1-4BE3-B1E4-71BC928F0668}" type="datetimeFigureOut">
              <a:rPr lang="en-NZ" smtClean="0"/>
              <a:t>4/11/2019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DFE8C-E6B7-482C-B9B9-51B0070E8D5B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8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Mid term target to reduce Māori daily smoking to 19% (NZHS 2017/18 = 31%)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2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/>
              <a:t>Cohort recruited from national health survey (NZHS)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Response </a:t>
            </a:r>
            <a:r>
              <a:rPr lang="mr-IN" sz="1200" dirty="0"/>
              <a:t>–</a:t>
            </a:r>
            <a:r>
              <a:rPr lang="en-US" sz="1200" dirty="0"/>
              <a:t> 41.5% of all contacted eligible subjects from NZHS, 27.6% among all eligible subjects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Analysis accounts for over-sampling of some participant groups in the NZHS/ITC sampling stages</a:t>
            </a:r>
            <a:endParaRPr lang="en-NZ" sz="1200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James: Analysis accounts for over-sampling of some participant groups in the NZHS/ITC sampling stages”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(and also incorporates other complex sampling elements into inferential statistics i.e. confidence intervals for these outputs)</a:t>
            </a:r>
          </a:p>
          <a:p>
            <a:endParaRPr lang="en-NZ" b="1" dirty="0"/>
          </a:p>
          <a:p>
            <a:endParaRPr lang="en-NZ" b="1" dirty="0"/>
          </a:p>
          <a:p>
            <a:r>
              <a:rPr lang="en-NZ" b="1" dirty="0"/>
              <a:t>NZHS info</a:t>
            </a:r>
          </a:p>
          <a:p>
            <a:r>
              <a:rPr lang="en-NZ" dirty="0"/>
              <a:t>NZHS = continuous cross-sectional survey run by </a:t>
            </a:r>
            <a:r>
              <a:rPr lang="en-NZ" dirty="0" err="1"/>
              <a:t>MoH</a:t>
            </a:r>
            <a:endParaRPr lang="en-NZ" dirty="0"/>
          </a:p>
          <a:p>
            <a:r>
              <a:rPr lang="en-NZ" dirty="0"/>
              <a:t>Nationally representative sampling frame, 80% response</a:t>
            </a:r>
          </a:p>
          <a:p>
            <a:r>
              <a:rPr lang="en-NZ" dirty="0"/>
              <a:t>85% of participants agree to re-contact for further research</a:t>
            </a:r>
          </a:p>
          <a:p>
            <a:r>
              <a:rPr lang="en-NZ" sz="1200" dirty="0"/>
              <a:t>Annualised sample of 12-12500, estimate yields potential sample of 2500-3000 smokers and recent quitters</a:t>
            </a:r>
            <a:r>
              <a:rPr lang="en-US" sz="1200" dirty="0"/>
              <a:t> </a:t>
            </a:r>
          </a:p>
          <a:p>
            <a:r>
              <a:rPr lang="en-US" sz="1200" dirty="0"/>
              <a:t>Allows for efficient ITC sample recruitment, info on non-responders,</a:t>
            </a:r>
            <a:r>
              <a:rPr lang="en-US" sz="1200" baseline="0" dirty="0"/>
              <a:t> </a:t>
            </a:r>
            <a:r>
              <a:rPr lang="en-US" sz="1200" dirty="0"/>
              <a:t>source for replenishment and additional data through linkage</a:t>
            </a:r>
            <a:r>
              <a:rPr lang="en-US" sz="1200" baseline="0" dirty="0"/>
              <a:t> - </a:t>
            </a:r>
            <a:r>
              <a:rPr lang="en-AU" altLang="x-none" dirty="0"/>
              <a:t>allows additional analyses in NZ arm e.g. linking change in beliefs and behaviours to:</a:t>
            </a:r>
          </a:p>
          <a:p>
            <a:pPr lvl="2"/>
            <a:r>
              <a:rPr lang="en-AU" altLang="x-none" dirty="0"/>
              <a:t>Household composition &amp; detailed socio-economic status </a:t>
            </a:r>
          </a:p>
          <a:p>
            <a:pPr lvl="2"/>
            <a:r>
              <a:rPr lang="en-AU" altLang="x-none" dirty="0"/>
              <a:t>Physical and mental health (including presence of smoking-related conditions)</a:t>
            </a:r>
          </a:p>
          <a:p>
            <a:pPr lvl="2"/>
            <a:r>
              <a:rPr lang="en-AU" altLang="x-none" dirty="0"/>
              <a:t>Alcohol use</a:t>
            </a:r>
          </a:p>
          <a:p>
            <a:pPr lvl="2"/>
            <a:r>
              <a:rPr lang="en-AU" altLang="x-none" dirty="0"/>
              <a:t>Health care utilisation</a:t>
            </a:r>
          </a:p>
          <a:p>
            <a:pPr lvl="2"/>
            <a:r>
              <a:rPr lang="en-AU" altLang="x-none" dirty="0"/>
              <a:t>Experience of racism and discrimination</a:t>
            </a:r>
          </a:p>
          <a:p>
            <a:endParaRPr lang="en-NZ" sz="1200" dirty="0"/>
          </a:p>
          <a:p>
            <a:endParaRPr lang="en-NZ" dirty="0"/>
          </a:p>
          <a:p>
            <a:pPr>
              <a:buFontTx/>
              <a:buNone/>
            </a:pPr>
            <a:r>
              <a:rPr lang="en-NZ" altLang="x-none" b="1" dirty="0"/>
              <a:t>Māori sample</a:t>
            </a:r>
          </a:p>
          <a:p>
            <a:pPr>
              <a:buFontTx/>
              <a:buNone/>
            </a:pPr>
            <a:r>
              <a:rPr lang="en-NZ" altLang="x-none" dirty="0"/>
              <a:t>Around</a:t>
            </a:r>
            <a:r>
              <a:rPr lang="en-NZ" altLang="x-none" baseline="0" dirty="0"/>
              <a:t> 35% of cohort, large numbers a</a:t>
            </a:r>
            <a:r>
              <a:rPr lang="en-AU" altLang="x-none" dirty="0" err="1"/>
              <a:t>llows</a:t>
            </a:r>
            <a:r>
              <a:rPr lang="en-AU" altLang="x-none" dirty="0"/>
              <a:t> separate analysis of Māori sample with substantial</a:t>
            </a:r>
            <a:r>
              <a:rPr lang="en-AU" altLang="x-none" baseline="0" dirty="0"/>
              <a:t> </a:t>
            </a:r>
            <a:r>
              <a:rPr lang="en-AU" altLang="x-none" dirty="0"/>
              <a:t>explanatory power</a:t>
            </a:r>
          </a:p>
          <a:p>
            <a:pPr>
              <a:buFontTx/>
              <a:buNone/>
            </a:pPr>
            <a:r>
              <a:rPr lang="en-AU" altLang="x-none" dirty="0"/>
              <a:t>Opportunity to address issues of specific interest to Māori </a:t>
            </a:r>
            <a:r>
              <a:rPr lang="en-AU" altLang="x-none" dirty="0" err="1"/>
              <a:t>eg</a:t>
            </a:r>
            <a:r>
              <a:rPr lang="en-AU" altLang="x-none" dirty="0"/>
              <a:t>:</a:t>
            </a:r>
          </a:p>
          <a:p>
            <a:pPr lvl="2"/>
            <a:r>
              <a:rPr lang="en-AU" altLang="x-none" dirty="0">
                <a:solidFill>
                  <a:srgbClr val="FF6633"/>
                </a:solidFill>
              </a:rPr>
              <a:t>Māori attitudes to policies and </a:t>
            </a:r>
            <a:r>
              <a:rPr lang="en-AU" altLang="x-none" dirty="0" err="1">
                <a:solidFill>
                  <a:srgbClr val="FF6633"/>
                </a:solidFill>
              </a:rPr>
              <a:t>smokefree</a:t>
            </a:r>
            <a:r>
              <a:rPr lang="en-AU" altLang="x-none" dirty="0">
                <a:solidFill>
                  <a:srgbClr val="FF6633"/>
                </a:solidFill>
              </a:rPr>
              <a:t> 2025 goal</a:t>
            </a:r>
          </a:p>
          <a:p>
            <a:pPr lvl="2"/>
            <a:r>
              <a:rPr lang="en-AU" altLang="x-none" dirty="0">
                <a:solidFill>
                  <a:srgbClr val="FF6633"/>
                </a:solidFill>
              </a:rPr>
              <a:t>Differential impact of interventions and policies on Māori </a:t>
            </a:r>
          </a:p>
          <a:p>
            <a:pPr lvl="2"/>
            <a:r>
              <a:rPr lang="en-AU" altLang="x-none" dirty="0">
                <a:solidFill>
                  <a:srgbClr val="FF6633"/>
                </a:solidFill>
              </a:rPr>
              <a:t>Influence of family/whanau on quitting behaviour</a:t>
            </a:r>
          </a:p>
          <a:p>
            <a:pPr lvl="0"/>
            <a:r>
              <a:rPr lang="en-AU" altLang="x-none" dirty="0"/>
              <a:t>Unique as other ITC arms do not have over-sampling and have only small numbers of indigenous peoples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46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0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6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3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6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4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1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0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2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1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2169204"/>
            <a:ext cx="10604500" cy="1388981"/>
          </a:xfrm>
        </p:spPr>
        <p:txBody>
          <a:bodyPr>
            <a:noAutofit/>
          </a:bodyPr>
          <a:lstStyle/>
          <a:p>
            <a:r>
              <a:rPr lang="en-US" sz="3600" b="1" dirty="0"/>
              <a:t>COMPARISON OF MĀORI AND NON-MĀORI SMOKERS AND RECENT QUITTERS: FINDINGS FROM THE ITC NEW ZEALAND SURVEY</a:t>
            </a:r>
            <a:r>
              <a:rPr lang="en-NZ" sz="2800" dirty="0"/>
              <a:t> </a:t>
            </a:r>
            <a:endParaRPr lang="en-GB" sz="1600" b="1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7576" y="3823125"/>
            <a:ext cx="8118889" cy="903241"/>
          </a:xfrm>
        </p:spPr>
        <p:txBody>
          <a:bodyPr>
            <a:noAutofit/>
          </a:bodyPr>
          <a:lstStyle/>
          <a:p>
            <a:r>
              <a:rPr lang="en-NZ" altLang="x-none" sz="2000" dirty="0"/>
              <a:t>Richard Edwards, Andrew Waa, James Stanley, </a:t>
            </a:r>
          </a:p>
          <a:p>
            <a:pPr>
              <a:spcAft>
                <a:spcPts val="600"/>
              </a:spcAft>
            </a:pPr>
            <a:r>
              <a:rPr lang="en-NZ" altLang="x-none" sz="2000" dirty="0"/>
              <a:t>Susan C </a:t>
            </a:r>
            <a:r>
              <a:rPr lang="en-NZ" altLang="x-none" sz="2000" dirty="0" err="1"/>
              <a:t>Kaai</a:t>
            </a:r>
            <a:r>
              <a:rPr lang="en-NZ" altLang="x-none" sz="2000" dirty="0"/>
              <a:t>, Anne C K Quah, Geoffrey T Fong</a:t>
            </a:r>
          </a:p>
          <a:p>
            <a:endParaRPr lang="en-AU" altLang="x-none" sz="2400" dirty="0"/>
          </a:p>
        </p:txBody>
      </p:sp>
      <p:pic>
        <p:nvPicPr>
          <p:cNvPr id="9" name="Picture 2" descr="6BC61E48-0E66-4D78-8767-B4C156834FFA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76" y="-42862"/>
            <a:ext cx="18256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www.heartfoundation.org.nz/uploads/aspire%202025%20logo2.jpg"/>
          <p:cNvPicPr>
            <a:picLocks noChangeAspect="1" noChangeArrowheads="1"/>
          </p:cNvPicPr>
          <p:nvPr/>
        </p:nvPicPr>
        <p:blipFill>
          <a:blip cstate="print"/>
          <a:srcRect l="20192" t="19231" r="23557" b="17307"/>
          <a:stretch>
            <a:fillRect/>
          </a:stretch>
        </p:blipFill>
        <p:spPr bwMode="auto">
          <a:xfrm>
            <a:off x="10068004" y="276841"/>
            <a:ext cx="1773560" cy="100047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946719" y="45436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AU" altLang="x-none" dirty="0"/>
          </a:p>
          <a:p>
            <a:endParaRPr lang="en-AU" altLang="x-none" dirty="0"/>
          </a:p>
        </p:txBody>
      </p:sp>
      <p:pic>
        <p:nvPicPr>
          <p:cNvPr id="11" name="Picture 5" descr="ITC logo final.TIFF">
            <a:extLst>
              <a:ext uri="{FF2B5EF4-FFF2-40B4-BE49-F238E27FC236}">
                <a16:creationId xmlns:a16="http://schemas.microsoft.com/office/drawing/2014/main" id="{D3488F39-1337-CC48-97A8-BF87274B59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76841"/>
            <a:ext cx="1600239" cy="116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90CECD-1B3A-F347-9CE8-FB9A2F72F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688" y="4865815"/>
            <a:ext cx="8463776" cy="15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1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8532-BC75-0545-AEC6-81E1EF5C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771" y="376232"/>
            <a:ext cx="8809372" cy="110857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Background and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24669-EF0B-244D-AAE2-F05C7A6AA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0"/>
            <a:ext cx="10629900" cy="459739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New Zealand goal to achieve minimal smoking prevalence among all population groups by 2025</a:t>
            </a:r>
          </a:p>
          <a:p>
            <a:r>
              <a:rPr lang="en-US" sz="3600" dirty="0"/>
              <a:t>Disparities in smoking with higher prevalence among Māori </a:t>
            </a:r>
          </a:p>
          <a:p>
            <a:endParaRPr lang="en-US" sz="36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Aim: to compare key relevant data for Māori and non-Māori smokers and recent quitters</a:t>
            </a:r>
          </a:p>
          <a:p>
            <a:endParaRPr lang="en-US" dirty="0"/>
          </a:p>
        </p:txBody>
      </p:sp>
      <p:pic>
        <p:nvPicPr>
          <p:cNvPr id="6" name="Picture 5" descr="ITC logo final.TIFF">
            <a:extLst>
              <a:ext uri="{FF2B5EF4-FFF2-40B4-BE49-F238E27FC236}">
                <a16:creationId xmlns:a16="http://schemas.microsoft.com/office/drawing/2014/main" id="{12575578-E32E-A74C-B9CC-6D2119718E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5" y="203340"/>
            <a:ext cx="1257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heartfoundation.org.nz/uploads/aspire%202025%20logo2.jpg">
            <a:extLst>
              <a:ext uri="{FF2B5EF4-FFF2-40B4-BE49-F238E27FC236}">
                <a16:creationId xmlns:a16="http://schemas.microsoft.com/office/drawing/2014/main" id="{5E89E02A-7EFC-F148-8199-295DC946756B}"/>
              </a:ext>
            </a:extLst>
          </p:cNvPr>
          <p:cNvPicPr>
            <a:picLocks noChangeAspect="1" noChangeArrowheads="1"/>
          </p:cNvPicPr>
          <p:nvPr/>
        </p:nvPicPr>
        <p:blipFill>
          <a:blip cstate="print"/>
          <a:srcRect l="20192" t="19231" r="23557" b="17307"/>
          <a:stretch>
            <a:fillRect/>
          </a:stretch>
        </p:blipFill>
        <p:spPr bwMode="auto">
          <a:xfrm>
            <a:off x="10009268" y="314425"/>
            <a:ext cx="1773560" cy="100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130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645" y="565046"/>
            <a:ext cx="8530737" cy="994172"/>
          </a:xfrm>
        </p:spPr>
        <p:txBody>
          <a:bodyPr>
            <a:noAutofit/>
          </a:bodyPr>
          <a:lstStyle/>
          <a:p>
            <a:pPr algn="ctr"/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ITC New Zealand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314" y="1803540"/>
            <a:ext cx="10718800" cy="439609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NZ" sz="4000" dirty="0"/>
              <a:t>CATI survey, Wave 1 Sept 2016 – April 2017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NZ" sz="3600" dirty="0"/>
              <a:t> Follow-up 2018</a:t>
            </a:r>
          </a:p>
          <a:p>
            <a:pPr>
              <a:spcBef>
                <a:spcPts val="600"/>
              </a:spcBef>
            </a:pPr>
            <a:r>
              <a:rPr lang="en-NZ" sz="4000" dirty="0"/>
              <a:t>881 smokers &amp; 274 recent quitters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NZ" sz="3600" dirty="0"/>
              <a:t> Māori : 320 smokers, 66 recent quitters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NZ" sz="3600" dirty="0"/>
              <a:t> Pacific : 55 smokers, 12 recent quitters</a:t>
            </a:r>
          </a:p>
        </p:txBody>
      </p:sp>
      <p:pic>
        <p:nvPicPr>
          <p:cNvPr id="6" name="Picture 6" descr="http://www.heartfoundation.org.nz/uploads/aspire%202025%20logo2.jpg"/>
          <p:cNvPicPr>
            <a:picLocks noChangeAspect="1" noChangeArrowheads="1"/>
          </p:cNvPicPr>
          <p:nvPr/>
        </p:nvPicPr>
        <p:blipFill>
          <a:blip cstate="print"/>
          <a:srcRect l="20192" t="19231" r="23557" b="17307"/>
          <a:stretch>
            <a:fillRect/>
          </a:stretch>
        </p:blipFill>
        <p:spPr bwMode="auto">
          <a:xfrm>
            <a:off x="10009268" y="314425"/>
            <a:ext cx="1773560" cy="1000470"/>
          </a:xfrm>
          <a:prstGeom prst="rect">
            <a:avLst/>
          </a:prstGeom>
          <a:noFill/>
        </p:spPr>
      </p:pic>
      <p:pic>
        <p:nvPicPr>
          <p:cNvPr id="7" name="Picture 5" descr="ITC logo final.TIFF">
            <a:extLst>
              <a:ext uri="{FF2B5EF4-FFF2-40B4-BE49-F238E27FC236}">
                <a16:creationId xmlns:a16="http://schemas.microsoft.com/office/drawing/2014/main" id="{AD30B102-04A9-9E42-96CD-0DB4D0E8E5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5" y="203340"/>
            <a:ext cx="1257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151" y="2722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901" y="1974077"/>
            <a:ext cx="9690100" cy="5497551"/>
          </a:xfrm>
        </p:spPr>
        <p:txBody>
          <a:bodyPr>
            <a:noAutofit/>
          </a:bodyPr>
          <a:lstStyle/>
          <a:p>
            <a:r>
              <a:rPr lang="en-US" sz="3200" dirty="0"/>
              <a:t>Māori smokers similar for quitting motivation and </a:t>
            </a:r>
            <a:r>
              <a:rPr lang="en-US" sz="3200" dirty="0" err="1"/>
              <a:t>behaviours</a:t>
            </a:r>
            <a:r>
              <a:rPr lang="en-US" sz="3200" dirty="0"/>
              <a:t>, heavy smoking, and views about smoking</a:t>
            </a:r>
          </a:p>
          <a:p>
            <a:r>
              <a:rPr lang="en-US" sz="3200" dirty="0"/>
              <a:t>Māori smokers more disadvantaged, have poorer mental health and more exposed to smoking</a:t>
            </a:r>
          </a:p>
          <a:p>
            <a:r>
              <a:rPr lang="en-US" sz="3200" dirty="0"/>
              <a:t>Support for key measures to achieve smokefree 2025 goal similar</a:t>
            </a:r>
          </a:p>
          <a:p>
            <a:r>
              <a:rPr lang="en-US" sz="3200" dirty="0"/>
              <a:t>Possible implications for developing strategies for achieving Smokefree Aotearoa for all peoples</a:t>
            </a:r>
            <a:endParaRPr lang="en-US" sz="2400" dirty="0"/>
          </a:p>
          <a:p>
            <a:pPr marL="342900" lvl="1" indent="0">
              <a:buNone/>
            </a:pPr>
            <a:endParaRPr lang="en-US" sz="1400" dirty="0"/>
          </a:p>
          <a:p>
            <a:pPr marL="342900" lvl="1" indent="0">
              <a:buNone/>
            </a:pPr>
            <a:endParaRPr lang="en-US" sz="1400" dirty="0"/>
          </a:p>
        </p:txBody>
      </p:sp>
      <p:pic>
        <p:nvPicPr>
          <p:cNvPr id="4" name="Picture 6" descr="http://www.heartfoundation.org.nz/uploads/aspire%202025%20logo2.jpg"/>
          <p:cNvPicPr>
            <a:picLocks noChangeAspect="1" noChangeArrowheads="1"/>
          </p:cNvPicPr>
          <p:nvPr/>
        </p:nvPicPr>
        <p:blipFill>
          <a:blip cstate="print"/>
          <a:srcRect l="20192" t="19231" r="23557" b="17307"/>
          <a:stretch>
            <a:fillRect/>
          </a:stretch>
        </p:blipFill>
        <p:spPr bwMode="auto">
          <a:xfrm>
            <a:off x="10124120" y="307118"/>
            <a:ext cx="1773560" cy="1000470"/>
          </a:xfrm>
          <a:prstGeom prst="rect">
            <a:avLst/>
          </a:prstGeom>
          <a:noFill/>
        </p:spPr>
      </p:pic>
      <p:pic>
        <p:nvPicPr>
          <p:cNvPr id="6" name="Picture 5" descr="ITC logo final.TIFF">
            <a:extLst>
              <a:ext uri="{FF2B5EF4-FFF2-40B4-BE49-F238E27FC236}">
                <a16:creationId xmlns:a16="http://schemas.microsoft.com/office/drawing/2014/main" id="{3A5E6B26-30D8-D248-BE3E-23FA681A2B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1" y="307118"/>
            <a:ext cx="1257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472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Widescreen</PresentationFormat>
  <Paragraphs>53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Mangal</vt:lpstr>
      <vt:lpstr>Wingdings</vt:lpstr>
      <vt:lpstr>Office Theme</vt:lpstr>
      <vt:lpstr>COMPARISON OF MĀORI AND NON-MĀORI SMOKERS AND RECENT QUITTERS: FINDINGS FROM THE ITC NEW ZEALAND SURVEY </vt:lpstr>
      <vt:lpstr>Background and aim</vt:lpstr>
      <vt:lpstr>ITC New Zealand Project</vt:lpstr>
      <vt:lpstr>PowerPoint Presentation</vt:lpstr>
      <vt:lpstr>PowerPoint Presentation</vt:lpstr>
      <vt:lpstr>PowerPoint Presentation</vt:lpstr>
      <vt:lpstr>PowerPoint Presentation</vt:lpstr>
      <vt:lpstr>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MĀORI AND NON-MĀORI SMOKERS AND RECENT QUITTERS: FINDINGS FROM THE ITC NEW ZEALAND SURVEY </dc:title>
  <dc:creator>Melissa Macaulay</dc:creator>
  <cp:lastModifiedBy>Melissa Macaulay</cp:lastModifiedBy>
  <cp:revision>1</cp:revision>
  <dcterms:modified xsi:type="dcterms:W3CDTF">2019-11-04T01:06:31Z</dcterms:modified>
</cp:coreProperties>
</file>