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06" r:id="rId2"/>
    <p:sldId id="315" r:id="rId3"/>
    <p:sldId id="293" r:id="rId4"/>
    <p:sldId id="280" r:id="rId5"/>
    <p:sldId id="295" r:id="rId6"/>
    <p:sldId id="313" r:id="rId7"/>
    <p:sldId id="312" r:id="rId8"/>
    <p:sldId id="311" r:id="rId9"/>
    <p:sldId id="296" r:id="rId10"/>
    <p:sldId id="279" r:id="rId11"/>
    <p:sldId id="297" r:id="rId12"/>
    <p:sldId id="298" r:id="rId13"/>
    <p:sldId id="294" r:id="rId14"/>
    <p:sldId id="299" r:id="rId15"/>
    <p:sldId id="302" r:id="rId16"/>
    <p:sldId id="309" r:id="rId17"/>
    <p:sldId id="307" r:id="rId18"/>
    <p:sldId id="303" r:id="rId19"/>
    <p:sldId id="305" r:id="rId20"/>
    <p:sldId id="308" r:id="rId21"/>
    <p:sldId id="304" r:id="rId22"/>
    <p:sldId id="316" r:id="rId23"/>
    <p:sldId id="301"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3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83"/>
    <p:restoredTop sz="94545"/>
  </p:normalViewPr>
  <p:slideViewPr>
    <p:cSldViewPr snapToGrid="0" snapToObjects="1">
      <p:cViewPr varScale="1">
        <p:scale>
          <a:sx n="66" d="100"/>
          <a:sy n="66" d="100"/>
        </p:scale>
        <p:origin x="224" y="4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461F7-6072-E348-BB8A-60FB0F22266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3F3C3FC7-26A4-4D41-AB72-3791D0CF2CBF}">
      <dgm:prSet phldrT="[Text]"/>
      <dgm:spPr/>
      <dgm:t>
        <a:bodyPr/>
        <a:lstStyle/>
        <a:p>
          <a:r>
            <a:rPr lang="en-US" dirty="0"/>
            <a:t>Ancient times – oral traditions</a:t>
          </a:r>
        </a:p>
      </dgm:t>
    </dgm:pt>
    <dgm:pt modelId="{436EE16A-F676-444F-B943-F6B98ABC4E14}" type="parTrans" cxnId="{C81A1E7B-5528-1042-9749-3FF35442AE6A}">
      <dgm:prSet/>
      <dgm:spPr/>
      <dgm:t>
        <a:bodyPr/>
        <a:lstStyle/>
        <a:p>
          <a:endParaRPr lang="en-US"/>
        </a:p>
      </dgm:t>
    </dgm:pt>
    <dgm:pt modelId="{1B0C382C-9562-7D45-B2B8-5485B0D10A33}" type="sibTrans" cxnId="{C81A1E7B-5528-1042-9749-3FF35442AE6A}">
      <dgm:prSet/>
      <dgm:spPr/>
      <dgm:t>
        <a:bodyPr/>
        <a:lstStyle/>
        <a:p>
          <a:endParaRPr lang="en-US"/>
        </a:p>
      </dgm:t>
    </dgm:pt>
    <dgm:pt modelId="{0026F248-D46D-024D-9A76-1C0DE986D360}">
      <dgm:prSet phldrT="[Text]"/>
      <dgm:spPr/>
      <dgm:t>
        <a:bodyPr/>
        <a:lstStyle/>
        <a:p>
          <a:r>
            <a:rPr lang="en-US" dirty="0"/>
            <a:t>Socrates - questioning</a:t>
          </a:r>
        </a:p>
      </dgm:t>
    </dgm:pt>
    <dgm:pt modelId="{E3430F4A-7535-1D43-816A-7ED676769DD4}" type="parTrans" cxnId="{3792D091-790E-1C47-9E37-D5C9BEE646FE}">
      <dgm:prSet/>
      <dgm:spPr/>
      <dgm:t>
        <a:bodyPr/>
        <a:lstStyle/>
        <a:p>
          <a:endParaRPr lang="en-US"/>
        </a:p>
      </dgm:t>
    </dgm:pt>
    <dgm:pt modelId="{6C7364D3-4C93-EC4C-B21A-3774150A1D3C}" type="sibTrans" cxnId="{3792D091-790E-1C47-9E37-D5C9BEE646FE}">
      <dgm:prSet/>
      <dgm:spPr/>
      <dgm:t>
        <a:bodyPr/>
        <a:lstStyle/>
        <a:p>
          <a:endParaRPr lang="en-US"/>
        </a:p>
      </dgm:t>
    </dgm:pt>
    <dgm:pt modelId="{BAF6EA74-954B-0049-B457-F733FF29FFE3}">
      <dgm:prSet phldrT="[Text]"/>
      <dgm:spPr/>
      <dgm:t>
        <a:bodyPr/>
        <a:lstStyle/>
        <a:p>
          <a:r>
            <a:rPr lang="en-NZ" dirty="0"/>
            <a:t>Renaissance</a:t>
          </a:r>
          <a:endParaRPr lang="en-US" dirty="0"/>
        </a:p>
      </dgm:t>
    </dgm:pt>
    <dgm:pt modelId="{85BEE9C3-CC23-394F-820D-6B4F28D4BA68}" type="parTrans" cxnId="{80BD2CC0-B196-E740-902B-04B5F249D796}">
      <dgm:prSet/>
      <dgm:spPr/>
      <dgm:t>
        <a:bodyPr/>
        <a:lstStyle/>
        <a:p>
          <a:endParaRPr lang="en-US"/>
        </a:p>
      </dgm:t>
    </dgm:pt>
    <dgm:pt modelId="{A170342C-AD05-A143-BC01-211B5BB7D57E}" type="sibTrans" cxnId="{80BD2CC0-B196-E740-902B-04B5F249D796}">
      <dgm:prSet/>
      <dgm:spPr/>
      <dgm:t>
        <a:bodyPr/>
        <a:lstStyle/>
        <a:p>
          <a:endParaRPr lang="en-US"/>
        </a:p>
      </dgm:t>
    </dgm:pt>
    <dgm:pt modelId="{027C4CE2-DF2C-C545-9D61-21875CB123B3}">
      <dgm:prSet phldrT="[Text]"/>
      <dgm:spPr/>
      <dgm:t>
        <a:bodyPr/>
        <a:lstStyle/>
        <a:p>
          <a:r>
            <a:rPr lang="en-US" dirty="0"/>
            <a:t>The apprenticeship model</a:t>
          </a:r>
        </a:p>
      </dgm:t>
    </dgm:pt>
    <dgm:pt modelId="{E7D6DD29-A17F-904E-B4B5-F550179B468F}" type="parTrans" cxnId="{F5648CC2-2156-7D46-A3AE-0B3AC566CA6D}">
      <dgm:prSet/>
      <dgm:spPr/>
      <dgm:t>
        <a:bodyPr/>
        <a:lstStyle/>
        <a:p>
          <a:endParaRPr lang="en-US"/>
        </a:p>
      </dgm:t>
    </dgm:pt>
    <dgm:pt modelId="{28DC9A5F-301F-CD46-B091-43409946FBFE}" type="sibTrans" cxnId="{F5648CC2-2156-7D46-A3AE-0B3AC566CA6D}">
      <dgm:prSet/>
      <dgm:spPr/>
      <dgm:t>
        <a:bodyPr/>
        <a:lstStyle/>
        <a:p>
          <a:endParaRPr lang="en-US"/>
        </a:p>
      </dgm:t>
    </dgm:pt>
    <dgm:pt modelId="{62093DA9-AFF7-4749-A1EE-C2CF52681EEA}">
      <dgm:prSet phldrT="[Text]"/>
      <dgm:spPr/>
      <dgm:t>
        <a:bodyPr/>
        <a:lstStyle/>
        <a:p>
          <a:r>
            <a:rPr lang="en-US" dirty="0"/>
            <a:t>Enlightenment</a:t>
          </a:r>
        </a:p>
      </dgm:t>
    </dgm:pt>
    <dgm:pt modelId="{82595413-A317-3845-BD38-7C5750871ADC}" type="parTrans" cxnId="{D480FF4E-E0CE-4E45-8873-ED3D4FB2E4D3}">
      <dgm:prSet/>
      <dgm:spPr/>
      <dgm:t>
        <a:bodyPr/>
        <a:lstStyle/>
        <a:p>
          <a:endParaRPr lang="en-US"/>
        </a:p>
      </dgm:t>
    </dgm:pt>
    <dgm:pt modelId="{4596EC8E-9E31-A149-99AC-8DE0DFAFB1F4}" type="sibTrans" cxnId="{D480FF4E-E0CE-4E45-8873-ED3D4FB2E4D3}">
      <dgm:prSet/>
      <dgm:spPr/>
      <dgm:t>
        <a:bodyPr/>
        <a:lstStyle/>
        <a:p>
          <a:endParaRPr lang="en-US"/>
        </a:p>
      </dgm:t>
    </dgm:pt>
    <dgm:pt modelId="{27B71253-EEC0-A848-A7A0-0CE7BECBB73C}">
      <dgm:prSet phldrT="[Text]"/>
      <dgm:spPr/>
      <dgm:t>
        <a:bodyPr/>
        <a:lstStyle/>
        <a:p>
          <a:r>
            <a:rPr lang="en-US" dirty="0"/>
            <a:t>Precursor for Scientific thinking – evidence based</a:t>
          </a:r>
        </a:p>
      </dgm:t>
    </dgm:pt>
    <dgm:pt modelId="{FBA1CDA5-4209-284A-95FC-787BAFC08053}" type="parTrans" cxnId="{7B7EC6E5-45F4-7D41-B948-B6C87145E62A}">
      <dgm:prSet/>
      <dgm:spPr/>
      <dgm:t>
        <a:bodyPr/>
        <a:lstStyle/>
        <a:p>
          <a:endParaRPr lang="en-US"/>
        </a:p>
      </dgm:t>
    </dgm:pt>
    <dgm:pt modelId="{A9C8C7FE-F2DA-A74E-8F18-53A99D3BC902}" type="sibTrans" cxnId="{7B7EC6E5-45F4-7D41-B948-B6C87145E62A}">
      <dgm:prSet/>
      <dgm:spPr/>
      <dgm:t>
        <a:bodyPr/>
        <a:lstStyle/>
        <a:p>
          <a:endParaRPr lang="en-US"/>
        </a:p>
      </dgm:t>
    </dgm:pt>
    <dgm:pt modelId="{CA6F4EC1-0093-1C4A-8176-803AFF3CC38A}">
      <dgm:prSet/>
      <dgm:spPr/>
      <dgm:t>
        <a:bodyPr/>
        <a:lstStyle/>
        <a:p>
          <a:r>
            <a:rPr lang="en-US" dirty="0"/>
            <a:t>Future</a:t>
          </a:r>
        </a:p>
      </dgm:t>
    </dgm:pt>
    <dgm:pt modelId="{DACE046F-4C1A-ED45-ABC4-D1F586503890}" type="parTrans" cxnId="{1298943D-A259-EB48-853B-13F3B59E5D7C}">
      <dgm:prSet/>
      <dgm:spPr/>
      <dgm:t>
        <a:bodyPr/>
        <a:lstStyle/>
        <a:p>
          <a:endParaRPr lang="en-US"/>
        </a:p>
      </dgm:t>
    </dgm:pt>
    <dgm:pt modelId="{33CC1040-0247-7240-B0E9-7C5B67BBA400}" type="sibTrans" cxnId="{1298943D-A259-EB48-853B-13F3B59E5D7C}">
      <dgm:prSet/>
      <dgm:spPr/>
      <dgm:t>
        <a:bodyPr/>
        <a:lstStyle/>
        <a:p>
          <a:endParaRPr lang="en-US"/>
        </a:p>
      </dgm:t>
    </dgm:pt>
    <dgm:pt modelId="{69A77FA9-01A3-FB41-90CF-6BE0E833DA41}" type="pres">
      <dgm:prSet presAssocID="{425461F7-6072-E348-BB8A-60FB0F222668}" presName="linear" presStyleCnt="0">
        <dgm:presLayoutVars>
          <dgm:dir/>
          <dgm:resizeHandles val="exact"/>
        </dgm:presLayoutVars>
      </dgm:prSet>
      <dgm:spPr/>
    </dgm:pt>
    <dgm:pt modelId="{AEFB8B30-3AD5-EE42-BA3D-8DF8437DFF54}" type="pres">
      <dgm:prSet presAssocID="{3F3C3FC7-26A4-4D41-AB72-3791D0CF2CBF}" presName="comp" presStyleCnt="0"/>
      <dgm:spPr/>
    </dgm:pt>
    <dgm:pt modelId="{051ECD63-DE8E-D743-AD45-3D07B6F5A987}" type="pres">
      <dgm:prSet presAssocID="{3F3C3FC7-26A4-4D41-AB72-3791D0CF2CBF}" presName="box" presStyleLbl="node1" presStyleIdx="0" presStyleCnt="4" custLinFactNeighborX="-12268" custLinFactNeighborY="7469"/>
      <dgm:spPr/>
    </dgm:pt>
    <dgm:pt modelId="{C151C016-07F7-954E-BDEA-4447D5DD50DA}" type="pres">
      <dgm:prSet presAssocID="{3F3C3FC7-26A4-4D41-AB72-3791D0CF2CBF}" presName="img" presStyleLbl="fgImgPlace1" presStyleIdx="0" presStyleCnt="4" custLinFactNeighborX="-1763" custLinFactNeighborY="13682"/>
      <dgm:spPr/>
    </dgm:pt>
    <dgm:pt modelId="{87881054-250E-9749-B13A-F5D91D7B2ADE}" type="pres">
      <dgm:prSet presAssocID="{3F3C3FC7-26A4-4D41-AB72-3791D0CF2CBF}" presName="text" presStyleLbl="node1" presStyleIdx="0" presStyleCnt="4">
        <dgm:presLayoutVars>
          <dgm:bulletEnabled val="1"/>
        </dgm:presLayoutVars>
      </dgm:prSet>
      <dgm:spPr/>
    </dgm:pt>
    <dgm:pt modelId="{4A6483CB-705A-574E-8B70-165F7E033436}" type="pres">
      <dgm:prSet presAssocID="{1B0C382C-9562-7D45-B2B8-5485B0D10A33}" presName="spacer" presStyleCnt="0"/>
      <dgm:spPr/>
    </dgm:pt>
    <dgm:pt modelId="{966C9484-6AC5-2349-BF20-B762CD8ED4A4}" type="pres">
      <dgm:prSet presAssocID="{BAF6EA74-954B-0049-B457-F733FF29FFE3}" presName="comp" presStyleCnt="0"/>
      <dgm:spPr/>
    </dgm:pt>
    <dgm:pt modelId="{4DBD0747-6A25-8344-A4C2-901DD63A2C3A}" type="pres">
      <dgm:prSet presAssocID="{BAF6EA74-954B-0049-B457-F733FF29FFE3}" presName="box" presStyleLbl="node1" presStyleIdx="1" presStyleCnt="4"/>
      <dgm:spPr/>
    </dgm:pt>
    <dgm:pt modelId="{3E00754E-E313-B348-A5D8-64550B1220CC}" type="pres">
      <dgm:prSet presAssocID="{BAF6EA74-954B-0049-B457-F733FF29FFE3}" presName="img" presStyleLbl="fgImgPlace1" presStyleIdx="1" presStyleCnt="4"/>
      <dgm:spPr/>
    </dgm:pt>
    <dgm:pt modelId="{D8EA4775-A273-4345-AFC2-84597E7B268E}" type="pres">
      <dgm:prSet presAssocID="{BAF6EA74-954B-0049-B457-F733FF29FFE3}" presName="text" presStyleLbl="node1" presStyleIdx="1" presStyleCnt="4">
        <dgm:presLayoutVars>
          <dgm:bulletEnabled val="1"/>
        </dgm:presLayoutVars>
      </dgm:prSet>
      <dgm:spPr/>
    </dgm:pt>
    <dgm:pt modelId="{AA2C2013-468A-5A44-A50D-8743E4D13BF5}" type="pres">
      <dgm:prSet presAssocID="{A170342C-AD05-A143-BC01-211B5BB7D57E}" presName="spacer" presStyleCnt="0"/>
      <dgm:spPr/>
    </dgm:pt>
    <dgm:pt modelId="{FD2F2FAF-7C2C-4F4A-BCF5-A09BED811344}" type="pres">
      <dgm:prSet presAssocID="{62093DA9-AFF7-4749-A1EE-C2CF52681EEA}" presName="comp" presStyleCnt="0"/>
      <dgm:spPr/>
    </dgm:pt>
    <dgm:pt modelId="{550A7477-AF04-3D49-A7A1-2CD5EAACE648}" type="pres">
      <dgm:prSet presAssocID="{62093DA9-AFF7-4749-A1EE-C2CF52681EEA}" presName="box" presStyleLbl="node1" presStyleIdx="2" presStyleCnt="4"/>
      <dgm:spPr/>
    </dgm:pt>
    <dgm:pt modelId="{23A4456B-EA47-5540-8885-247382E007D5}" type="pres">
      <dgm:prSet presAssocID="{62093DA9-AFF7-4749-A1EE-C2CF52681EEA}" presName="img" presStyleLbl="fgImgPlace1" presStyleIdx="2" presStyleCnt="4"/>
      <dgm:spPr/>
    </dgm:pt>
    <dgm:pt modelId="{A084FF00-5D70-3647-A10B-132F52D574BA}" type="pres">
      <dgm:prSet presAssocID="{62093DA9-AFF7-4749-A1EE-C2CF52681EEA}" presName="text" presStyleLbl="node1" presStyleIdx="2" presStyleCnt="4">
        <dgm:presLayoutVars>
          <dgm:bulletEnabled val="1"/>
        </dgm:presLayoutVars>
      </dgm:prSet>
      <dgm:spPr/>
    </dgm:pt>
    <dgm:pt modelId="{CE546618-7C72-CB48-A14E-27D23BF43991}" type="pres">
      <dgm:prSet presAssocID="{4596EC8E-9E31-A149-99AC-8DE0DFAFB1F4}" presName="spacer" presStyleCnt="0"/>
      <dgm:spPr/>
    </dgm:pt>
    <dgm:pt modelId="{A571C5FF-0567-9348-8D55-82B39D275ABE}" type="pres">
      <dgm:prSet presAssocID="{CA6F4EC1-0093-1C4A-8176-803AFF3CC38A}" presName="comp" presStyleCnt="0"/>
      <dgm:spPr/>
    </dgm:pt>
    <dgm:pt modelId="{84E12AF4-A5B0-A747-BEF8-64B493D67F17}" type="pres">
      <dgm:prSet presAssocID="{CA6F4EC1-0093-1C4A-8176-803AFF3CC38A}" presName="box" presStyleLbl="node1" presStyleIdx="3" presStyleCnt="4"/>
      <dgm:spPr/>
    </dgm:pt>
    <dgm:pt modelId="{A1114F49-E9CA-0A48-82D4-AD5728A87449}" type="pres">
      <dgm:prSet presAssocID="{CA6F4EC1-0093-1C4A-8176-803AFF3CC38A}" presName="img" presStyleLbl="fgImgPlace1" presStyleIdx="3" presStyleCnt="4"/>
      <dgm:spPr/>
    </dgm:pt>
    <dgm:pt modelId="{8DDFC34D-08A8-6D4B-A30C-4B56DDBCAB59}" type="pres">
      <dgm:prSet presAssocID="{CA6F4EC1-0093-1C4A-8176-803AFF3CC38A}" presName="text" presStyleLbl="node1" presStyleIdx="3" presStyleCnt="4">
        <dgm:presLayoutVars>
          <dgm:bulletEnabled val="1"/>
        </dgm:presLayoutVars>
      </dgm:prSet>
      <dgm:spPr/>
    </dgm:pt>
  </dgm:ptLst>
  <dgm:cxnLst>
    <dgm:cxn modelId="{355B240D-938A-EA4F-825D-282045C85790}" type="presOf" srcId="{0026F248-D46D-024D-9A76-1C0DE986D360}" destId="{87881054-250E-9749-B13A-F5D91D7B2ADE}" srcOrd="1" destOrd="1" presId="urn:microsoft.com/office/officeart/2005/8/layout/vList4"/>
    <dgm:cxn modelId="{24E26010-082B-944E-B4CF-86673582E45B}" type="presOf" srcId="{027C4CE2-DF2C-C545-9D61-21875CB123B3}" destId="{D8EA4775-A273-4345-AFC2-84597E7B268E}" srcOrd="1" destOrd="1" presId="urn:microsoft.com/office/officeart/2005/8/layout/vList4"/>
    <dgm:cxn modelId="{125C3721-0AC0-7245-A560-BAE5728F014A}" type="presOf" srcId="{3F3C3FC7-26A4-4D41-AB72-3791D0CF2CBF}" destId="{87881054-250E-9749-B13A-F5D91D7B2ADE}" srcOrd="1" destOrd="0" presId="urn:microsoft.com/office/officeart/2005/8/layout/vList4"/>
    <dgm:cxn modelId="{1298943D-A259-EB48-853B-13F3B59E5D7C}" srcId="{425461F7-6072-E348-BB8A-60FB0F222668}" destId="{CA6F4EC1-0093-1C4A-8176-803AFF3CC38A}" srcOrd="3" destOrd="0" parTransId="{DACE046F-4C1A-ED45-ABC4-D1F586503890}" sibTransId="{33CC1040-0247-7240-B0E9-7C5B67BBA400}"/>
    <dgm:cxn modelId="{59E57C43-907C-724F-A493-54705808C2E8}" type="presOf" srcId="{27B71253-EEC0-A848-A7A0-0CE7BECBB73C}" destId="{A084FF00-5D70-3647-A10B-132F52D574BA}" srcOrd="1" destOrd="1" presId="urn:microsoft.com/office/officeart/2005/8/layout/vList4"/>
    <dgm:cxn modelId="{D480FF4E-E0CE-4E45-8873-ED3D4FB2E4D3}" srcId="{425461F7-6072-E348-BB8A-60FB0F222668}" destId="{62093DA9-AFF7-4749-A1EE-C2CF52681EEA}" srcOrd="2" destOrd="0" parTransId="{82595413-A317-3845-BD38-7C5750871ADC}" sibTransId="{4596EC8E-9E31-A149-99AC-8DE0DFAFB1F4}"/>
    <dgm:cxn modelId="{C81A1E7B-5528-1042-9749-3FF35442AE6A}" srcId="{425461F7-6072-E348-BB8A-60FB0F222668}" destId="{3F3C3FC7-26A4-4D41-AB72-3791D0CF2CBF}" srcOrd="0" destOrd="0" parTransId="{436EE16A-F676-444F-B943-F6B98ABC4E14}" sibTransId="{1B0C382C-9562-7D45-B2B8-5485B0D10A33}"/>
    <dgm:cxn modelId="{FF35E180-DCDD-FC48-9086-899BAF1BC5F1}" type="presOf" srcId="{62093DA9-AFF7-4749-A1EE-C2CF52681EEA}" destId="{550A7477-AF04-3D49-A7A1-2CD5EAACE648}" srcOrd="0" destOrd="0" presId="urn:microsoft.com/office/officeart/2005/8/layout/vList4"/>
    <dgm:cxn modelId="{3792D091-790E-1C47-9E37-D5C9BEE646FE}" srcId="{3F3C3FC7-26A4-4D41-AB72-3791D0CF2CBF}" destId="{0026F248-D46D-024D-9A76-1C0DE986D360}" srcOrd="0" destOrd="0" parTransId="{E3430F4A-7535-1D43-816A-7ED676769DD4}" sibTransId="{6C7364D3-4C93-EC4C-B21A-3774150A1D3C}"/>
    <dgm:cxn modelId="{41C0A6A5-9F81-8A4F-98E0-C650E5256BCF}" type="presOf" srcId="{BAF6EA74-954B-0049-B457-F733FF29FFE3}" destId="{4DBD0747-6A25-8344-A4C2-901DD63A2C3A}" srcOrd="0" destOrd="0" presId="urn:microsoft.com/office/officeart/2005/8/layout/vList4"/>
    <dgm:cxn modelId="{C508DAAF-DC72-7D4B-BFA7-5BC673A6D72A}" type="presOf" srcId="{27B71253-EEC0-A848-A7A0-0CE7BECBB73C}" destId="{550A7477-AF04-3D49-A7A1-2CD5EAACE648}" srcOrd="0" destOrd="1" presId="urn:microsoft.com/office/officeart/2005/8/layout/vList4"/>
    <dgm:cxn modelId="{6E4058B7-0A21-994C-8727-3EA2EB8B9550}" type="presOf" srcId="{CA6F4EC1-0093-1C4A-8176-803AFF3CC38A}" destId="{8DDFC34D-08A8-6D4B-A30C-4B56DDBCAB59}" srcOrd="1" destOrd="0" presId="urn:microsoft.com/office/officeart/2005/8/layout/vList4"/>
    <dgm:cxn modelId="{80BD2CC0-B196-E740-902B-04B5F249D796}" srcId="{425461F7-6072-E348-BB8A-60FB0F222668}" destId="{BAF6EA74-954B-0049-B457-F733FF29FFE3}" srcOrd="1" destOrd="0" parTransId="{85BEE9C3-CC23-394F-820D-6B4F28D4BA68}" sibTransId="{A170342C-AD05-A143-BC01-211B5BB7D57E}"/>
    <dgm:cxn modelId="{F5648CC2-2156-7D46-A3AE-0B3AC566CA6D}" srcId="{BAF6EA74-954B-0049-B457-F733FF29FFE3}" destId="{027C4CE2-DF2C-C545-9D61-21875CB123B3}" srcOrd="0" destOrd="0" parTransId="{E7D6DD29-A17F-904E-B4B5-F550179B468F}" sibTransId="{28DC9A5F-301F-CD46-B091-43409946FBFE}"/>
    <dgm:cxn modelId="{160CFEC7-20AD-B946-AA34-FE57A3F61169}" type="presOf" srcId="{425461F7-6072-E348-BB8A-60FB0F222668}" destId="{69A77FA9-01A3-FB41-90CF-6BE0E833DA41}" srcOrd="0" destOrd="0" presId="urn:microsoft.com/office/officeart/2005/8/layout/vList4"/>
    <dgm:cxn modelId="{AD9171CA-CD2B-D34D-AFA1-477A1E21ED3B}" type="presOf" srcId="{62093DA9-AFF7-4749-A1EE-C2CF52681EEA}" destId="{A084FF00-5D70-3647-A10B-132F52D574BA}" srcOrd="1" destOrd="0" presId="urn:microsoft.com/office/officeart/2005/8/layout/vList4"/>
    <dgm:cxn modelId="{A3B254E1-FDA1-AD49-A9DF-DD9BB85F2A81}" type="presOf" srcId="{BAF6EA74-954B-0049-B457-F733FF29FFE3}" destId="{D8EA4775-A273-4345-AFC2-84597E7B268E}" srcOrd="1" destOrd="0" presId="urn:microsoft.com/office/officeart/2005/8/layout/vList4"/>
    <dgm:cxn modelId="{F45837E2-784A-2D4A-8149-BE8831669E98}" type="presOf" srcId="{0026F248-D46D-024D-9A76-1C0DE986D360}" destId="{051ECD63-DE8E-D743-AD45-3D07B6F5A987}" srcOrd="0" destOrd="1" presId="urn:microsoft.com/office/officeart/2005/8/layout/vList4"/>
    <dgm:cxn modelId="{1F0D9FE5-92F7-B842-B67C-F73129C5BEB1}" type="presOf" srcId="{CA6F4EC1-0093-1C4A-8176-803AFF3CC38A}" destId="{84E12AF4-A5B0-A747-BEF8-64B493D67F17}" srcOrd="0" destOrd="0" presId="urn:microsoft.com/office/officeart/2005/8/layout/vList4"/>
    <dgm:cxn modelId="{7B7EC6E5-45F4-7D41-B948-B6C87145E62A}" srcId="{62093DA9-AFF7-4749-A1EE-C2CF52681EEA}" destId="{27B71253-EEC0-A848-A7A0-0CE7BECBB73C}" srcOrd="0" destOrd="0" parTransId="{FBA1CDA5-4209-284A-95FC-787BAFC08053}" sibTransId="{A9C8C7FE-F2DA-A74E-8F18-53A99D3BC902}"/>
    <dgm:cxn modelId="{0AEAF4ED-DC73-D04E-874E-186B11794E32}" type="presOf" srcId="{3F3C3FC7-26A4-4D41-AB72-3791D0CF2CBF}" destId="{051ECD63-DE8E-D743-AD45-3D07B6F5A987}" srcOrd="0" destOrd="0" presId="urn:microsoft.com/office/officeart/2005/8/layout/vList4"/>
    <dgm:cxn modelId="{915DB3F9-2F68-5340-9AF6-DB138088C53E}" type="presOf" srcId="{027C4CE2-DF2C-C545-9D61-21875CB123B3}" destId="{4DBD0747-6A25-8344-A4C2-901DD63A2C3A}" srcOrd="0" destOrd="1" presId="urn:microsoft.com/office/officeart/2005/8/layout/vList4"/>
    <dgm:cxn modelId="{19FED21C-58CF-1D43-B449-CF46E17C96C3}" type="presParOf" srcId="{69A77FA9-01A3-FB41-90CF-6BE0E833DA41}" destId="{AEFB8B30-3AD5-EE42-BA3D-8DF8437DFF54}" srcOrd="0" destOrd="0" presId="urn:microsoft.com/office/officeart/2005/8/layout/vList4"/>
    <dgm:cxn modelId="{D089D8C5-A53E-164C-83FE-A0F46D13FBCD}" type="presParOf" srcId="{AEFB8B30-3AD5-EE42-BA3D-8DF8437DFF54}" destId="{051ECD63-DE8E-D743-AD45-3D07B6F5A987}" srcOrd="0" destOrd="0" presId="urn:microsoft.com/office/officeart/2005/8/layout/vList4"/>
    <dgm:cxn modelId="{1898FAAA-77A9-C344-9439-E38A88CA0491}" type="presParOf" srcId="{AEFB8B30-3AD5-EE42-BA3D-8DF8437DFF54}" destId="{C151C016-07F7-954E-BDEA-4447D5DD50DA}" srcOrd="1" destOrd="0" presId="urn:microsoft.com/office/officeart/2005/8/layout/vList4"/>
    <dgm:cxn modelId="{8529FA9B-F1A6-2C4C-925D-07373F765946}" type="presParOf" srcId="{AEFB8B30-3AD5-EE42-BA3D-8DF8437DFF54}" destId="{87881054-250E-9749-B13A-F5D91D7B2ADE}" srcOrd="2" destOrd="0" presId="urn:microsoft.com/office/officeart/2005/8/layout/vList4"/>
    <dgm:cxn modelId="{1141C3BC-2B2E-CE40-B6F5-55F34C621ED1}" type="presParOf" srcId="{69A77FA9-01A3-FB41-90CF-6BE0E833DA41}" destId="{4A6483CB-705A-574E-8B70-165F7E033436}" srcOrd="1" destOrd="0" presId="urn:microsoft.com/office/officeart/2005/8/layout/vList4"/>
    <dgm:cxn modelId="{3D6F9BCC-85DB-374B-826F-94408201860F}" type="presParOf" srcId="{69A77FA9-01A3-FB41-90CF-6BE0E833DA41}" destId="{966C9484-6AC5-2349-BF20-B762CD8ED4A4}" srcOrd="2" destOrd="0" presId="urn:microsoft.com/office/officeart/2005/8/layout/vList4"/>
    <dgm:cxn modelId="{43D2EB2F-C301-B84D-B64E-4BA7875B653D}" type="presParOf" srcId="{966C9484-6AC5-2349-BF20-B762CD8ED4A4}" destId="{4DBD0747-6A25-8344-A4C2-901DD63A2C3A}" srcOrd="0" destOrd="0" presId="urn:microsoft.com/office/officeart/2005/8/layout/vList4"/>
    <dgm:cxn modelId="{69435376-7D90-B246-AC26-ADB37CE1BC6B}" type="presParOf" srcId="{966C9484-6AC5-2349-BF20-B762CD8ED4A4}" destId="{3E00754E-E313-B348-A5D8-64550B1220CC}" srcOrd="1" destOrd="0" presId="urn:microsoft.com/office/officeart/2005/8/layout/vList4"/>
    <dgm:cxn modelId="{9B12EF5B-8487-D346-998F-7214DB11E2C9}" type="presParOf" srcId="{966C9484-6AC5-2349-BF20-B762CD8ED4A4}" destId="{D8EA4775-A273-4345-AFC2-84597E7B268E}" srcOrd="2" destOrd="0" presId="urn:microsoft.com/office/officeart/2005/8/layout/vList4"/>
    <dgm:cxn modelId="{38DF8725-5410-EF43-99D9-CC9BA9175172}" type="presParOf" srcId="{69A77FA9-01A3-FB41-90CF-6BE0E833DA41}" destId="{AA2C2013-468A-5A44-A50D-8743E4D13BF5}" srcOrd="3" destOrd="0" presId="urn:microsoft.com/office/officeart/2005/8/layout/vList4"/>
    <dgm:cxn modelId="{EF6D8D2A-FB46-FE40-A124-4D18632049CC}" type="presParOf" srcId="{69A77FA9-01A3-FB41-90CF-6BE0E833DA41}" destId="{FD2F2FAF-7C2C-4F4A-BCF5-A09BED811344}" srcOrd="4" destOrd="0" presId="urn:microsoft.com/office/officeart/2005/8/layout/vList4"/>
    <dgm:cxn modelId="{81BE7ED2-FB6E-DA42-81F4-049E949F12AF}" type="presParOf" srcId="{FD2F2FAF-7C2C-4F4A-BCF5-A09BED811344}" destId="{550A7477-AF04-3D49-A7A1-2CD5EAACE648}" srcOrd="0" destOrd="0" presId="urn:microsoft.com/office/officeart/2005/8/layout/vList4"/>
    <dgm:cxn modelId="{F04BE231-167A-0D4F-83FB-E17BD61ED0BF}" type="presParOf" srcId="{FD2F2FAF-7C2C-4F4A-BCF5-A09BED811344}" destId="{23A4456B-EA47-5540-8885-247382E007D5}" srcOrd="1" destOrd="0" presId="urn:microsoft.com/office/officeart/2005/8/layout/vList4"/>
    <dgm:cxn modelId="{6D4EE0B9-B81C-DD4D-ACCB-79FB3C95E836}" type="presParOf" srcId="{FD2F2FAF-7C2C-4F4A-BCF5-A09BED811344}" destId="{A084FF00-5D70-3647-A10B-132F52D574BA}" srcOrd="2" destOrd="0" presId="urn:microsoft.com/office/officeart/2005/8/layout/vList4"/>
    <dgm:cxn modelId="{28DB6146-B71F-6842-BD53-AF7CD6B2546F}" type="presParOf" srcId="{69A77FA9-01A3-FB41-90CF-6BE0E833DA41}" destId="{CE546618-7C72-CB48-A14E-27D23BF43991}" srcOrd="5" destOrd="0" presId="urn:microsoft.com/office/officeart/2005/8/layout/vList4"/>
    <dgm:cxn modelId="{F7085A3C-B533-5E4F-95A8-7619B1834B3C}" type="presParOf" srcId="{69A77FA9-01A3-FB41-90CF-6BE0E833DA41}" destId="{A571C5FF-0567-9348-8D55-82B39D275ABE}" srcOrd="6" destOrd="0" presId="urn:microsoft.com/office/officeart/2005/8/layout/vList4"/>
    <dgm:cxn modelId="{67905672-9153-EF42-AA1C-C313B64F5A38}" type="presParOf" srcId="{A571C5FF-0567-9348-8D55-82B39D275ABE}" destId="{84E12AF4-A5B0-A747-BEF8-64B493D67F17}" srcOrd="0" destOrd="0" presId="urn:microsoft.com/office/officeart/2005/8/layout/vList4"/>
    <dgm:cxn modelId="{A286BF17-2B27-BB48-AFA8-F15C1B07CEE5}" type="presParOf" srcId="{A571C5FF-0567-9348-8D55-82B39D275ABE}" destId="{A1114F49-E9CA-0A48-82D4-AD5728A87449}" srcOrd="1" destOrd="0" presId="urn:microsoft.com/office/officeart/2005/8/layout/vList4"/>
    <dgm:cxn modelId="{D21030B7-EBEC-1749-8B4E-011C334B529A}" type="presParOf" srcId="{A571C5FF-0567-9348-8D55-82B39D275ABE}" destId="{8DDFC34D-08A8-6D4B-A30C-4B56DDBCAB5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ECD63-DE8E-D743-AD45-3D07B6F5A987}">
      <dsp:nvSpPr>
        <dsp:cNvPr id="0" name=""/>
        <dsp:cNvSpPr/>
      </dsp:nvSpPr>
      <dsp:spPr>
        <a:xfrm>
          <a:off x="0" y="94065"/>
          <a:ext cx="8128000" cy="1259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Ancient times – oral traditions</a:t>
          </a:r>
        </a:p>
        <a:p>
          <a:pPr marL="228600" lvl="1" indent="-228600" algn="l" defTabSz="1022350">
            <a:lnSpc>
              <a:spcPct val="90000"/>
            </a:lnSpc>
            <a:spcBef>
              <a:spcPct val="0"/>
            </a:spcBef>
            <a:spcAft>
              <a:spcPct val="15000"/>
            </a:spcAft>
            <a:buChar char="•"/>
          </a:pPr>
          <a:r>
            <a:rPr lang="en-US" sz="2300" kern="1200" dirty="0"/>
            <a:t>Socrates - questioning</a:t>
          </a:r>
        </a:p>
      </dsp:txBody>
      <dsp:txXfrm>
        <a:off x="1751541" y="94065"/>
        <a:ext cx="6376458" cy="1259416"/>
      </dsp:txXfrm>
    </dsp:sp>
    <dsp:sp modelId="{C151C016-07F7-954E-BDEA-4447D5DD50DA}">
      <dsp:nvSpPr>
        <dsp:cNvPr id="0" name=""/>
        <dsp:cNvSpPr/>
      </dsp:nvSpPr>
      <dsp:spPr>
        <a:xfrm>
          <a:off x="97282" y="263792"/>
          <a:ext cx="1625600" cy="10075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BD0747-6A25-8344-A4C2-901DD63A2C3A}">
      <dsp:nvSpPr>
        <dsp:cNvPr id="0" name=""/>
        <dsp:cNvSpPr/>
      </dsp:nvSpPr>
      <dsp:spPr>
        <a:xfrm>
          <a:off x="0" y="1385358"/>
          <a:ext cx="8128000" cy="1259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NZ" sz="3000" kern="1200" dirty="0"/>
            <a:t>Renaissance</a:t>
          </a:r>
          <a:endParaRPr lang="en-US" sz="3000" kern="1200" dirty="0"/>
        </a:p>
        <a:p>
          <a:pPr marL="228600" lvl="1" indent="-228600" algn="l" defTabSz="1022350">
            <a:lnSpc>
              <a:spcPct val="90000"/>
            </a:lnSpc>
            <a:spcBef>
              <a:spcPct val="0"/>
            </a:spcBef>
            <a:spcAft>
              <a:spcPct val="15000"/>
            </a:spcAft>
            <a:buChar char="•"/>
          </a:pPr>
          <a:r>
            <a:rPr lang="en-US" sz="2300" kern="1200" dirty="0"/>
            <a:t>The apprenticeship model</a:t>
          </a:r>
        </a:p>
      </dsp:txBody>
      <dsp:txXfrm>
        <a:off x="1751541" y="1385358"/>
        <a:ext cx="6376458" cy="1259416"/>
      </dsp:txXfrm>
    </dsp:sp>
    <dsp:sp modelId="{3E00754E-E313-B348-A5D8-64550B1220CC}">
      <dsp:nvSpPr>
        <dsp:cNvPr id="0" name=""/>
        <dsp:cNvSpPr/>
      </dsp:nvSpPr>
      <dsp:spPr>
        <a:xfrm>
          <a:off x="125941" y="1511300"/>
          <a:ext cx="1625600" cy="10075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A7477-AF04-3D49-A7A1-2CD5EAACE648}">
      <dsp:nvSpPr>
        <dsp:cNvPr id="0" name=""/>
        <dsp:cNvSpPr/>
      </dsp:nvSpPr>
      <dsp:spPr>
        <a:xfrm>
          <a:off x="0" y="2770716"/>
          <a:ext cx="8128000" cy="1259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Enlightenment</a:t>
          </a:r>
        </a:p>
        <a:p>
          <a:pPr marL="228600" lvl="1" indent="-228600" algn="l" defTabSz="1022350">
            <a:lnSpc>
              <a:spcPct val="90000"/>
            </a:lnSpc>
            <a:spcBef>
              <a:spcPct val="0"/>
            </a:spcBef>
            <a:spcAft>
              <a:spcPct val="15000"/>
            </a:spcAft>
            <a:buChar char="•"/>
          </a:pPr>
          <a:r>
            <a:rPr lang="en-US" sz="2300" kern="1200" dirty="0"/>
            <a:t>Precursor for Scientific thinking – evidence based</a:t>
          </a:r>
        </a:p>
      </dsp:txBody>
      <dsp:txXfrm>
        <a:off x="1751541" y="2770716"/>
        <a:ext cx="6376458" cy="1259416"/>
      </dsp:txXfrm>
    </dsp:sp>
    <dsp:sp modelId="{23A4456B-EA47-5540-8885-247382E007D5}">
      <dsp:nvSpPr>
        <dsp:cNvPr id="0" name=""/>
        <dsp:cNvSpPr/>
      </dsp:nvSpPr>
      <dsp:spPr>
        <a:xfrm>
          <a:off x="125941" y="2896658"/>
          <a:ext cx="1625600" cy="10075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E12AF4-A5B0-A747-BEF8-64B493D67F17}">
      <dsp:nvSpPr>
        <dsp:cNvPr id="0" name=""/>
        <dsp:cNvSpPr/>
      </dsp:nvSpPr>
      <dsp:spPr>
        <a:xfrm>
          <a:off x="0" y="4156075"/>
          <a:ext cx="8128000" cy="1259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Future</a:t>
          </a:r>
        </a:p>
      </dsp:txBody>
      <dsp:txXfrm>
        <a:off x="1751541" y="4156075"/>
        <a:ext cx="6376458" cy="1259416"/>
      </dsp:txXfrm>
    </dsp:sp>
    <dsp:sp modelId="{A1114F49-E9CA-0A48-82D4-AD5728A87449}">
      <dsp:nvSpPr>
        <dsp:cNvPr id="0" name=""/>
        <dsp:cNvSpPr/>
      </dsp:nvSpPr>
      <dsp:spPr>
        <a:xfrm>
          <a:off x="125941" y="4282016"/>
          <a:ext cx="1625600" cy="100753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9FF87-D9EB-B849-B815-C12D3C69D58F}" type="datetimeFigureOut">
              <a:rPr lang="en-US" smtClean="0"/>
              <a:t>6/19/24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072E4-DBFB-634F-A0E9-D6AC2B1DAF94}" type="slidenum">
              <a:rPr lang="en-US" smtClean="0"/>
              <a:t>‹#›</a:t>
            </a:fld>
            <a:endParaRPr lang="en-US"/>
          </a:p>
        </p:txBody>
      </p:sp>
    </p:spTree>
    <p:extLst>
      <p:ext uri="{BB962C8B-B14F-4D97-AF65-F5344CB8AC3E}">
        <p14:creationId xmlns:p14="http://schemas.microsoft.com/office/powerpoint/2010/main" val="422761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072E4-DBFB-634F-A0E9-D6AC2B1DAF94}" type="slidenum">
              <a:rPr lang="en-US" smtClean="0"/>
              <a:t>1</a:t>
            </a:fld>
            <a:endParaRPr lang="en-US"/>
          </a:p>
        </p:txBody>
      </p:sp>
    </p:spTree>
    <p:extLst>
      <p:ext uri="{BB962C8B-B14F-4D97-AF65-F5344CB8AC3E}">
        <p14:creationId xmlns:p14="http://schemas.microsoft.com/office/powerpoint/2010/main" val="146021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088BDF5-082B-2A40-957B-1A1489EEBDA3}" type="slidenum">
              <a:rPr lang="en-US" smtClean="0"/>
              <a:pPr/>
              <a:t>2</a:t>
            </a:fld>
            <a:endParaRPr lang="en-US"/>
          </a:p>
        </p:txBody>
      </p:sp>
    </p:spTree>
    <p:extLst>
      <p:ext uri="{BB962C8B-B14F-4D97-AF65-F5344CB8AC3E}">
        <p14:creationId xmlns:p14="http://schemas.microsoft.com/office/powerpoint/2010/main" val="326816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here today you are all perhaps well aware of the importance of feedback to learning.</a:t>
            </a:r>
            <a:endParaRPr lang="en-US" dirty="0"/>
          </a:p>
        </p:txBody>
      </p:sp>
      <p:sp>
        <p:nvSpPr>
          <p:cNvPr id="4" name="Slide Number Placeholder 3"/>
          <p:cNvSpPr>
            <a:spLocks noGrp="1"/>
          </p:cNvSpPr>
          <p:nvPr>
            <p:ph type="sldNum" sz="quarter" idx="10"/>
          </p:nvPr>
        </p:nvSpPr>
        <p:spPr/>
        <p:txBody>
          <a:bodyPr/>
          <a:lstStyle/>
          <a:p>
            <a:fld id="{6D1072E4-DBFB-634F-A0E9-D6AC2B1DAF94}" type="slidenum">
              <a:rPr lang="en-US" smtClean="0"/>
              <a:t>4</a:t>
            </a:fld>
            <a:endParaRPr lang="en-US"/>
          </a:p>
        </p:txBody>
      </p:sp>
    </p:spTree>
    <p:extLst>
      <p:ext uri="{BB962C8B-B14F-4D97-AF65-F5344CB8AC3E}">
        <p14:creationId xmlns:p14="http://schemas.microsoft.com/office/powerpoint/2010/main" val="182280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072E4-DBFB-634F-A0E9-D6AC2B1DAF94}" type="slidenum">
              <a:rPr lang="en-US" smtClean="0"/>
              <a:t>5</a:t>
            </a:fld>
            <a:endParaRPr lang="en-US"/>
          </a:p>
        </p:txBody>
      </p:sp>
    </p:spTree>
    <p:extLst>
      <p:ext uri="{BB962C8B-B14F-4D97-AF65-F5344CB8AC3E}">
        <p14:creationId xmlns:p14="http://schemas.microsoft.com/office/powerpoint/2010/main" val="228732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2012 we</a:t>
            </a:r>
            <a:r>
              <a:rPr lang="en-US" baseline="0" dirty="0"/>
              <a:t> generated and presented a model in clinical teaching looking at feedback.  This model placed the learning at the </a:t>
            </a:r>
            <a:r>
              <a:rPr lang="en-US" baseline="0" dirty="0" err="1"/>
              <a:t>centre</a:t>
            </a:r>
            <a:r>
              <a:rPr lang="en-US" baseline="0" dirty="0"/>
              <a:t> of the process.  The model was promoting </a:t>
            </a:r>
            <a:r>
              <a:rPr lang="en-US" baseline="0" dirty="0" err="1"/>
              <a:t>Endes</a:t>
            </a:r>
            <a:r>
              <a:rPr lang="en-US" baseline="0" dirty="0"/>
              <a:t> concept of feedback as  </a:t>
            </a:r>
            <a:r>
              <a:rPr lang="en-US" baseline="0" dirty="0" err="1"/>
              <a:t>adance</a:t>
            </a:r>
            <a:r>
              <a:rPr lang="en-US" baseline="0" dirty="0"/>
              <a:t>..  A dance that requires two people to participate.</a:t>
            </a:r>
            <a:endParaRPr lang="en-US" dirty="0"/>
          </a:p>
        </p:txBody>
      </p:sp>
      <p:sp>
        <p:nvSpPr>
          <p:cNvPr id="4" name="Slide Number Placeholder 3"/>
          <p:cNvSpPr>
            <a:spLocks noGrp="1"/>
          </p:cNvSpPr>
          <p:nvPr>
            <p:ph type="sldNum" sz="quarter" idx="10"/>
          </p:nvPr>
        </p:nvSpPr>
        <p:spPr/>
        <p:txBody>
          <a:bodyPr/>
          <a:lstStyle/>
          <a:p>
            <a:fld id="{6D1072E4-DBFB-634F-A0E9-D6AC2B1DAF94}" type="slidenum">
              <a:rPr lang="en-US" smtClean="0"/>
              <a:t>10</a:t>
            </a:fld>
            <a:endParaRPr lang="en-US"/>
          </a:p>
        </p:txBody>
      </p:sp>
    </p:spTree>
    <p:extLst>
      <p:ext uri="{BB962C8B-B14F-4D97-AF65-F5344CB8AC3E}">
        <p14:creationId xmlns:p14="http://schemas.microsoft.com/office/powerpoint/2010/main" val="169202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Difficulty in establishing relationships with limited time – feedback literacy . . . . . </a:t>
            </a:r>
          </a:p>
          <a:p>
            <a:endParaRPr lang="en-US" dirty="0"/>
          </a:p>
        </p:txBody>
      </p:sp>
      <p:sp>
        <p:nvSpPr>
          <p:cNvPr id="4" name="Slide Number Placeholder 3"/>
          <p:cNvSpPr>
            <a:spLocks noGrp="1"/>
          </p:cNvSpPr>
          <p:nvPr>
            <p:ph type="sldNum" sz="quarter" idx="5"/>
          </p:nvPr>
        </p:nvSpPr>
        <p:spPr/>
        <p:txBody>
          <a:bodyPr/>
          <a:lstStyle/>
          <a:p>
            <a:fld id="{6D1072E4-DBFB-634F-A0E9-D6AC2B1DAF94}" type="slidenum">
              <a:rPr lang="en-US" smtClean="0"/>
              <a:t>18</a:t>
            </a:fld>
            <a:endParaRPr lang="en-US"/>
          </a:p>
        </p:txBody>
      </p:sp>
    </p:spTree>
    <p:extLst>
      <p:ext uri="{BB962C8B-B14F-4D97-AF65-F5344CB8AC3E}">
        <p14:creationId xmlns:p14="http://schemas.microsoft.com/office/powerpoint/2010/main" val="165719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072E4-DBFB-634F-A0E9-D6AC2B1DAF94}" type="slidenum">
              <a:rPr lang="en-US" smtClean="0"/>
              <a:t>21</a:t>
            </a:fld>
            <a:endParaRPr lang="en-US"/>
          </a:p>
        </p:txBody>
      </p:sp>
    </p:spTree>
    <p:extLst>
      <p:ext uri="{BB962C8B-B14F-4D97-AF65-F5344CB8AC3E}">
        <p14:creationId xmlns:p14="http://schemas.microsoft.com/office/powerpoint/2010/main" val="277422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 </a:t>
            </a:r>
          </a:p>
          <a:p>
            <a:endParaRPr lang="en-US" dirty="0"/>
          </a:p>
          <a:p>
            <a:r>
              <a:rPr lang="en-US" dirty="0"/>
              <a:t>I’d like to take 2 minutes before we close the session to give you an opportunity to give us feedback on this session. Please click the link in the chat to complete the very brief evaluation form. Thank you.</a:t>
            </a:r>
          </a:p>
          <a:p>
            <a:endParaRPr lang="en-US" dirty="0"/>
          </a:p>
          <a:p>
            <a:r>
              <a:rPr lang="en-NZ" b="0" i="0" dirty="0">
                <a:solidFill>
                  <a:srgbClr val="000000"/>
                </a:solidFill>
                <a:effectLst/>
                <a:latin typeface="72"/>
              </a:rPr>
              <a:t>https://otago.au1.qualtrics.com/</a:t>
            </a:r>
            <a:r>
              <a:rPr lang="en-NZ" b="0" i="0" dirty="0" err="1">
                <a:solidFill>
                  <a:srgbClr val="000000"/>
                </a:solidFill>
                <a:effectLst/>
                <a:latin typeface="72"/>
              </a:rPr>
              <a:t>jfe</a:t>
            </a:r>
            <a:r>
              <a:rPr lang="en-NZ" b="0" i="0" dirty="0">
                <a:solidFill>
                  <a:srgbClr val="000000"/>
                </a:solidFill>
                <a:effectLst/>
                <a:latin typeface="72"/>
              </a:rPr>
              <a:t>/form/SV_eePdo501YFRfJmm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E67C34-B8FD-944F-A7DE-5ABD43DDED85}" type="slidenum">
              <a:rPr lang="en-US" smtClean="0"/>
              <a:t>22</a:t>
            </a:fld>
            <a:endParaRPr lang="en-US"/>
          </a:p>
        </p:txBody>
      </p:sp>
    </p:spTree>
    <p:extLst>
      <p:ext uri="{BB962C8B-B14F-4D97-AF65-F5344CB8AC3E}">
        <p14:creationId xmlns:p14="http://schemas.microsoft.com/office/powerpoint/2010/main" val="185866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388632DB-A776-CB48-8F86-D6DC84F54B50}" type="datetimeFigureOut">
              <a:rPr lang="en-US" smtClean="0"/>
              <a:t>6/19/24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95879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388632DB-A776-CB48-8F86-D6DC84F54B50}" type="datetimeFigureOut">
              <a:rPr lang="en-US" smtClean="0"/>
              <a:t>6/19/24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140505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388632DB-A776-CB48-8F86-D6DC84F54B50}" type="datetimeFigureOut">
              <a:rPr lang="en-US" smtClean="0"/>
              <a:t>6/19/24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3701092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ge">
    <p:bg>
      <p:bgPr>
        <a:solidFill>
          <a:srgbClr val="00508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8E7E3-5349-ED49-9404-2BFA741360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ext Placeholder 4">
            <a:extLst>
              <a:ext uri="{FF2B5EF4-FFF2-40B4-BE49-F238E27FC236}">
                <a16:creationId xmlns:a16="http://schemas.microsoft.com/office/drawing/2014/main" id="{E989B577-02B8-B947-9BF8-5626CDB052DD}"/>
              </a:ext>
            </a:extLst>
          </p:cNvPr>
          <p:cNvSpPr>
            <a:spLocks noGrp="1"/>
          </p:cNvSpPr>
          <p:nvPr>
            <p:ph type="body" sz="quarter" idx="13"/>
          </p:nvPr>
        </p:nvSpPr>
        <p:spPr>
          <a:xfrm>
            <a:off x="1409221" y="3178860"/>
            <a:ext cx="9291892" cy="1441267"/>
          </a:xfrm>
        </p:spPr>
        <p:txBody>
          <a:bodyPr>
            <a:noAutofit/>
          </a:bodyPr>
          <a:lstStyle>
            <a:lvl1pPr marL="0" indent="0" algn="l">
              <a:lnSpc>
                <a:spcPts val="5333"/>
              </a:lnSpc>
              <a:buNone/>
              <a:defRPr sz="5000" b="1">
                <a:solidFill>
                  <a:srgbClr val="F9C000"/>
                </a:solidFill>
              </a:defRPr>
            </a:lvl1pPr>
          </a:lstStyle>
          <a:p>
            <a:pPr lvl="0"/>
            <a:r>
              <a:rPr lang="en-US"/>
              <a:t>Click to edit Master text styles</a:t>
            </a:r>
          </a:p>
        </p:txBody>
      </p:sp>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409220" y="5773981"/>
            <a:ext cx="9291411" cy="491863"/>
          </a:xfrm>
        </p:spPr>
        <p:txBody>
          <a:bodyPr>
            <a:noAutofit/>
          </a:bodyPr>
          <a:lstStyle>
            <a:lvl1pPr marL="0" indent="0" algn="l">
              <a:buNone/>
              <a:defRPr sz="1800" b="0" i="0" baseline="0">
                <a:solidFill>
                  <a:schemeClr val="accent5">
                    <a:lumMod val="60000"/>
                    <a:lumOff val="40000"/>
                  </a:schemeClr>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dirty="0"/>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409701" y="2608618"/>
            <a:ext cx="9291412" cy="478367"/>
          </a:xfrm>
        </p:spPr>
        <p:txBody>
          <a:bodyPr>
            <a:normAutofit/>
          </a:bodyPr>
          <a:lstStyle>
            <a:lvl1pPr marL="0" indent="0">
              <a:buNone/>
              <a:defRPr sz="2133" b="1" i="0">
                <a:solidFill>
                  <a:schemeClr val="bg1"/>
                </a:solidFill>
                <a:latin typeface="Arial" panose="020B0604020202020204" pitchFamily="34" charset="0"/>
                <a:cs typeface="Arial" panose="020B0604020202020204" pitchFamily="34" charset="0"/>
              </a:defRPr>
            </a:lvl1pPr>
          </a:lstStyle>
          <a:p>
            <a:pPr lvl="0"/>
            <a:r>
              <a:rPr lang="en-GB" dirty="0"/>
              <a:t>Click to add subtitle</a:t>
            </a:r>
            <a:endParaRPr lang="en-US" dirty="0"/>
          </a:p>
        </p:txBody>
      </p:sp>
      <p:pic>
        <p:nvPicPr>
          <p:cNvPr id="6" name="Picture 5">
            <a:extLst>
              <a:ext uri="{FF2B5EF4-FFF2-40B4-BE49-F238E27FC236}">
                <a16:creationId xmlns:a16="http://schemas.microsoft.com/office/drawing/2014/main" id="{DF8D0E36-FA2C-EA43-90FB-5E3AC6B13A00}"/>
              </a:ext>
            </a:extLst>
          </p:cNvPr>
          <p:cNvPicPr>
            <a:picLocks noChangeAspect="1"/>
          </p:cNvPicPr>
          <p:nvPr userDrawn="1"/>
        </p:nvPicPr>
        <p:blipFill>
          <a:blip r:embed="rId3"/>
          <a:stretch>
            <a:fillRect/>
          </a:stretch>
        </p:blipFill>
        <p:spPr>
          <a:xfrm>
            <a:off x="10100611" y="431511"/>
            <a:ext cx="1676176" cy="834925"/>
          </a:xfrm>
          <a:prstGeom prst="rect">
            <a:avLst/>
          </a:prstGeom>
        </p:spPr>
      </p:pic>
    </p:spTree>
    <p:extLst>
      <p:ext uri="{BB962C8B-B14F-4D97-AF65-F5344CB8AC3E}">
        <p14:creationId xmlns:p14="http://schemas.microsoft.com/office/powerpoint/2010/main" val="395692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725231" y="926045"/>
            <a:ext cx="10629021" cy="505548"/>
          </a:xfrm>
          <a:prstGeom prst="rect">
            <a:avLst/>
          </a:prstGeom>
        </p:spPr>
        <p:txBody>
          <a:bodyPr>
            <a:noAutofit/>
          </a:bodyPr>
          <a:lstStyle>
            <a:lvl1pPr>
              <a:defRPr sz="4000" b="1" i="0" baseline="0">
                <a:solidFill>
                  <a:srgbClr val="00508F"/>
                </a:solidFill>
                <a:latin typeface="Arial" panose="020B0604020202020204" pitchFamily="34" charset="0"/>
                <a:cs typeface="Arial" panose="020B0604020202020204" pitchFamily="34" charset="0"/>
              </a:defRPr>
            </a:lvl1pPr>
          </a:lstStyle>
          <a:p>
            <a:r>
              <a:rPr lang="en-GB"/>
              <a:t>Click to add title</a:t>
            </a:r>
            <a:endParaRPr lang="en-US"/>
          </a:p>
        </p:txBody>
      </p:sp>
      <p:sp>
        <p:nvSpPr>
          <p:cNvPr id="12" name="Rectangle 11">
            <a:extLst>
              <a:ext uri="{FF2B5EF4-FFF2-40B4-BE49-F238E27FC236}">
                <a16:creationId xmlns:a16="http://schemas.microsoft.com/office/drawing/2014/main" id="{F78D5374-FFE7-7749-8739-5F2F37C3801B}"/>
              </a:ext>
            </a:extLst>
          </p:cNvPr>
          <p:cNvSpPr/>
          <p:nvPr userDrawn="1"/>
        </p:nvSpPr>
        <p:spPr>
          <a:xfrm>
            <a:off x="832815" y="717487"/>
            <a:ext cx="720000" cy="48000"/>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b="0" i="0">
              <a:latin typeface="Arial" panose="020B0604020202020204" pitchFamily="34" charset="0"/>
            </a:endParaRPr>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723901" y="1460602"/>
            <a:ext cx="10629900" cy="347133"/>
          </a:xfrm>
        </p:spPr>
        <p:txBody>
          <a:bodyPr>
            <a:noAutofit/>
          </a:bodyPr>
          <a:lstStyle>
            <a:lvl1pPr marL="0" indent="0">
              <a:buNone/>
              <a:defRPr sz="1867" b="1">
                <a:solidFill>
                  <a:schemeClr val="tx1">
                    <a:lumMod val="65000"/>
                    <a:lumOff val="35000"/>
                  </a:schemeClr>
                </a:solidFill>
              </a:defRPr>
            </a:lvl1pPr>
          </a:lstStyle>
          <a:p>
            <a:pPr lvl="0"/>
            <a:r>
              <a:rPr lang="en-GB"/>
              <a:t>Click to add subtitle</a:t>
            </a:r>
          </a:p>
        </p:txBody>
      </p:sp>
      <p:sp>
        <p:nvSpPr>
          <p:cNvPr id="25" name="Text Placeholder 23">
            <a:extLst>
              <a:ext uri="{FF2B5EF4-FFF2-40B4-BE49-F238E27FC236}">
                <a16:creationId xmlns:a16="http://schemas.microsoft.com/office/drawing/2014/main" id="{5CE11997-7F10-8A40-8576-9FAE774CC158}"/>
              </a:ext>
            </a:extLst>
          </p:cNvPr>
          <p:cNvSpPr>
            <a:spLocks noGrp="1"/>
          </p:cNvSpPr>
          <p:nvPr>
            <p:ph type="body" sz="quarter" idx="21" hasCustomPrompt="1"/>
          </p:nvPr>
        </p:nvSpPr>
        <p:spPr>
          <a:xfrm>
            <a:off x="723901" y="2012262"/>
            <a:ext cx="10629900" cy="4033212"/>
          </a:xfrm>
        </p:spPr>
        <p:txBody>
          <a:bodyPr numCol="2" spcCol="18000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GB"/>
              <a:t>Click to add double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endParaRPr lang="en-GB"/>
          </a:p>
          <a:p>
            <a:pPr lvl="0"/>
            <a:r>
              <a:rPr lang="en-GB"/>
              <a:t>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7" name="Slide Number Placeholder 7">
            <a:extLst>
              <a:ext uri="{FF2B5EF4-FFF2-40B4-BE49-F238E27FC236}">
                <a16:creationId xmlns:a16="http://schemas.microsoft.com/office/drawing/2014/main" id="{144EE808-45F3-0B45-A79A-B15B017AE3DB}"/>
              </a:ext>
            </a:extLst>
          </p:cNvPr>
          <p:cNvSpPr>
            <a:spLocks noGrp="1"/>
          </p:cNvSpPr>
          <p:nvPr>
            <p:ph type="sldNum" sz="quarter" idx="4"/>
          </p:nvPr>
        </p:nvSpPr>
        <p:spPr>
          <a:xfrm>
            <a:off x="9127384" y="6357600"/>
            <a:ext cx="2743200" cy="365125"/>
          </a:xfrm>
          <a:prstGeom prst="rect">
            <a:avLst/>
          </a:prstGeom>
        </p:spPr>
        <p:txBody>
          <a:bodyPr vert="horz" lIns="91440" tIns="45720" rIns="91440" bIns="45720" rtlCol="0" anchor="ctr"/>
          <a:lstStyle>
            <a:lvl1pPr algn="r">
              <a:defRPr sz="12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Tree>
    <p:extLst>
      <p:ext uri="{BB962C8B-B14F-4D97-AF65-F5344CB8AC3E}">
        <p14:creationId xmlns:p14="http://schemas.microsoft.com/office/powerpoint/2010/main" val="1285519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igh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6094572" y="0"/>
            <a:ext cx="6096000" cy="6858000"/>
          </a:xfrm>
        </p:spPr>
        <p:txBody>
          <a:bodyPr/>
          <a:lstStyle>
            <a:lvl1pPr marL="0" indent="0" algn="ctr">
              <a:buNone/>
              <a:defRPr sz="3200">
                <a:solidFill>
                  <a:srgbClr val="00508F"/>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a:p>
        </p:txBody>
      </p:sp>
      <p:sp>
        <p:nvSpPr>
          <p:cNvPr id="10" name="Title 7">
            <a:extLst>
              <a:ext uri="{FF2B5EF4-FFF2-40B4-BE49-F238E27FC236}">
                <a16:creationId xmlns:a16="http://schemas.microsoft.com/office/drawing/2014/main" id="{D5CDACD2-C424-0D4E-AD81-2B0BCA7021A0}"/>
              </a:ext>
            </a:extLst>
          </p:cNvPr>
          <p:cNvSpPr>
            <a:spLocks noGrp="1"/>
          </p:cNvSpPr>
          <p:nvPr>
            <p:ph type="title" hasCustomPrompt="1"/>
          </p:nvPr>
        </p:nvSpPr>
        <p:spPr>
          <a:xfrm>
            <a:off x="725231" y="926045"/>
            <a:ext cx="4878688" cy="505548"/>
          </a:xfrm>
          <a:prstGeom prst="rect">
            <a:avLst/>
          </a:prstGeom>
        </p:spPr>
        <p:txBody>
          <a:bodyPr>
            <a:noAutofit/>
          </a:bodyPr>
          <a:lstStyle>
            <a:lvl1pPr>
              <a:defRPr sz="4000" b="1" i="0" baseline="0">
                <a:solidFill>
                  <a:srgbClr val="00508F"/>
                </a:solidFill>
                <a:latin typeface="Arial" panose="020B0604020202020204" pitchFamily="34" charset="0"/>
                <a:cs typeface="Arial" panose="020B0604020202020204" pitchFamily="34" charset="0"/>
              </a:defRPr>
            </a:lvl1pPr>
          </a:lstStyle>
          <a:p>
            <a:r>
              <a:rPr lang="en-GB"/>
              <a:t>Click to add title</a:t>
            </a:r>
            <a:endParaRPr lang="en-US"/>
          </a:p>
        </p:txBody>
      </p:sp>
      <p:sp>
        <p:nvSpPr>
          <p:cNvPr id="11" name="Rectangle 10">
            <a:extLst>
              <a:ext uri="{FF2B5EF4-FFF2-40B4-BE49-F238E27FC236}">
                <a16:creationId xmlns:a16="http://schemas.microsoft.com/office/drawing/2014/main" id="{36B8A96C-240C-054C-9783-E96EFD9FA0B1}"/>
              </a:ext>
            </a:extLst>
          </p:cNvPr>
          <p:cNvSpPr/>
          <p:nvPr userDrawn="1"/>
        </p:nvSpPr>
        <p:spPr>
          <a:xfrm>
            <a:off x="832815" y="717487"/>
            <a:ext cx="720000" cy="48000"/>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5" b="0" i="0">
              <a:latin typeface="Arial" panose="020B0604020202020204" pitchFamily="34" charset="0"/>
            </a:endParaRPr>
          </a:p>
        </p:txBody>
      </p:sp>
      <p:sp>
        <p:nvSpPr>
          <p:cNvPr id="12" name="Text Placeholder 21">
            <a:extLst>
              <a:ext uri="{FF2B5EF4-FFF2-40B4-BE49-F238E27FC236}">
                <a16:creationId xmlns:a16="http://schemas.microsoft.com/office/drawing/2014/main" id="{898DAF2A-02B4-3744-88E3-B5DF5C6F2B31}"/>
              </a:ext>
            </a:extLst>
          </p:cNvPr>
          <p:cNvSpPr>
            <a:spLocks noGrp="1"/>
          </p:cNvSpPr>
          <p:nvPr>
            <p:ph type="body" sz="quarter" idx="20" hasCustomPrompt="1"/>
          </p:nvPr>
        </p:nvSpPr>
        <p:spPr>
          <a:xfrm>
            <a:off x="723901" y="1460602"/>
            <a:ext cx="4879091" cy="347133"/>
          </a:xfrm>
        </p:spPr>
        <p:txBody>
          <a:bodyPr>
            <a:noAutofit/>
          </a:bodyPr>
          <a:lstStyle>
            <a:lvl1pPr marL="0" indent="0">
              <a:buNone/>
              <a:defRPr b="1"/>
            </a:lvl1pPr>
          </a:lstStyle>
          <a:p>
            <a:pPr lvl="0"/>
            <a:r>
              <a:rPr lang="en-GB"/>
              <a:t>Click to add subtitle</a:t>
            </a:r>
          </a:p>
        </p:txBody>
      </p:sp>
      <p:sp>
        <p:nvSpPr>
          <p:cNvPr id="14" name="Text Placeholder 23">
            <a:extLst>
              <a:ext uri="{FF2B5EF4-FFF2-40B4-BE49-F238E27FC236}">
                <a16:creationId xmlns:a16="http://schemas.microsoft.com/office/drawing/2014/main" id="{777C4CBC-0F4E-3A4E-B77F-A676036942AD}"/>
              </a:ext>
            </a:extLst>
          </p:cNvPr>
          <p:cNvSpPr>
            <a:spLocks noGrp="1"/>
          </p:cNvSpPr>
          <p:nvPr>
            <p:ph type="body" sz="quarter" idx="21" hasCustomPrompt="1"/>
          </p:nvPr>
        </p:nvSpPr>
        <p:spPr>
          <a:xfrm>
            <a:off x="723901" y="2012262"/>
            <a:ext cx="4879091" cy="4033212"/>
          </a:xfrm>
        </p:spPr>
        <p:txBody>
          <a:bodyPr numCol="1" spcCol="180000">
            <a:noAutofit/>
          </a:bodyPr>
          <a:lstStyle>
            <a:lvl1pPr marL="0" indent="0">
              <a:buFont typeface="Arial" panose="020B0604020202020204" pitchFamily="34" charse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quam</a:t>
            </a:r>
            <a:r>
              <a:rPr lang="en-GB"/>
              <a:t> </a:t>
            </a:r>
            <a:r>
              <a:rPr lang="en-GB" err="1"/>
              <a:t>elementum</a:t>
            </a:r>
            <a:r>
              <a:rPr lang="en-GB"/>
              <a:t> pulvinar. </a:t>
            </a:r>
          </a:p>
          <a:p>
            <a:pPr lvl="0"/>
            <a:r>
              <a:rPr lang="en-GB"/>
              <a:t>Magna </a:t>
            </a:r>
            <a:r>
              <a:rPr lang="en-GB" err="1"/>
              <a:t>fringilla</a:t>
            </a:r>
            <a:r>
              <a:rPr lang="en-GB"/>
              <a:t> </a:t>
            </a:r>
            <a:r>
              <a:rPr lang="en-GB" err="1"/>
              <a:t>urna</a:t>
            </a:r>
            <a:r>
              <a:rPr lang="en-GB"/>
              <a:t>. Integer </a:t>
            </a:r>
            <a:r>
              <a:rPr lang="en-GB" err="1"/>
              <a:t>quis</a:t>
            </a:r>
            <a:r>
              <a:rPr lang="en-GB"/>
              <a:t> auctor </a:t>
            </a:r>
            <a:r>
              <a:rPr lang="en-GB" err="1"/>
              <a:t>elit</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8" name="Slide Number Placeholder 7">
            <a:extLst>
              <a:ext uri="{FF2B5EF4-FFF2-40B4-BE49-F238E27FC236}">
                <a16:creationId xmlns:a16="http://schemas.microsoft.com/office/drawing/2014/main" id="{2FA3EEA6-D5B9-3C4E-AFDB-31AB0113AA35}"/>
              </a:ext>
            </a:extLst>
          </p:cNvPr>
          <p:cNvSpPr>
            <a:spLocks noGrp="1"/>
          </p:cNvSpPr>
          <p:nvPr>
            <p:ph type="sldNum" sz="quarter" idx="4"/>
          </p:nvPr>
        </p:nvSpPr>
        <p:spPr>
          <a:xfrm>
            <a:off x="9127384" y="6357600"/>
            <a:ext cx="2743200" cy="365125"/>
          </a:xfrm>
          <a:prstGeom prst="rect">
            <a:avLst/>
          </a:prstGeom>
        </p:spPr>
        <p:txBody>
          <a:bodyPr vert="horz" lIns="91440" tIns="45720" rIns="91440" bIns="45720" rtlCol="0" anchor="ctr"/>
          <a:lstStyle>
            <a:lvl1pPr algn="r">
              <a:defRPr sz="12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Tree>
    <p:extLst>
      <p:ext uri="{BB962C8B-B14F-4D97-AF65-F5344CB8AC3E}">
        <p14:creationId xmlns:p14="http://schemas.microsoft.com/office/powerpoint/2010/main" val="152238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388632DB-A776-CB48-8F86-D6DC84F54B50}" type="datetimeFigureOut">
              <a:rPr lang="en-US" smtClean="0"/>
              <a:t>6/19/24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353850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388632DB-A776-CB48-8F86-D6DC84F54B50}" type="datetimeFigureOut">
              <a:rPr lang="en-US" smtClean="0"/>
              <a:t>6/19/24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240411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388632DB-A776-CB48-8F86-D6DC84F54B50}" type="datetimeFigureOut">
              <a:rPr lang="en-US" smtClean="0"/>
              <a:t>6/19/24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31441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388632DB-A776-CB48-8F86-D6DC84F54B50}" type="datetimeFigureOut">
              <a:rPr lang="en-US" smtClean="0"/>
              <a:t>6/19/24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145554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388632DB-A776-CB48-8F86-D6DC84F54B50}" type="datetimeFigureOut">
              <a:rPr lang="en-US" smtClean="0"/>
              <a:t>6/19/24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369385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632DB-A776-CB48-8F86-D6DC84F54B50}" type="datetimeFigureOut">
              <a:rPr lang="en-US" smtClean="0"/>
              <a:t>6/19/24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299682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388632DB-A776-CB48-8F86-D6DC84F54B50}" type="datetimeFigureOut">
              <a:rPr lang="en-US" smtClean="0"/>
              <a:t>6/19/24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246881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388632DB-A776-CB48-8F86-D6DC84F54B50}" type="datetimeFigureOut">
              <a:rPr lang="en-US" smtClean="0"/>
              <a:t>6/19/24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1419-0655-714D-8D66-40E96C70EB15}" type="slidenum">
              <a:rPr lang="en-US" smtClean="0"/>
              <a:t>‹#›</a:t>
            </a:fld>
            <a:endParaRPr lang="en-US"/>
          </a:p>
        </p:txBody>
      </p:sp>
    </p:spTree>
    <p:extLst>
      <p:ext uri="{BB962C8B-B14F-4D97-AF65-F5344CB8AC3E}">
        <p14:creationId xmlns:p14="http://schemas.microsoft.com/office/powerpoint/2010/main" val="22989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632DB-A776-CB48-8F86-D6DC84F54B50}" type="datetimeFigureOut">
              <a:rPr lang="en-US" smtClean="0"/>
              <a:t>6/19/24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D1419-0655-714D-8D66-40E96C70EB15}" type="slidenum">
              <a:rPr lang="en-US" smtClean="0"/>
              <a:t>‹#›</a:t>
            </a:fld>
            <a:endParaRPr lang="en-US"/>
          </a:p>
        </p:txBody>
      </p:sp>
    </p:spTree>
    <p:extLst>
      <p:ext uri="{BB962C8B-B14F-4D97-AF65-F5344CB8AC3E}">
        <p14:creationId xmlns:p14="http://schemas.microsoft.com/office/powerpoint/2010/main" val="346617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102/003465430298487"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mailto:edssu@otago.ac.nz?subject=Feedback" TargetMode="External"/><Relationship Id="rId4" Type="http://schemas.openxmlformats.org/officeDocument/2006/relationships/hyperlink" Target="https://otago.au1.qualtrics.com/jfe/form/SV_eePdo501YFRfJm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tago.primo.exlibrisgroup.com/discovery/fulldisplay?docid=ctx2271197220260001891&amp;context=SP&amp;vid=64OTAGO_INST:DUNEDIN&amp;lang=e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BFD4D-FC5F-94C3-1A57-599B452973D8}"/>
              </a:ext>
            </a:extLst>
          </p:cNvPr>
          <p:cNvSpPr>
            <a:spLocks noGrp="1"/>
          </p:cNvSpPr>
          <p:nvPr>
            <p:ph type="body" sz="quarter" idx="13"/>
          </p:nvPr>
        </p:nvSpPr>
        <p:spPr>
          <a:xfrm>
            <a:off x="1409220" y="2697409"/>
            <a:ext cx="9291892" cy="1441267"/>
          </a:xfrm>
        </p:spPr>
        <p:txBody>
          <a:bodyPr/>
          <a:lstStyle/>
          <a:p>
            <a:r>
              <a:rPr lang="en-US" b="0" dirty="0">
                <a:latin typeface="Calibri Light" panose="020F0302020204030204" pitchFamily="34" charset="0"/>
                <a:cs typeface="Calibri Light" panose="020F0302020204030204" pitchFamily="34" charset="0"/>
              </a:rPr>
              <a:t>Giving feedback beyond the task</a:t>
            </a:r>
          </a:p>
          <a:p>
            <a:endParaRPr lang="en-US" sz="3600" dirty="0"/>
          </a:p>
          <a:p>
            <a:r>
              <a:rPr lang="en-US" sz="3600" b="0" dirty="0">
                <a:latin typeface="Calibri Light" panose="020F0302020204030204" pitchFamily="34" charset="0"/>
                <a:cs typeface="Calibri Light" panose="020F0302020204030204" pitchFamily="34" charset="0"/>
              </a:rPr>
              <a:t>Online Professional Development Series</a:t>
            </a:r>
          </a:p>
        </p:txBody>
      </p:sp>
      <p:sp>
        <p:nvSpPr>
          <p:cNvPr id="3" name="Text Placeholder 2">
            <a:extLst>
              <a:ext uri="{FF2B5EF4-FFF2-40B4-BE49-F238E27FC236}">
                <a16:creationId xmlns:a16="http://schemas.microsoft.com/office/drawing/2014/main" id="{B7820A85-AEEF-E91C-672B-2FE5B93C8EA8}"/>
              </a:ext>
            </a:extLst>
          </p:cNvPr>
          <p:cNvSpPr>
            <a:spLocks noGrp="1"/>
          </p:cNvSpPr>
          <p:nvPr>
            <p:ph type="body" sz="quarter" idx="15"/>
          </p:nvPr>
        </p:nvSpPr>
        <p:spPr>
          <a:xfrm>
            <a:off x="1293105" y="5149867"/>
            <a:ext cx="10144152" cy="491863"/>
          </a:xfrm>
        </p:spPr>
        <p:txBody>
          <a:bodyPr/>
          <a:lstStyle/>
          <a:p>
            <a:r>
              <a:rPr lang="en-US" sz="2400" dirty="0"/>
              <a:t>Facilitators:  Joy Rudland, Kayla Young </a:t>
            </a:r>
          </a:p>
          <a:p>
            <a:r>
              <a:rPr lang="en-US" sz="2400" dirty="0"/>
              <a:t>Co-facilitators: Dale Sheehan, </a:t>
            </a:r>
            <a:r>
              <a:rPr lang="en-US" sz="2400" dirty="0" err="1"/>
              <a:t>Tehmina</a:t>
            </a:r>
            <a:r>
              <a:rPr lang="en-US" sz="2400" dirty="0"/>
              <a:t> Gladman, Louise </a:t>
            </a:r>
            <a:r>
              <a:rPr lang="en-US" sz="2400" dirty="0" err="1"/>
              <a:t>Beckingsale</a:t>
            </a:r>
            <a:endParaRPr lang="en-US" sz="2400" dirty="0"/>
          </a:p>
          <a:p>
            <a:r>
              <a:rPr lang="en-US" sz="2400" dirty="0"/>
              <a:t>June 2024</a:t>
            </a:r>
          </a:p>
        </p:txBody>
      </p:sp>
      <p:sp>
        <p:nvSpPr>
          <p:cNvPr id="4" name="Text Placeholder 3">
            <a:extLst>
              <a:ext uri="{FF2B5EF4-FFF2-40B4-BE49-F238E27FC236}">
                <a16:creationId xmlns:a16="http://schemas.microsoft.com/office/drawing/2014/main" id="{6299EA32-F088-7B84-C025-C9D0647AE89C}"/>
              </a:ext>
            </a:extLst>
          </p:cNvPr>
          <p:cNvSpPr>
            <a:spLocks noGrp="1"/>
          </p:cNvSpPr>
          <p:nvPr>
            <p:ph type="body" sz="quarter" idx="16"/>
          </p:nvPr>
        </p:nvSpPr>
        <p:spPr>
          <a:xfrm>
            <a:off x="1409220" y="2025006"/>
            <a:ext cx="9291412" cy="478367"/>
          </a:xfrm>
        </p:spPr>
        <p:txBody>
          <a:bodyPr>
            <a:normAutofit fontScale="92500"/>
          </a:bodyPr>
          <a:lstStyle/>
          <a:p>
            <a:r>
              <a:rPr lang="en-US" dirty="0"/>
              <a:t>Otago Medical School, Educational Development and Staff Support Unit</a:t>
            </a:r>
          </a:p>
        </p:txBody>
      </p:sp>
    </p:spTree>
    <p:extLst>
      <p:ext uri="{BB962C8B-B14F-4D97-AF65-F5344CB8AC3E}">
        <p14:creationId xmlns:p14="http://schemas.microsoft.com/office/powerpoint/2010/main" val="256550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9" name="Picture 5" descr="2635dc03-198c-4da3-8fe8-30070eb0cd1e@otago"/>
          <p:cNvPicPr>
            <a:picLocks noChangeAspect="1" noChangeArrowheads="1"/>
          </p:cNvPicPr>
          <p:nvPr/>
        </p:nvPicPr>
        <p:blipFill>
          <a:blip r:embed="rId3" cstate="print"/>
          <a:srcRect/>
          <a:stretch>
            <a:fillRect/>
          </a:stretch>
        </p:blipFill>
        <p:spPr bwMode="auto">
          <a:xfrm>
            <a:off x="0" y="-81394"/>
            <a:ext cx="5026477" cy="7020788"/>
          </a:xfrm>
          <a:prstGeom prst="rect">
            <a:avLst/>
          </a:prstGeom>
          <a:noFill/>
          <a:ln w="9525">
            <a:noFill/>
            <a:miter lim="800000"/>
            <a:headEnd/>
            <a:tailEnd/>
          </a:ln>
        </p:spPr>
      </p:pic>
      <p:pic>
        <p:nvPicPr>
          <p:cNvPr id="3" name="Picture 2">
            <a:extLst>
              <a:ext uri="{FF2B5EF4-FFF2-40B4-BE49-F238E27FC236}">
                <a16:creationId xmlns:a16="http://schemas.microsoft.com/office/drawing/2014/main" id="{79A21565-21CA-CFD1-0020-FC7B96BFBABB}"/>
              </a:ext>
            </a:extLst>
          </p:cNvPr>
          <p:cNvPicPr>
            <a:picLocks noChangeAspect="1"/>
          </p:cNvPicPr>
          <p:nvPr/>
        </p:nvPicPr>
        <p:blipFill rotWithShape="1">
          <a:blip r:embed="rId4"/>
          <a:srcRect r="3982"/>
          <a:stretch/>
        </p:blipFill>
        <p:spPr>
          <a:xfrm>
            <a:off x="5277172" y="488043"/>
            <a:ext cx="5655665" cy="3808186"/>
          </a:xfrm>
          <a:prstGeom prst="rect">
            <a:avLst/>
          </a:prstGeom>
          <a:ln>
            <a:solidFill>
              <a:schemeClr val="accent1"/>
            </a:solidFill>
          </a:ln>
        </p:spPr>
      </p:pic>
      <p:sp>
        <p:nvSpPr>
          <p:cNvPr id="4" name="TextBox 3">
            <a:extLst>
              <a:ext uri="{FF2B5EF4-FFF2-40B4-BE49-F238E27FC236}">
                <a16:creationId xmlns:a16="http://schemas.microsoft.com/office/drawing/2014/main" id="{1AF40154-D044-61F6-A0D1-9C19BB7DA2C5}"/>
              </a:ext>
            </a:extLst>
          </p:cNvPr>
          <p:cNvSpPr txBox="1"/>
          <p:nvPr/>
        </p:nvSpPr>
        <p:spPr>
          <a:xfrm>
            <a:off x="6096000" y="5239657"/>
            <a:ext cx="4836837" cy="369332"/>
          </a:xfrm>
          <a:prstGeom prst="rect">
            <a:avLst/>
          </a:prstGeom>
          <a:noFill/>
        </p:spPr>
        <p:txBody>
          <a:bodyPr wrap="none" rtlCol="0">
            <a:spAutoFit/>
          </a:bodyPr>
          <a:lstStyle/>
          <a:p>
            <a:r>
              <a:rPr lang="en-US" dirty="0"/>
              <a:t>Seduced by the simplicity of task-based feedback</a:t>
            </a:r>
          </a:p>
        </p:txBody>
      </p:sp>
    </p:spTree>
    <p:extLst>
      <p:ext uri="{BB962C8B-B14F-4D97-AF65-F5344CB8AC3E}">
        <p14:creationId xmlns:p14="http://schemas.microsoft.com/office/powerpoint/2010/main" val="2520229274"/>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1B6C-081D-4674-52E3-99249D61F64F}"/>
              </a:ext>
            </a:extLst>
          </p:cNvPr>
          <p:cNvSpPr>
            <a:spLocks noGrp="1"/>
          </p:cNvSpPr>
          <p:nvPr>
            <p:ph type="title"/>
          </p:nvPr>
        </p:nvSpPr>
        <p:spPr/>
        <p:txBody>
          <a:bodyPr/>
          <a:lstStyle/>
          <a:p>
            <a:r>
              <a:rPr lang="en-US" dirty="0"/>
              <a:t>Myths of feedback</a:t>
            </a:r>
          </a:p>
        </p:txBody>
      </p:sp>
      <p:pic>
        <p:nvPicPr>
          <p:cNvPr id="4" name="Picture 3">
            <a:extLst>
              <a:ext uri="{FF2B5EF4-FFF2-40B4-BE49-F238E27FC236}">
                <a16:creationId xmlns:a16="http://schemas.microsoft.com/office/drawing/2014/main" id="{0E61D2D9-EC76-FD7F-3F50-198F6A6C353F}"/>
              </a:ext>
            </a:extLst>
          </p:cNvPr>
          <p:cNvPicPr>
            <a:picLocks noChangeAspect="1"/>
          </p:cNvPicPr>
          <p:nvPr/>
        </p:nvPicPr>
        <p:blipFill>
          <a:blip r:embed="rId2"/>
          <a:stretch>
            <a:fillRect/>
          </a:stretch>
        </p:blipFill>
        <p:spPr>
          <a:xfrm>
            <a:off x="1401857" y="1147234"/>
            <a:ext cx="9785845" cy="3826926"/>
          </a:xfrm>
          <a:prstGeom prst="rect">
            <a:avLst/>
          </a:prstGeom>
          <a:ln>
            <a:solidFill>
              <a:schemeClr val="accent1"/>
            </a:solidFill>
          </a:ln>
        </p:spPr>
      </p:pic>
      <p:sp>
        <p:nvSpPr>
          <p:cNvPr id="6" name="TextBox 5">
            <a:extLst>
              <a:ext uri="{FF2B5EF4-FFF2-40B4-BE49-F238E27FC236}">
                <a16:creationId xmlns:a16="http://schemas.microsoft.com/office/drawing/2014/main" id="{14897765-0DAF-D744-097E-277F229EF808}"/>
              </a:ext>
            </a:extLst>
          </p:cNvPr>
          <p:cNvSpPr txBox="1"/>
          <p:nvPr/>
        </p:nvSpPr>
        <p:spPr>
          <a:xfrm>
            <a:off x="2195947" y="5154258"/>
            <a:ext cx="8530770" cy="1384995"/>
          </a:xfrm>
          <a:prstGeom prst="rect">
            <a:avLst/>
          </a:prstGeom>
          <a:noFill/>
        </p:spPr>
        <p:txBody>
          <a:bodyPr wrap="square">
            <a:spAutoFit/>
          </a:bodyPr>
          <a:lstStyle/>
          <a:p>
            <a:pPr marL="342900" indent="-342900">
              <a:buFont typeface="Arial" panose="020B0604020202020204" pitchFamily="34" charset="0"/>
              <a:buChar char="•"/>
            </a:pPr>
            <a:r>
              <a:rPr lang="en-NZ" sz="2800" dirty="0">
                <a:latin typeface="Calibri Light" panose="020F0302020204030204" pitchFamily="34" charset="0"/>
                <a:cs typeface="Calibri Light" panose="020F0302020204030204" pitchFamily="34" charset="0"/>
              </a:rPr>
              <a:t>feedback needs praise-criticism balancing rules; </a:t>
            </a:r>
          </a:p>
          <a:p>
            <a:pPr marL="342900" indent="-342900">
              <a:buFont typeface="Arial" panose="020B0604020202020204" pitchFamily="34" charset="0"/>
              <a:buChar char="•"/>
            </a:pPr>
            <a:r>
              <a:rPr lang="en-NZ" sz="2800" dirty="0">
                <a:latin typeface="Calibri Light" panose="020F0302020204030204" pitchFamily="34" charset="0"/>
                <a:cs typeface="Calibri Light" panose="020F0302020204030204" pitchFamily="34" charset="0"/>
              </a:rPr>
              <a:t>feedback is a skill residing within the teacher; and</a:t>
            </a:r>
          </a:p>
          <a:p>
            <a:pPr marL="342900" indent="-342900">
              <a:buFont typeface="Arial" panose="020B0604020202020204" pitchFamily="34" charset="0"/>
              <a:buChar char="•"/>
            </a:pPr>
            <a:r>
              <a:rPr lang="en-NZ" sz="2800" dirty="0">
                <a:latin typeface="Calibri Light" panose="020F0302020204030204" pitchFamily="34" charset="0"/>
                <a:cs typeface="Calibri Light" panose="020F0302020204030204" pitchFamily="34" charset="0"/>
              </a:rPr>
              <a:t>feedback is an input only. </a:t>
            </a:r>
            <a:endParaRPr lang="en-US" sz="2800"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735F0876-C5C8-A5FC-A3D6-C33662820721}"/>
              </a:ext>
            </a:extLst>
          </p:cNvPr>
          <p:cNvSpPr txBox="1"/>
          <p:nvPr/>
        </p:nvSpPr>
        <p:spPr>
          <a:xfrm>
            <a:off x="5075579" y="4738759"/>
            <a:ext cx="1219200" cy="2215991"/>
          </a:xfrm>
          <a:prstGeom prst="rect">
            <a:avLst/>
          </a:prstGeom>
          <a:noFill/>
        </p:spPr>
        <p:txBody>
          <a:bodyPr wrap="square" rtlCol="0">
            <a:spAutoFit/>
          </a:bodyPr>
          <a:lstStyle/>
          <a:p>
            <a:r>
              <a:rPr lang="en-US" sz="13800" dirty="0">
                <a:solidFill>
                  <a:srgbClr val="FF0000"/>
                </a:solidFill>
              </a:rPr>
              <a:t>X</a:t>
            </a:r>
          </a:p>
        </p:txBody>
      </p:sp>
    </p:spTree>
    <p:extLst>
      <p:ext uri="{BB962C8B-B14F-4D97-AF65-F5344CB8AC3E}">
        <p14:creationId xmlns:p14="http://schemas.microsoft.com/office/powerpoint/2010/main" val="15785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2569B6-01EA-D2FD-1331-42A47CE11EE2}"/>
              </a:ext>
            </a:extLst>
          </p:cNvPr>
          <p:cNvPicPr>
            <a:picLocks noChangeAspect="1"/>
          </p:cNvPicPr>
          <p:nvPr/>
        </p:nvPicPr>
        <p:blipFill>
          <a:blip r:embed="rId2"/>
          <a:stretch>
            <a:fillRect/>
          </a:stretch>
        </p:blipFill>
        <p:spPr>
          <a:xfrm>
            <a:off x="571500" y="1905000"/>
            <a:ext cx="11480800" cy="2102919"/>
          </a:xfrm>
          <a:prstGeom prst="rect">
            <a:avLst/>
          </a:prstGeom>
        </p:spPr>
      </p:pic>
      <p:sp>
        <p:nvSpPr>
          <p:cNvPr id="3" name="TextBox 2">
            <a:extLst>
              <a:ext uri="{FF2B5EF4-FFF2-40B4-BE49-F238E27FC236}">
                <a16:creationId xmlns:a16="http://schemas.microsoft.com/office/drawing/2014/main" id="{8C7609D3-4DC6-272B-BE7A-07A5088F3F96}"/>
              </a:ext>
            </a:extLst>
          </p:cNvPr>
          <p:cNvSpPr txBox="1"/>
          <p:nvPr/>
        </p:nvSpPr>
        <p:spPr>
          <a:xfrm>
            <a:off x="931677" y="5029200"/>
            <a:ext cx="9492920" cy="523220"/>
          </a:xfrm>
          <a:prstGeom prst="rect">
            <a:avLst/>
          </a:prstGeom>
          <a:noFill/>
        </p:spPr>
        <p:txBody>
          <a:bodyPr wrap="none" rtlCol="0">
            <a:spAutoFit/>
          </a:bodyPr>
          <a:lstStyle/>
          <a:p>
            <a:r>
              <a:rPr lang="en-US" sz="2800" dirty="0"/>
              <a:t>How does the educator ‘help’ the learner to the self-regulation</a:t>
            </a:r>
          </a:p>
        </p:txBody>
      </p:sp>
      <p:sp>
        <p:nvSpPr>
          <p:cNvPr id="4" name="TextBox 3">
            <a:extLst>
              <a:ext uri="{FF2B5EF4-FFF2-40B4-BE49-F238E27FC236}">
                <a16:creationId xmlns:a16="http://schemas.microsoft.com/office/drawing/2014/main" id="{25B8EA6C-308B-AB0F-B03E-60B283C6B6B3}"/>
              </a:ext>
            </a:extLst>
          </p:cNvPr>
          <p:cNvSpPr txBox="1"/>
          <p:nvPr/>
        </p:nvSpPr>
        <p:spPr>
          <a:xfrm>
            <a:off x="931676" y="5927370"/>
            <a:ext cx="10760445" cy="646331"/>
          </a:xfrm>
          <a:prstGeom prst="rect">
            <a:avLst/>
          </a:prstGeom>
          <a:noFill/>
        </p:spPr>
        <p:txBody>
          <a:bodyPr wrap="square" rtlCol="0">
            <a:spAutoFit/>
          </a:bodyPr>
          <a:lstStyle/>
          <a:p>
            <a:r>
              <a:rPr lang="en-NZ" dirty="0"/>
              <a:t>Hattie, J., &amp; Timperley, H. (2007). The Power of Feedback. </a:t>
            </a:r>
            <a:r>
              <a:rPr lang="en-NZ" i="1" dirty="0"/>
              <a:t>Review of Educational Research</a:t>
            </a:r>
            <a:r>
              <a:rPr lang="en-NZ" dirty="0"/>
              <a:t>, </a:t>
            </a:r>
            <a:r>
              <a:rPr lang="en-NZ" i="1" dirty="0"/>
              <a:t>77</a:t>
            </a:r>
            <a:r>
              <a:rPr lang="en-NZ" dirty="0"/>
              <a:t>(1), 81-112. </a:t>
            </a:r>
            <a:r>
              <a:rPr lang="en-NZ" dirty="0">
                <a:hlinkClick r:id="rId3"/>
              </a:rPr>
              <a:t>https://doi.org/10.3102/003465430298487</a:t>
            </a:r>
            <a:endParaRPr lang="en-US" dirty="0"/>
          </a:p>
        </p:txBody>
      </p:sp>
    </p:spTree>
    <p:extLst>
      <p:ext uri="{BB962C8B-B14F-4D97-AF65-F5344CB8AC3E}">
        <p14:creationId xmlns:p14="http://schemas.microsoft.com/office/powerpoint/2010/main" val="198861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0291-5CE7-9F76-DDD3-E0CD9D1A845D}"/>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Example scenario</a:t>
            </a:r>
          </a:p>
        </p:txBody>
      </p:sp>
      <p:sp>
        <p:nvSpPr>
          <p:cNvPr id="4" name="Content Placeholder 2">
            <a:extLst>
              <a:ext uri="{FF2B5EF4-FFF2-40B4-BE49-F238E27FC236}">
                <a16:creationId xmlns:a16="http://schemas.microsoft.com/office/drawing/2014/main" id="{CEF8B848-3F4A-1BA2-F5E4-BAE9B7F02C53}"/>
              </a:ext>
            </a:extLst>
          </p:cNvPr>
          <p:cNvSpPr txBox="1">
            <a:spLocks/>
          </p:cNvSpPr>
          <p:nvPr/>
        </p:nvSpPr>
        <p:spPr>
          <a:xfrm>
            <a:off x="4026876" y="1444816"/>
            <a:ext cx="4138247" cy="4613031"/>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b="1" dirty="0"/>
          </a:p>
          <a:p>
            <a:pPr marL="0" indent="0">
              <a:buNone/>
            </a:pPr>
            <a:r>
              <a:rPr lang="en-US" sz="2400" dirty="0">
                <a:latin typeface="Calibri Light" panose="020F0302020204030204" pitchFamily="34" charset="0"/>
                <a:cs typeface="Calibri Light" panose="020F0302020204030204" pitchFamily="34" charset="0"/>
              </a:rPr>
              <a:t>You ask a senior student, final year, to </a:t>
            </a:r>
            <a:r>
              <a:rPr lang="en-US" sz="2800" b="1" dirty="0">
                <a:latin typeface="Calibri Light" panose="020F0302020204030204" pitchFamily="34" charset="0"/>
                <a:cs typeface="Calibri Light" panose="020F0302020204030204" pitchFamily="34" charset="0"/>
              </a:rPr>
              <a:t>examine the abdomen</a:t>
            </a:r>
            <a:r>
              <a:rPr lang="en-US" sz="2400" dirty="0">
                <a:latin typeface="Calibri Light" panose="020F0302020204030204" pitchFamily="34" charset="0"/>
                <a:cs typeface="Calibri Light" panose="020F0302020204030204" pitchFamily="34" charset="0"/>
              </a:rPr>
              <a:t>.  This is in a clinic with 2 other students. The technique used is well below expectations at this level.  The patient leaves and there is an opportunity to give feedback. </a:t>
            </a:r>
          </a:p>
          <a:p>
            <a:pPr marL="0" indent="0">
              <a:buNone/>
            </a:pPr>
            <a:r>
              <a:rPr lang="en-US" sz="2400" dirty="0">
                <a:latin typeface="Calibri Light" panose="020F0302020204030204" pitchFamily="34" charset="0"/>
                <a:cs typeface="Calibri Light" panose="020F0302020204030204" pitchFamily="34" charset="0"/>
              </a:rPr>
              <a:t>What </a:t>
            </a:r>
            <a:r>
              <a:rPr lang="en-US" sz="2400" b="1" dirty="0">
                <a:latin typeface="Calibri Light" panose="020F0302020204030204" pitchFamily="34" charset="0"/>
                <a:cs typeface="Calibri Light" panose="020F0302020204030204" pitchFamily="34" charset="0"/>
              </a:rPr>
              <a:t>process</a:t>
            </a:r>
            <a:r>
              <a:rPr lang="en-US" sz="2400" dirty="0">
                <a:latin typeface="Calibri Light" panose="020F0302020204030204" pitchFamily="34" charset="0"/>
                <a:cs typeface="Calibri Light" panose="020F0302020204030204" pitchFamily="34" charset="0"/>
              </a:rPr>
              <a:t> do you follow to ensure that the student is aware of the correct technique?</a:t>
            </a:r>
          </a:p>
        </p:txBody>
      </p:sp>
    </p:spTree>
    <p:extLst>
      <p:ext uri="{BB962C8B-B14F-4D97-AF65-F5344CB8AC3E}">
        <p14:creationId xmlns:p14="http://schemas.microsoft.com/office/powerpoint/2010/main" val="316506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2073-1258-75F9-25E9-5F84FFD4ECC2}"/>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Main exercise</a:t>
            </a:r>
          </a:p>
        </p:txBody>
      </p:sp>
      <p:sp>
        <p:nvSpPr>
          <p:cNvPr id="3" name="Content Placeholder 2">
            <a:extLst>
              <a:ext uri="{FF2B5EF4-FFF2-40B4-BE49-F238E27FC236}">
                <a16:creationId xmlns:a16="http://schemas.microsoft.com/office/drawing/2014/main" id="{FDEEC4A2-F7D3-8DA6-EA9E-8480E622FB06}"/>
              </a:ext>
            </a:extLst>
          </p:cNvPr>
          <p:cNvSpPr>
            <a:spLocks noGrp="1"/>
          </p:cNvSpPr>
          <p:nvPr>
            <p:ph idx="1"/>
          </p:nvPr>
        </p:nvSpPr>
        <p:spPr>
          <a:xfrm>
            <a:off x="470807" y="2332037"/>
            <a:ext cx="10972800" cy="4525963"/>
          </a:xfrm>
        </p:spPr>
        <p:txBody>
          <a:bodyPr>
            <a:normAutofit/>
          </a:bodyPr>
          <a:lstStyle/>
          <a:p>
            <a:pPr marL="0" indent="0">
              <a:buNone/>
            </a:pPr>
            <a:r>
              <a:rPr lang="en-US" dirty="0">
                <a:latin typeface="Calibri Light" panose="020F0302020204030204" pitchFamily="34" charset="0"/>
                <a:cs typeface="Calibri Light" panose="020F0302020204030204" pitchFamily="34" charset="0"/>
              </a:rPr>
              <a:t>Using the previously scenarios: Consider this phrase.  </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I saw you struggling with aspects of that examination  . . .  how did you feel how it went, and what contributed to the ‘struggle’?</a:t>
            </a:r>
          </a:p>
          <a:p>
            <a:r>
              <a:rPr lang="en-US" b="1" dirty="0">
                <a:latin typeface="Calibri Light" panose="020F0302020204030204" pitchFamily="34" charset="0"/>
                <a:cs typeface="Calibri Light" panose="020F0302020204030204" pitchFamily="34" charset="0"/>
              </a:rPr>
              <a:t>Anticipate what learner may say (list)?  How does this influence the feedback and support you give?</a:t>
            </a:r>
          </a:p>
        </p:txBody>
      </p:sp>
      <p:pic>
        <p:nvPicPr>
          <p:cNvPr id="4" name="Picture 4" descr="Community and Business Groups">
            <a:extLst>
              <a:ext uri="{FF2B5EF4-FFF2-40B4-BE49-F238E27FC236}">
                <a16:creationId xmlns:a16="http://schemas.microsoft.com/office/drawing/2014/main" id="{34A99C07-9F22-38E9-EA5F-6E44D8CBA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1111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6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3F36-8341-A3E2-B58F-4A94084F9DD5}"/>
              </a:ext>
            </a:extLst>
          </p:cNvPr>
          <p:cNvSpPr>
            <a:spLocks noGrp="1"/>
          </p:cNvSpPr>
          <p:nvPr>
            <p:ph type="title"/>
          </p:nvPr>
        </p:nvSpPr>
        <p:spPr>
          <a:xfrm>
            <a:off x="609598" y="0"/>
            <a:ext cx="10972800" cy="1143000"/>
          </a:xfrm>
        </p:spPr>
        <p:txBody>
          <a:bodyPr/>
          <a:lstStyle/>
          <a:p>
            <a:r>
              <a:rPr lang="en-US" dirty="0">
                <a:latin typeface="Calibri Light" panose="020F0302020204030204" pitchFamily="34" charset="0"/>
                <a:cs typeface="Calibri Light" panose="020F0302020204030204" pitchFamily="34" charset="0"/>
              </a:rPr>
              <a:t>Reasons </a:t>
            </a:r>
          </a:p>
        </p:txBody>
      </p:sp>
      <p:graphicFrame>
        <p:nvGraphicFramePr>
          <p:cNvPr id="4" name="Table 4">
            <a:extLst>
              <a:ext uri="{FF2B5EF4-FFF2-40B4-BE49-F238E27FC236}">
                <a16:creationId xmlns:a16="http://schemas.microsoft.com/office/drawing/2014/main" id="{D8176038-39D8-E049-196A-955887CABBC8}"/>
              </a:ext>
            </a:extLst>
          </p:cNvPr>
          <p:cNvGraphicFramePr>
            <a:graphicFrameLocks noGrp="1"/>
          </p:cNvGraphicFramePr>
          <p:nvPr>
            <p:ph idx="1"/>
            <p:extLst>
              <p:ext uri="{D42A27DB-BD31-4B8C-83A1-F6EECF244321}">
                <p14:modId xmlns:p14="http://schemas.microsoft.com/office/powerpoint/2010/main" val="995358919"/>
              </p:ext>
            </p:extLst>
          </p:nvPr>
        </p:nvGraphicFramePr>
        <p:xfrm>
          <a:off x="1596569" y="870626"/>
          <a:ext cx="8998858" cy="5516880"/>
        </p:xfrm>
        <a:graphic>
          <a:graphicData uri="http://schemas.openxmlformats.org/drawingml/2006/table">
            <a:tbl>
              <a:tblPr firstRow="1" bandRow="1">
                <a:tableStyleId>{5C22544A-7EE6-4342-B048-85BDC9FD1C3A}</a:tableStyleId>
              </a:tblPr>
              <a:tblGrid>
                <a:gridCol w="4499429">
                  <a:extLst>
                    <a:ext uri="{9D8B030D-6E8A-4147-A177-3AD203B41FA5}">
                      <a16:colId xmlns:a16="http://schemas.microsoft.com/office/drawing/2014/main" val="931837855"/>
                    </a:ext>
                  </a:extLst>
                </a:gridCol>
                <a:gridCol w="4499429">
                  <a:extLst>
                    <a:ext uri="{9D8B030D-6E8A-4147-A177-3AD203B41FA5}">
                      <a16:colId xmlns:a16="http://schemas.microsoft.com/office/drawing/2014/main" val="4128778057"/>
                    </a:ext>
                  </a:extLst>
                </a:gridCol>
              </a:tblGrid>
              <a:tr h="370840">
                <a:tc>
                  <a:txBody>
                    <a:bodyPr/>
                    <a:lstStyle/>
                    <a:p>
                      <a:pPr algn="ctr"/>
                      <a:r>
                        <a:rPr lang="en-US" sz="3200" b="0" i="0" dirty="0">
                          <a:latin typeface="Calibri Light" panose="020F0302020204030204" pitchFamily="34" charset="0"/>
                          <a:cs typeface="Calibri Light" panose="020F0302020204030204" pitchFamily="34" charset="0"/>
                        </a:rPr>
                        <a:t>Reason given </a:t>
                      </a:r>
                    </a:p>
                  </a:txBody>
                  <a:tcPr/>
                </a:tc>
                <a:tc>
                  <a:txBody>
                    <a:bodyPr/>
                    <a:lstStyle/>
                    <a:p>
                      <a:pPr algn="ctr"/>
                      <a:r>
                        <a:rPr lang="en-US" sz="3200" b="0" i="0" dirty="0">
                          <a:latin typeface="Calibri Light" panose="020F0302020204030204" pitchFamily="34" charset="0"/>
                          <a:cs typeface="Calibri Light" panose="020F0302020204030204" pitchFamily="34" charset="0"/>
                        </a:rPr>
                        <a:t>Implications</a:t>
                      </a:r>
                    </a:p>
                  </a:txBody>
                  <a:tcPr/>
                </a:tc>
                <a:extLst>
                  <a:ext uri="{0D108BD9-81ED-4DB2-BD59-A6C34878D82A}">
                    <a16:rowId xmlns:a16="http://schemas.microsoft.com/office/drawing/2014/main" val="313115593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dirty="0">
                          <a:latin typeface="Calibri Light" panose="020F0302020204030204" pitchFamily="34" charset="0"/>
                          <a:cs typeface="Calibri Light" panose="020F0302020204030204" pitchFamily="34" charset="0"/>
                        </a:rPr>
                        <a:t>Unclear of the standard expected and the expected level.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dirty="0">
                          <a:latin typeface="Calibri Light" panose="020F0302020204030204" pitchFamily="34" charset="0"/>
                          <a:cs typeface="Calibri Light" panose="020F0302020204030204" pitchFamily="34" charset="0"/>
                        </a:rPr>
                        <a:t>Have they seen the standard modelled (actual/video)? </a:t>
                      </a:r>
                    </a:p>
                  </a:txBody>
                  <a:tcPr/>
                </a:tc>
                <a:extLst>
                  <a:ext uri="{0D108BD9-81ED-4DB2-BD59-A6C34878D82A}">
                    <a16:rowId xmlns:a16="http://schemas.microsoft.com/office/drawing/2014/main" val="1903015234"/>
                  </a:ext>
                </a:extLst>
              </a:tr>
              <a:tr h="370840">
                <a:tc>
                  <a:txBody>
                    <a:bodyPr/>
                    <a:lstStyle/>
                    <a:p>
                      <a:r>
                        <a:rPr lang="en-US" sz="2400" b="0" i="0" dirty="0">
                          <a:latin typeface="Calibri Light" panose="020F0302020204030204" pitchFamily="34" charset="0"/>
                          <a:cs typeface="Calibri Light" panose="020F0302020204030204" pitchFamily="34" charset="0"/>
                        </a:rPr>
                        <a:t>Thought this was the right way of doing / thinking </a:t>
                      </a:r>
                    </a:p>
                  </a:txBody>
                  <a:tcPr/>
                </a:tc>
                <a:tc>
                  <a:txBody>
                    <a:bodyPr/>
                    <a:lstStyle/>
                    <a:p>
                      <a:r>
                        <a:rPr lang="en-US" sz="2400" b="0" i="0" dirty="0">
                          <a:latin typeface="Calibri Light" panose="020F0302020204030204" pitchFamily="34" charset="0"/>
                          <a:cs typeface="Calibri Light" panose="020F0302020204030204" pitchFamily="34" charset="0"/>
                        </a:rPr>
                        <a:t>Were they taught correctly?</a:t>
                      </a:r>
                    </a:p>
                    <a:p>
                      <a:r>
                        <a:rPr lang="en-US" sz="2400" b="0" i="0" dirty="0">
                          <a:latin typeface="Calibri Light" panose="020F0302020204030204" pitchFamily="34" charset="0"/>
                          <a:cs typeface="Calibri Light" panose="020F0302020204030204" pitchFamily="34" charset="0"/>
                        </a:rPr>
                        <a:t>Did they learn incorrectly, why?</a:t>
                      </a:r>
                    </a:p>
                  </a:txBody>
                  <a:tcPr/>
                </a:tc>
                <a:extLst>
                  <a:ext uri="{0D108BD9-81ED-4DB2-BD59-A6C34878D82A}">
                    <a16:rowId xmlns:a16="http://schemas.microsoft.com/office/drawing/2014/main" val="3454431379"/>
                  </a:ext>
                </a:extLst>
              </a:tr>
              <a:tr h="370840">
                <a:tc>
                  <a:txBody>
                    <a:bodyPr/>
                    <a:lstStyle/>
                    <a:p>
                      <a:r>
                        <a:rPr lang="en-US" sz="2400" b="0" i="0" dirty="0">
                          <a:latin typeface="Calibri Light" panose="020F0302020204030204" pitchFamily="34" charset="0"/>
                          <a:cs typeface="Calibri Light" panose="020F0302020204030204" pitchFamily="34" charset="0"/>
                        </a:rPr>
                        <a:t>Didn't prepare</a:t>
                      </a:r>
                    </a:p>
                  </a:txBody>
                  <a:tcPr/>
                </a:tc>
                <a:tc>
                  <a:txBody>
                    <a:bodyPr/>
                    <a:lstStyle/>
                    <a:p>
                      <a:r>
                        <a:rPr lang="en-US" sz="2400" b="0" i="0" dirty="0">
                          <a:latin typeface="Calibri Light" panose="020F0302020204030204" pitchFamily="34" charset="0"/>
                          <a:cs typeface="Calibri Light" panose="020F0302020204030204" pitchFamily="34" charset="0"/>
                        </a:rPr>
                        <a:t>Why not? Not important, not interested, no time (working).</a:t>
                      </a:r>
                    </a:p>
                  </a:txBody>
                  <a:tcPr/>
                </a:tc>
                <a:extLst>
                  <a:ext uri="{0D108BD9-81ED-4DB2-BD59-A6C34878D82A}">
                    <a16:rowId xmlns:a16="http://schemas.microsoft.com/office/drawing/2014/main" val="3215919144"/>
                  </a:ext>
                </a:extLst>
              </a:tr>
              <a:tr h="370840">
                <a:tc>
                  <a:txBody>
                    <a:bodyPr/>
                    <a:lstStyle/>
                    <a:p>
                      <a:r>
                        <a:rPr lang="en-US" sz="2400" b="0" i="0" dirty="0">
                          <a:latin typeface="Calibri Light" panose="020F0302020204030204" pitchFamily="34" charset="0"/>
                          <a:cs typeface="Calibri Light" panose="020F0302020204030204" pitchFamily="34" charset="0"/>
                        </a:rPr>
                        <a:t>Haven't practice</a:t>
                      </a:r>
                    </a:p>
                  </a:txBody>
                  <a:tcPr/>
                </a:tc>
                <a:tc>
                  <a:txBody>
                    <a:bodyPr/>
                    <a:lstStyle/>
                    <a:p>
                      <a:r>
                        <a:rPr lang="en-US" sz="2400" b="0" i="0" dirty="0">
                          <a:latin typeface="Calibri Light" panose="020F0302020204030204" pitchFamily="34" charset="0"/>
                          <a:cs typeface="Calibri Light" panose="020F0302020204030204" pitchFamily="34" charset="0"/>
                        </a:rPr>
                        <a:t>Why not? Not important, not interested, </a:t>
                      </a:r>
                      <a:r>
                        <a:rPr lang="en-US" sz="2400" b="1" i="0" dirty="0">
                          <a:latin typeface="Calibri Light" panose="020F0302020204030204" pitchFamily="34" charset="0"/>
                          <a:cs typeface="Calibri Light" panose="020F0302020204030204" pitchFamily="34" charset="0"/>
                        </a:rPr>
                        <a:t>no opportunity? </a:t>
                      </a:r>
                    </a:p>
                  </a:txBody>
                  <a:tcPr/>
                </a:tc>
                <a:extLst>
                  <a:ext uri="{0D108BD9-81ED-4DB2-BD59-A6C34878D82A}">
                    <a16:rowId xmlns:a16="http://schemas.microsoft.com/office/drawing/2014/main" val="3435892726"/>
                  </a:ext>
                </a:extLst>
              </a:tr>
              <a:tr h="0">
                <a:tc>
                  <a:txBody>
                    <a:bodyPr/>
                    <a:lstStyle/>
                    <a:p>
                      <a:r>
                        <a:rPr lang="en-US" sz="2400" b="0" i="0" dirty="0">
                          <a:latin typeface="Calibri Light" panose="020F0302020204030204" pitchFamily="34" charset="0"/>
                          <a:cs typeface="Calibri Light" panose="020F0302020204030204" pitchFamily="34" charset="0"/>
                        </a:rPr>
                        <a:t>Get flustered easily (bottled it)</a:t>
                      </a:r>
                    </a:p>
                  </a:txBody>
                  <a:tcPr/>
                </a:tc>
                <a:tc>
                  <a:txBody>
                    <a:bodyPr/>
                    <a:lstStyle/>
                    <a:p>
                      <a:r>
                        <a:rPr lang="en-US" sz="2400" b="0" i="0" dirty="0">
                          <a:latin typeface="Calibri Light" panose="020F0302020204030204" pitchFamily="34" charset="0"/>
                          <a:cs typeface="Calibri Light" panose="020F0302020204030204" pitchFamily="34" charset="0"/>
                        </a:rPr>
                        <a:t>Observation tension - what can you do?</a:t>
                      </a:r>
                    </a:p>
                  </a:txBody>
                  <a:tcPr/>
                </a:tc>
                <a:extLst>
                  <a:ext uri="{0D108BD9-81ED-4DB2-BD59-A6C34878D82A}">
                    <a16:rowId xmlns:a16="http://schemas.microsoft.com/office/drawing/2014/main" val="587717447"/>
                  </a:ext>
                </a:extLst>
              </a:tr>
              <a:tr h="370840">
                <a:tc>
                  <a:txBody>
                    <a:bodyPr/>
                    <a:lstStyle/>
                    <a:p>
                      <a:r>
                        <a:rPr lang="en-US" sz="2400" b="0" i="0" dirty="0">
                          <a:latin typeface="Calibri Light" panose="020F0302020204030204" pitchFamily="34" charset="0"/>
                          <a:cs typeface="Calibri Light" panose="020F0302020204030204" pitchFamily="34" charset="0"/>
                        </a:rPr>
                        <a:t>Was tired and or upset</a:t>
                      </a:r>
                    </a:p>
                  </a:txBody>
                  <a:tcPr/>
                </a:tc>
                <a:tc>
                  <a:txBody>
                    <a:bodyPr/>
                    <a:lstStyle/>
                    <a:p>
                      <a:r>
                        <a:rPr lang="en-US" sz="2400" b="0" i="0" dirty="0">
                          <a:latin typeface="Calibri Light" panose="020F0302020204030204" pitchFamily="34" charset="0"/>
                          <a:cs typeface="Calibri Light" panose="020F0302020204030204" pitchFamily="34" charset="0"/>
                        </a:rPr>
                        <a:t>Can you help, not indicative of usual </a:t>
                      </a:r>
                      <a:r>
                        <a:rPr lang="en-US" sz="2400" b="0" i="0" dirty="0" err="1">
                          <a:latin typeface="Calibri Light" panose="020F0302020204030204" pitchFamily="34" charset="0"/>
                          <a:cs typeface="Calibri Light" panose="020F0302020204030204" pitchFamily="34" charset="0"/>
                        </a:rPr>
                        <a:t>behaviour</a:t>
                      </a:r>
                      <a:r>
                        <a:rPr lang="en-US" sz="2400" b="0" i="0" dirty="0">
                          <a:latin typeface="Calibri Light" panose="020F0302020204030204" pitchFamily="34" charset="0"/>
                          <a:cs typeface="Calibri Light" panose="020F0302020204030204" pitchFamily="34" charset="0"/>
                        </a:rPr>
                        <a:t>?</a:t>
                      </a:r>
                    </a:p>
                  </a:txBody>
                  <a:tcPr/>
                </a:tc>
                <a:extLst>
                  <a:ext uri="{0D108BD9-81ED-4DB2-BD59-A6C34878D82A}">
                    <a16:rowId xmlns:a16="http://schemas.microsoft.com/office/drawing/2014/main" val="1329540410"/>
                  </a:ext>
                </a:extLst>
              </a:tr>
            </a:tbl>
          </a:graphicData>
        </a:graphic>
      </p:graphicFrame>
    </p:spTree>
    <p:extLst>
      <p:ext uri="{BB962C8B-B14F-4D97-AF65-F5344CB8AC3E}">
        <p14:creationId xmlns:p14="http://schemas.microsoft.com/office/powerpoint/2010/main" val="136590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Dragging anchor hi-res stock photography and images - Alamy">
            <a:extLst>
              <a:ext uri="{FF2B5EF4-FFF2-40B4-BE49-F238E27FC236}">
                <a16:creationId xmlns:a16="http://schemas.microsoft.com/office/drawing/2014/main" id="{1BA84762-0911-E73C-353A-FDC3DFEB5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7"/>
          <a:stretch/>
        </p:blipFill>
        <p:spPr bwMode="auto">
          <a:xfrm>
            <a:off x="2931886" y="1066800"/>
            <a:ext cx="6797221" cy="388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48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3BE9-75B6-D0F9-3862-95C0C5AA51D4}"/>
              </a:ext>
            </a:extLst>
          </p:cNvPr>
          <p:cNvSpPr>
            <a:spLocks noGrp="1"/>
          </p:cNvSpPr>
          <p:nvPr>
            <p:ph type="title"/>
          </p:nvPr>
        </p:nvSpPr>
        <p:spPr/>
        <p:txBody>
          <a:bodyPr/>
          <a:lstStyle/>
          <a:p>
            <a:r>
              <a:rPr lang="en-US" dirty="0"/>
              <a:t>Johari's window</a:t>
            </a:r>
          </a:p>
        </p:txBody>
      </p:sp>
      <p:pic>
        <p:nvPicPr>
          <p:cNvPr id="1026" name="Picture 2" descr="Increasing Your Self-Awareness: The Johari Window">
            <a:extLst>
              <a:ext uri="{FF2B5EF4-FFF2-40B4-BE49-F238E27FC236}">
                <a16:creationId xmlns:a16="http://schemas.microsoft.com/office/drawing/2014/main" id="{161B32BC-C2CC-DEE8-BAC1-AE4967D28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015" y="1262062"/>
            <a:ext cx="7645400" cy="532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8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CE0C-BF45-C5E7-7D87-420E4E6004D3}"/>
              </a:ext>
            </a:extLst>
          </p:cNvPr>
          <p:cNvSpPr>
            <a:spLocks noGrp="1"/>
          </p:cNvSpPr>
          <p:nvPr>
            <p:ph type="title"/>
          </p:nvPr>
        </p:nvSpPr>
        <p:spPr>
          <a:xfrm>
            <a:off x="1836057" y="2102322"/>
            <a:ext cx="8229600" cy="1143000"/>
          </a:xfrm>
        </p:spPr>
        <p:txBody>
          <a:bodyPr>
            <a:normAutofit fontScale="90000"/>
          </a:bodyPr>
          <a:lstStyle/>
          <a:p>
            <a:r>
              <a:rPr lang="en-US" dirty="0">
                <a:latin typeface="Calibri Light" panose="020F0302020204030204" pitchFamily="34" charset="0"/>
                <a:cs typeface="Calibri Light" panose="020F0302020204030204" pitchFamily="34" charset="0"/>
              </a:rPr>
              <a:t>What may promote a learner to share vulnerabilities?</a:t>
            </a:r>
            <a:br>
              <a:rPr lang="en-US" dirty="0">
                <a:latin typeface="Calibri Light" panose="020F0302020204030204" pitchFamily="34" charset="0"/>
                <a:cs typeface="Calibri Light" panose="020F0302020204030204" pitchFamily="34" charset="0"/>
              </a:rPr>
            </a:b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Place in chat</a:t>
            </a:r>
          </a:p>
        </p:txBody>
      </p:sp>
    </p:spTree>
    <p:extLst>
      <p:ext uri="{BB962C8B-B14F-4D97-AF65-F5344CB8AC3E}">
        <p14:creationId xmlns:p14="http://schemas.microsoft.com/office/powerpoint/2010/main" val="191662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ADE9E-959A-5CC9-775E-8BD8EC882E32}"/>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Motivational Interviewing </a:t>
            </a:r>
          </a:p>
        </p:txBody>
      </p:sp>
      <p:sp>
        <p:nvSpPr>
          <p:cNvPr id="3" name="Content Placeholder 2">
            <a:extLst>
              <a:ext uri="{FF2B5EF4-FFF2-40B4-BE49-F238E27FC236}">
                <a16:creationId xmlns:a16="http://schemas.microsoft.com/office/drawing/2014/main" id="{03844DB4-DD42-66C9-C09E-6076BFD35910}"/>
              </a:ext>
            </a:extLst>
          </p:cNvPr>
          <p:cNvSpPr>
            <a:spLocks noGrp="1"/>
          </p:cNvSpPr>
          <p:nvPr>
            <p:ph idx="1"/>
          </p:nvPr>
        </p:nvSpPr>
        <p:spPr/>
        <p:txBody>
          <a:bodyPr/>
          <a:lstStyle/>
          <a:p>
            <a:r>
              <a:rPr lang="en-NZ" sz="4000" b="1" dirty="0">
                <a:latin typeface="Calibri Light" panose="020F0302020204030204" pitchFamily="34" charset="0"/>
                <a:cs typeface="Calibri Light" panose="020F0302020204030204" pitchFamily="34" charset="0"/>
              </a:rPr>
              <a:t>R </a:t>
            </a:r>
            <a:r>
              <a:rPr lang="en-NZ" dirty="0">
                <a:latin typeface="Calibri Light" panose="020F0302020204030204" pitchFamily="34" charset="0"/>
                <a:cs typeface="Calibri Light" panose="020F0302020204030204" pitchFamily="34" charset="0"/>
              </a:rPr>
              <a:t>	Resist the righting reflex  (resisting the urge to tell!)</a:t>
            </a:r>
          </a:p>
          <a:p>
            <a:r>
              <a:rPr lang="en-NZ" sz="4000" b="1" dirty="0">
                <a:latin typeface="Calibri Light" panose="020F0302020204030204" pitchFamily="34" charset="0"/>
                <a:cs typeface="Calibri Light" panose="020F0302020204030204" pitchFamily="34" charset="0"/>
              </a:rPr>
              <a:t>U </a:t>
            </a:r>
            <a:r>
              <a:rPr lang="en-NZ" dirty="0">
                <a:latin typeface="Calibri Light" panose="020F0302020204030204" pitchFamily="34" charset="0"/>
                <a:cs typeface="Calibri Light" panose="020F0302020204030204" pitchFamily="34" charset="0"/>
              </a:rPr>
              <a:t>	Understand the learners’ motivations </a:t>
            </a:r>
          </a:p>
          <a:p>
            <a:r>
              <a:rPr lang="en-NZ" sz="4000" b="1" dirty="0">
                <a:latin typeface="Calibri Light" panose="020F0302020204030204" pitchFamily="34" charset="0"/>
                <a:cs typeface="Calibri Light" panose="020F0302020204030204" pitchFamily="34" charset="0"/>
              </a:rPr>
              <a:t>L</a:t>
            </a:r>
            <a:r>
              <a:rPr lang="en-NZ" dirty="0">
                <a:latin typeface="Calibri Light" panose="020F0302020204030204" pitchFamily="34" charset="0"/>
                <a:cs typeface="Calibri Light" panose="020F0302020204030204" pitchFamily="34" charset="0"/>
              </a:rPr>
              <a:t> 	Listen with empathy</a:t>
            </a:r>
          </a:p>
          <a:p>
            <a:r>
              <a:rPr lang="en-NZ" sz="4000" b="1" dirty="0">
                <a:latin typeface="Calibri Light" panose="020F0302020204030204" pitchFamily="34" charset="0"/>
                <a:cs typeface="Calibri Light" panose="020F0302020204030204" pitchFamily="34" charset="0"/>
              </a:rPr>
              <a:t>E</a:t>
            </a:r>
            <a:r>
              <a:rPr lang="en-NZ" dirty="0">
                <a:latin typeface="Calibri Light" panose="020F0302020204030204" pitchFamily="34" charset="0"/>
                <a:cs typeface="Calibri Light" panose="020F0302020204030204" pitchFamily="34" charset="0"/>
              </a:rPr>
              <a:t>	 Empower the learner</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5495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22F73-387F-8895-8FAD-291A8A65E71D}"/>
              </a:ext>
            </a:extLst>
          </p:cNvPr>
          <p:cNvSpPr>
            <a:spLocks noGrp="1"/>
          </p:cNvSpPr>
          <p:nvPr>
            <p:ph type="title"/>
          </p:nvPr>
        </p:nvSpPr>
        <p:spPr/>
        <p:txBody>
          <a:bodyPr/>
          <a:lstStyle/>
          <a:p>
            <a:r>
              <a:rPr lang="en-US" sz="4400" dirty="0">
                <a:latin typeface="Calibri Light" panose="020F0302020204030204" pitchFamily="34" charset="0"/>
                <a:cs typeface="Calibri Light" panose="020F0302020204030204" pitchFamily="34" charset="0"/>
              </a:rPr>
              <a:t>Karakia </a:t>
            </a:r>
            <a:r>
              <a:rPr lang="en-US" sz="4400" dirty="0" err="1">
                <a:latin typeface="Calibri Light" panose="020F0302020204030204" pitchFamily="34" charset="0"/>
                <a:cs typeface="Calibri Light" panose="020F0302020204030204" pitchFamily="34" charset="0"/>
              </a:rPr>
              <a:t>Timatanga</a:t>
            </a:r>
            <a:endParaRPr lang="en-US" sz="4400" dirty="0">
              <a:latin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B55A7857-68D3-5A28-ED49-CC239A0A059B}"/>
              </a:ext>
            </a:extLst>
          </p:cNvPr>
          <p:cNvSpPr>
            <a:spLocks noGrp="1"/>
          </p:cNvSpPr>
          <p:nvPr>
            <p:ph type="sldNum" sz="quarter" idx="4"/>
          </p:nvPr>
        </p:nvSpPr>
        <p:spPr/>
        <p:txBody>
          <a:bodyPr/>
          <a:lstStyle/>
          <a:p>
            <a:fld id="{9445717F-2858-4043-A9CA-B2273EB60975}" type="slidenum">
              <a:rPr lang="en-US" smtClean="0"/>
              <a:pPr/>
              <a:t>2</a:t>
            </a:fld>
            <a:endParaRPr lang="en-US"/>
          </a:p>
        </p:txBody>
      </p:sp>
      <p:sp>
        <p:nvSpPr>
          <p:cNvPr id="4" name="TextBox 3">
            <a:extLst>
              <a:ext uri="{FF2B5EF4-FFF2-40B4-BE49-F238E27FC236}">
                <a16:creationId xmlns:a16="http://schemas.microsoft.com/office/drawing/2014/main" id="{611B7055-0A2E-9635-AEC3-2391D0EF65B3}"/>
              </a:ext>
            </a:extLst>
          </p:cNvPr>
          <p:cNvSpPr txBox="1"/>
          <p:nvPr/>
        </p:nvSpPr>
        <p:spPr>
          <a:xfrm>
            <a:off x="596901" y="2015847"/>
            <a:ext cx="10998197" cy="3970318"/>
          </a:xfrm>
          <a:prstGeom prst="rect">
            <a:avLst/>
          </a:prstGeom>
          <a:noFill/>
        </p:spPr>
        <p:txBody>
          <a:bodyPr wrap="square" rtlCol="0">
            <a:spAutoFit/>
          </a:bodyPr>
          <a:lstStyle/>
          <a:p>
            <a:r>
              <a:rPr lang="en-US" sz="3600" dirty="0" err="1">
                <a:latin typeface="Calibri Light" panose="020F0302020204030204" pitchFamily="34" charset="0"/>
                <a:cs typeface="Calibri Light" panose="020F0302020204030204" pitchFamily="34" charset="0"/>
              </a:rPr>
              <a:t>Tuia</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mai</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i</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runga</a:t>
            </a:r>
            <a:r>
              <a:rPr lang="en-US" sz="3600" dirty="0">
                <a:latin typeface="Calibri Light" panose="020F0302020204030204" pitchFamily="34" charset="0"/>
                <a:cs typeface="Calibri Light" panose="020F0302020204030204" pitchFamily="34" charset="0"/>
              </a:rPr>
              <a:t>				Fasten everything above</a:t>
            </a:r>
          </a:p>
          <a:p>
            <a:r>
              <a:rPr lang="en-US" sz="3600" dirty="0" err="1">
                <a:latin typeface="Calibri Light" panose="020F0302020204030204" pitchFamily="34" charset="0"/>
                <a:cs typeface="Calibri Light" panose="020F0302020204030204" pitchFamily="34" charset="0"/>
              </a:rPr>
              <a:t>Tuia</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mai</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i</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raro</a:t>
            </a:r>
            <a:r>
              <a:rPr lang="en-US" sz="3600" dirty="0">
                <a:latin typeface="Calibri Light" panose="020F0302020204030204" pitchFamily="34" charset="0"/>
                <a:cs typeface="Calibri Light" panose="020F0302020204030204" pitchFamily="34" charset="0"/>
              </a:rPr>
              <a:t>					Secure everything below</a:t>
            </a:r>
          </a:p>
          <a:p>
            <a:r>
              <a:rPr lang="en-US" sz="3600" dirty="0" err="1">
                <a:latin typeface="Calibri Light" panose="020F0302020204030204" pitchFamily="34" charset="0"/>
                <a:cs typeface="Calibri Light" panose="020F0302020204030204" pitchFamily="34" charset="0"/>
              </a:rPr>
              <a:t>Tuia</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mai</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i</a:t>
            </a:r>
            <a:r>
              <a:rPr lang="en-US" sz="3600" dirty="0">
                <a:latin typeface="Calibri Light" panose="020F0302020204030204" pitchFamily="34" charset="0"/>
                <a:cs typeface="Calibri Light" panose="020F0302020204030204" pitchFamily="34" charset="0"/>
              </a:rPr>
              <a:t> roto					Connect everything within</a:t>
            </a:r>
          </a:p>
          <a:p>
            <a:r>
              <a:rPr lang="en-US" sz="3600" dirty="0" err="1">
                <a:latin typeface="Calibri Light" panose="020F0302020204030204" pitchFamily="34" charset="0"/>
                <a:cs typeface="Calibri Light" panose="020F0302020204030204" pitchFamily="34" charset="0"/>
              </a:rPr>
              <a:t>Tuia</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mai</a:t>
            </a:r>
            <a:r>
              <a:rPr lang="en-US" sz="3600" dirty="0">
                <a:latin typeface="Calibri Light" panose="020F0302020204030204" pitchFamily="34" charset="0"/>
                <a:cs typeface="Calibri Light" panose="020F0302020204030204" pitchFamily="34" charset="0"/>
              </a:rPr>
              <a:t> </a:t>
            </a:r>
            <a:r>
              <a:rPr lang="en-US" sz="3600" dirty="0" err="1">
                <a:latin typeface="Calibri Light" panose="020F0302020204030204" pitchFamily="34" charset="0"/>
                <a:cs typeface="Calibri Light" panose="020F0302020204030204" pitchFamily="34" charset="0"/>
              </a:rPr>
              <a:t>waho</a:t>
            </a:r>
            <a:r>
              <a:rPr lang="en-US" sz="3600" dirty="0">
                <a:latin typeface="Calibri Light" panose="020F0302020204030204" pitchFamily="34" charset="0"/>
                <a:cs typeface="Calibri Light" panose="020F0302020204030204" pitchFamily="34" charset="0"/>
              </a:rPr>
              <a:t>					Bind everything without</a:t>
            </a:r>
          </a:p>
          <a:p>
            <a:r>
              <a:rPr lang="en-US" sz="3600" dirty="0">
                <a:latin typeface="Calibri Light" panose="020F0302020204030204" pitchFamily="34" charset="0"/>
                <a:cs typeface="Calibri Light" panose="020F0302020204030204" pitchFamily="34" charset="0"/>
              </a:rPr>
              <a:t>Kia tau ki a tatou </a:t>
            </a:r>
            <a:r>
              <a:rPr lang="en-US" sz="3600" dirty="0" err="1">
                <a:latin typeface="Calibri Light" panose="020F0302020204030204" pitchFamily="34" charset="0"/>
                <a:cs typeface="Calibri Light" panose="020F0302020204030204" pitchFamily="34" charset="0"/>
              </a:rPr>
              <a:t>katoa</a:t>
            </a:r>
            <a:r>
              <a:rPr lang="en-US" sz="3600" dirty="0">
                <a:latin typeface="Calibri Light" panose="020F0302020204030204" pitchFamily="34" charset="0"/>
                <a:cs typeface="Calibri Light" panose="020F0302020204030204" pitchFamily="34" charset="0"/>
              </a:rPr>
              <a:t>	Anchor and connect</a:t>
            </a:r>
          </a:p>
          <a:p>
            <a:r>
              <a:rPr lang="en-US" sz="3600" dirty="0" err="1">
                <a:latin typeface="Calibri Light" panose="020F0302020204030204" pitchFamily="34" charset="0"/>
                <a:cs typeface="Calibri Light" panose="020F0302020204030204" pitchFamily="34" charset="0"/>
              </a:rPr>
              <a:t>Haumi</a:t>
            </a:r>
            <a:r>
              <a:rPr lang="en-US" sz="3600" dirty="0">
                <a:latin typeface="Calibri Light" panose="020F0302020204030204" pitchFamily="34" charset="0"/>
                <a:cs typeface="Calibri Light" panose="020F0302020204030204" pitchFamily="34" charset="0"/>
              </a:rPr>
              <a:t> e, hui e					Draw it together, gather it . . </a:t>
            </a:r>
          </a:p>
          <a:p>
            <a:r>
              <a:rPr lang="en-US" sz="3600" dirty="0" err="1">
                <a:latin typeface="Calibri Light" panose="020F0302020204030204" pitchFamily="34" charset="0"/>
                <a:cs typeface="Calibri Light" panose="020F0302020204030204" pitchFamily="34" charset="0"/>
              </a:rPr>
              <a:t>Taiki</a:t>
            </a:r>
            <a:r>
              <a:rPr lang="en-US" sz="3600" dirty="0">
                <a:latin typeface="Calibri Light" panose="020F0302020204030204" pitchFamily="34" charset="0"/>
                <a:cs typeface="Calibri Light" panose="020F0302020204030204" pitchFamily="34" charset="0"/>
              </a:rPr>
              <a:t> E!								Let it be so.</a:t>
            </a:r>
          </a:p>
        </p:txBody>
      </p:sp>
    </p:spTree>
    <p:extLst>
      <p:ext uri="{BB962C8B-B14F-4D97-AF65-F5344CB8AC3E}">
        <p14:creationId xmlns:p14="http://schemas.microsoft.com/office/powerpoint/2010/main" val="440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oup of people on peak mountain climbing helping team work , travel trekking success business concept">
            <a:extLst>
              <a:ext uri="{FF2B5EF4-FFF2-40B4-BE49-F238E27FC236}">
                <a16:creationId xmlns:a16="http://schemas.microsoft.com/office/drawing/2014/main" id="{89264F7F-AEF4-E9F2-4579-C2F7DF5DA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8" y="-203199"/>
            <a:ext cx="12270995" cy="764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7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to Use an AI Summary Generator for Article to Write Summary">
            <a:extLst>
              <a:ext uri="{FF2B5EF4-FFF2-40B4-BE49-F238E27FC236}">
                <a16:creationId xmlns:a16="http://schemas.microsoft.com/office/drawing/2014/main" id="{B80F3610-F5E2-78A0-61C0-8D008D0DC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86"/>
            <a:ext cx="12288293" cy="69813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51F0B3-5DEC-EA7E-80DA-61A56214B036}"/>
              </a:ext>
            </a:extLst>
          </p:cNvPr>
          <p:cNvSpPr>
            <a:spLocks noGrp="1"/>
          </p:cNvSpPr>
          <p:nvPr>
            <p:ph idx="1"/>
          </p:nvPr>
        </p:nvSpPr>
        <p:spPr>
          <a:xfrm>
            <a:off x="595751" y="2902057"/>
            <a:ext cx="7397683" cy="4525963"/>
          </a:xfrm>
        </p:spPr>
        <p:txBody>
          <a:bodyPr/>
          <a:lstStyle/>
          <a:p>
            <a:r>
              <a:rPr lang="en-US" dirty="0">
                <a:solidFill>
                  <a:schemeClr val="bg1"/>
                </a:solidFill>
              </a:rPr>
              <a:t>Do give feedback about task </a:t>
            </a:r>
          </a:p>
          <a:p>
            <a:r>
              <a:rPr lang="en-US" dirty="0">
                <a:solidFill>
                  <a:schemeClr val="bg1"/>
                </a:solidFill>
              </a:rPr>
              <a:t>When the opportunity presents explore further – support self-regulation</a:t>
            </a:r>
          </a:p>
          <a:p>
            <a:r>
              <a:rPr lang="en-US" dirty="0">
                <a:solidFill>
                  <a:schemeClr val="bg1"/>
                </a:solidFill>
              </a:rPr>
              <a:t>Build relationships and trust for effective feedback</a:t>
            </a:r>
          </a:p>
          <a:p>
            <a:endParaRPr lang="en-US" dirty="0">
              <a:solidFill>
                <a:schemeClr val="bg1"/>
              </a:solidFill>
            </a:endParaRPr>
          </a:p>
        </p:txBody>
      </p:sp>
    </p:spTree>
    <p:extLst>
      <p:ext uri="{BB962C8B-B14F-4D97-AF65-F5344CB8AC3E}">
        <p14:creationId xmlns:p14="http://schemas.microsoft.com/office/powerpoint/2010/main" val="393654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artoon checklist and pencil">
            <a:extLst>
              <a:ext uri="{FF2B5EF4-FFF2-40B4-BE49-F238E27FC236}">
                <a16:creationId xmlns:a16="http://schemas.microsoft.com/office/drawing/2014/main" id="{18172315-C158-0471-5843-E97561E6BF48}"/>
              </a:ext>
            </a:extLst>
          </p:cNvPr>
          <p:cNvPicPr>
            <a:picLocks noGrp="1" noChangeAspect="1"/>
          </p:cNvPicPr>
          <p:nvPr>
            <p:ph type="pic" idx="1"/>
          </p:nvPr>
        </p:nvPicPr>
        <p:blipFill>
          <a:blip r:embed="rId3"/>
          <a:srcRect l="16667" r="16667"/>
          <a:stretch>
            <a:fillRect/>
          </a:stretch>
        </p:blipFill>
        <p:spPr/>
      </p:pic>
      <p:sp>
        <p:nvSpPr>
          <p:cNvPr id="2" name="Title 1">
            <a:extLst>
              <a:ext uri="{FF2B5EF4-FFF2-40B4-BE49-F238E27FC236}">
                <a16:creationId xmlns:a16="http://schemas.microsoft.com/office/drawing/2014/main" id="{CD409617-5C33-7921-CACE-376EF802B3F2}"/>
              </a:ext>
            </a:extLst>
          </p:cNvPr>
          <p:cNvSpPr>
            <a:spLocks noGrp="1"/>
          </p:cNvSpPr>
          <p:nvPr>
            <p:ph type="title"/>
          </p:nvPr>
        </p:nvSpPr>
        <p:spPr/>
        <p:txBody>
          <a:bodyPr/>
          <a:lstStyle/>
          <a:p>
            <a:r>
              <a:rPr lang="en-US" b="0" dirty="0">
                <a:latin typeface="Calibri Light" panose="020F0302020204030204" pitchFamily="34" charset="0"/>
                <a:cs typeface="Calibri Light" panose="020F0302020204030204" pitchFamily="34" charset="0"/>
              </a:rPr>
              <a:t>Evaluation</a:t>
            </a:r>
          </a:p>
        </p:txBody>
      </p:sp>
      <p:sp>
        <p:nvSpPr>
          <p:cNvPr id="3" name="Text Placeholder 2">
            <a:extLst>
              <a:ext uri="{FF2B5EF4-FFF2-40B4-BE49-F238E27FC236}">
                <a16:creationId xmlns:a16="http://schemas.microsoft.com/office/drawing/2014/main" id="{4D2D4A7E-C45E-C821-D00C-DD014B1F8544}"/>
              </a:ext>
            </a:extLst>
          </p:cNvPr>
          <p:cNvSpPr>
            <a:spLocks noGrp="1"/>
          </p:cNvSpPr>
          <p:nvPr>
            <p:ph type="body" sz="quarter" idx="20"/>
          </p:nvPr>
        </p:nvSpPr>
        <p:spPr/>
        <p:txBody>
          <a:bodyPr/>
          <a:lstStyle/>
          <a:p>
            <a:r>
              <a:rPr lang="en-US" dirty="0"/>
              <a:t>We value your feedback.</a:t>
            </a:r>
          </a:p>
        </p:txBody>
      </p:sp>
      <p:sp>
        <p:nvSpPr>
          <p:cNvPr id="4" name="Text Placeholder 3">
            <a:extLst>
              <a:ext uri="{FF2B5EF4-FFF2-40B4-BE49-F238E27FC236}">
                <a16:creationId xmlns:a16="http://schemas.microsoft.com/office/drawing/2014/main" id="{5AF46ECD-5CA9-8133-0A06-97A42EBDAF6B}"/>
              </a:ext>
            </a:extLst>
          </p:cNvPr>
          <p:cNvSpPr>
            <a:spLocks noGrp="1"/>
          </p:cNvSpPr>
          <p:nvPr>
            <p:ph type="body" sz="quarter" idx="21"/>
          </p:nvPr>
        </p:nvSpPr>
        <p:spPr/>
        <p:txBody>
          <a:bodyPr/>
          <a:lstStyle/>
          <a:p>
            <a:r>
              <a:rPr lang="en-US" sz="2400" dirty="0">
                <a:latin typeface="Calibri Light" panose="020F0302020204030204" pitchFamily="34" charset="0"/>
                <a:cs typeface="Calibri Light" panose="020F0302020204030204" pitchFamily="34" charset="0"/>
              </a:rPr>
              <a:t>We value your thoughts on this session so will give you 3 minutes to complete a short feedback form that has just been dropped into the chat.</a:t>
            </a:r>
          </a:p>
          <a:p>
            <a:endParaRPr lang="en-US" sz="1600" dirty="0">
              <a:latin typeface="Calibri Light" panose="020F0302020204030204" pitchFamily="34" charset="0"/>
              <a:cs typeface="Calibri Light" panose="020F0302020204030204" pitchFamily="34" charset="0"/>
            </a:endParaRPr>
          </a:p>
          <a:p>
            <a:r>
              <a:rPr lang="en-US" sz="2400" dirty="0">
                <a:latin typeface="Calibri Light" panose="020F0302020204030204" pitchFamily="34" charset="0"/>
                <a:cs typeface="Calibri Light" panose="020F0302020204030204" pitchFamily="34" charset="0"/>
                <a:hlinkClick r:id="rId4"/>
              </a:rPr>
              <a:t>https://otago.au1.qualtrics.com/jfe/form/SV_eePdo501YFRfJmm</a:t>
            </a:r>
            <a:endParaRPr lang="en-US" sz="2400" dirty="0">
              <a:latin typeface="Calibri Light" panose="020F0302020204030204" pitchFamily="34" charset="0"/>
              <a:cs typeface="Calibri Light" panose="020F0302020204030204" pitchFamily="34" charset="0"/>
            </a:endParaRPr>
          </a:p>
          <a:p>
            <a:endParaRPr lang="en-US" sz="2400" dirty="0">
              <a:latin typeface="Calibri Light" panose="020F0302020204030204" pitchFamily="34" charset="0"/>
              <a:cs typeface="Calibri Light" panose="020F0302020204030204" pitchFamily="34" charset="0"/>
            </a:endParaRPr>
          </a:p>
          <a:p>
            <a:r>
              <a:rPr lang="en-US" sz="2400" dirty="0">
                <a:latin typeface="Calibri Light" panose="020F0302020204030204" pitchFamily="34" charset="0"/>
                <a:cs typeface="Calibri Light" panose="020F0302020204030204" pitchFamily="34" charset="0"/>
              </a:rPr>
              <a:t>You can also email us any time with feedback at </a:t>
            </a:r>
            <a:r>
              <a:rPr lang="en-US" sz="2400" dirty="0">
                <a:latin typeface="Calibri Light" panose="020F0302020204030204" pitchFamily="34" charset="0"/>
                <a:cs typeface="Calibri Light" panose="020F0302020204030204" pitchFamily="34" charset="0"/>
                <a:hlinkClick r:id="rId5"/>
              </a:rPr>
              <a:t>edssu@otago.ac.nz</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711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DCA0-D1E9-D82E-8FC7-A9AD34E0DE35}"/>
              </a:ext>
            </a:extLst>
          </p:cNvPr>
          <p:cNvSpPr>
            <a:spLocks noGrp="1"/>
          </p:cNvSpPr>
          <p:nvPr>
            <p:ph type="title"/>
          </p:nvPr>
        </p:nvSpPr>
        <p:spPr/>
        <p:txBody>
          <a:bodyPr/>
          <a:lstStyle/>
          <a:p>
            <a:r>
              <a:rPr lang="en-US" dirty="0"/>
              <a:t>Resources</a:t>
            </a:r>
          </a:p>
        </p:txBody>
      </p:sp>
      <p:pic>
        <p:nvPicPr>
          <p:cNvPr id="6" name="Picture 5">
            <a:extLst>
              <a:ext uri="{FF2B5EF4-FFF2-40B4-BE49-F238E27FC236}">
                <a16:creationId xmlns:a16="http://schemas.microsoft.com/office/drawing/2014/main" id="{8AE9BA4A-8E50-421F-8752-94206C570FB6}"/>
              </a:ext>
            </a:extLst>
          </p:cNvPr>
          <p:cNvPicPr>
            <a:picLocks noChangeAspect="1"/>
          </p:cNvPicPr>
          <p:nvPr/>
        </p:nvPicPr>
        <p:blipFill>
          <a:blip r:embed="rId2"/>
          <a:stretch>
            <a:fillRect/>
          </a:stretch>
        </p:blipFill>
        <p:spPr>
          <a:xfrm>
            <a:off x="433614" y="513446"/>
            <a:ext cx="3812922" cy="5286825"/>
          </a:xfrm>
          <a:prstGeom prst="rect">
            <a:avLst/>
          </a:prstGeom>
        </p:spPr>
      </p:pic>
      <p:sp>
        <p:nvSpPr>
          <p:cNvPr id="8" name="TextBox 7">
            <a:extLst>
              <a:ext uri="{FF2B5EF4-FFF2-40B4-BE49-F238E27FC236}">
                <a16:creationId xmlns:a16="http://schemas.microsoft.com/office/drawing/2014/main" id="{89D9033B-751C-5F53-C1B5-233B556B801A}"/>
              </a:ext>
            </a:extLst>
          </p:cNvPr>
          <p:cNvSpPr txBox="1"/>
          <p:nvPr/>
        </p:nvSpPr>
        <p:spPr>
          <a:xfrm>
            <a:off x="773182" y="6214030"/>
            <a:ext cx="9998139" cy="369332"/>
          </a:xfrm>
          <a:prstGeom prst="rect">
            <a:avLst/>
          </a:prstGeom>
          <a:noFill/>
        </p:spPr>
        <p:txBody>
          <a:bodyPr wrap="square" rtlCol="0">
            <a:spAutoFit/>
          </a:bodyPr>
          <a:lstStyle/>
          <a:p>
            <a:r>
              <a:rPr lang="en-US" dirty="0"/>
              <a:t>. . .  focus on Task . . . (the basics)								 But move to self-regulation and self</a:t>
            </a:r>
          </a:p>
        </p:txBody>
      </p:sp>
      <p:sp>
        <p:nvSpPr>
          <p:cNvPr id="4" name="TextBox 3">
            <a:extLst>
              <a:ext uri="{FF2B5EF4-FFF2-40B4-BE49-F238E27FC236}">
                <a16:creationId xmlns:a16="http://schemas.microsoft.com/office/drawing/2014/main" id="{8718AE93-1E2A-B721-6CA9-F7476A312FD7}"/>
              </a:ext>
            </a:extLst>
          </p:cNvPr>
          <p:cNvSpPr txBox="1"/>
          <p:nvPr/>
        </p:nvSpPr>
        <p:spPr>
          <a:xfrm>
            <a:off x="4675321" y="1510437"/>
            <a:ext cx="6096000" cy="2031325"/>
          </a:xfrm>
          <a:prstGeom prst="rect">
            <a:avLst/>
          </a:prstGeom>
          <a:noFill/>
        </p:spPr>
        <p:txBody>
          <a:bodyPr wrap="square">
            <a:spAutoFit/>
          </a:bodyPr>
          <a:lstStyle/>
          <a:p>
            <a:r>
              <a:rPr lang="en-NZ" b="1" dirty="0">
                <a:solidFill>
                  <a:srgbClr val="002060"/>
                </a:solidFill>
                <a:hlinkClick r:id="rId3">
                  <a:extLst>
                    <a:ext uri="{A12FA001-AC4F-418D-AE19-62706E023703}">
                      <ahyp:hlinkClr xmlns:ahyp="http://schemas.microsoft.com/office/drawing/2018/hyperlinkcolor" val="tx"/>
                    </a:ext>
                  </a:extLst>
                </a:hlinkClick>
              </a:rPr>
              <a:t>Challenging feedback myths: Values, learner involvement and promoting effects beyond the immediate task</a:t>
            </a:r>
            <a:endParaRPr lang="en-NZ" b="1" dirty="0">
              <a:solidFill>
                <a:srgbClr val="002060"/>
              </a:solidFill>
            </a:endParaRPr>
          </a:p>
          <a:p>
            <a:endParaRPr lang="en-NZ" dirty="0"/>
          </a:p>
          <a:p>
            <a:r>
              <a:rPr lang="en-NZ" dirty="0"/>
              <a:t>Molloy, Elizabeth; </a:t>
            </a:r>
            <a:r>
              <a:rPr lang="en-NZ" dirty="0" err="1"/>
              <a:t>Ajjawi</a:t>
            </a:r>
            <a:r>
              <a:rPr lang="en-NZ" dirty="0"/>
              <a:t>, </a:t>
            </a:r>
            <a:r>
              <a:rPr lang="en-NZ" dirty="0" err="1"/>
              <a:t>Rola</a:t>
            </a:r>
            <a:r>
              <a:rPr lang="en-NZ" dirty="0"/>
              <a:t>; Bearman, Margaret; Noble, Christy; Rudland, Joy; Ryan, Anna</a:t>
            </a:r>
          </a:p>
          <a:p>
            <a:r>
              <a:rPr lang="en-NZ" b="1" dirty="0"/>
              <a:t>ISSN: </a:t>
            </a:r>
            <a:r>
              <a:rPr lang="en-NZ" dirty="0"/>
              <a:t>0308-0110 , 1365-2923; </a:t>
            </a:r>
            <a:r>
              <a:rPr lang="en-NZ" b="1" dirty="0"/>
              <a:t>DOI: </a:t>
            </a:r>
            <a:r>
              <a:rPr lang="en-NZ" dirty="0"/>
              <a:t>10.1111/medu.13802</a:t>
            </a:r>
          </a:p>
          <a:p>
            <a:r>
              <a:rPr lang="en-NZ" dirty="0"/>
              <a:t>Medical education. , 2020, Vol.54(1), p.33-39</a:t>
            </a:r>
          </a:p>
        </p:txBody>
      </p:sp>
      <p:sp>
        <p:nvSpPr>
          <p:cNvPr id="5" name="TextBox 4">
            <a:extLst>
              <a:ext uri="{FF2B5EF4-FFF2-40B4-BE49-F238E27FC236}">
                <a16:creationId xmlns:a16="http://schemas.microsoft.com/office/drawing/2014/main" id="{C2FF236E-FFD8-DF31-C516-060249B7C89E}"/>
              </a:ext>
            </a:extLst>
          </p:cNvPr>
          <p:cNvSpPr txBox="1"/>
          <p:nvPr/>
        </p:nvSpPr>
        <p:spPr>
          <a:xfrm>
            <a:off x="4697799" y="3678522"/>
            <a:ext cx="6096000" cy="923330"/>
          </a:xfrm>
          <a:prstGeom prst="rect">
            <a:avLst/>
          </a:prstGeom>
          <a:noFill/>
        </p:spPr>
        <p:txBody>
          <a:bodyPr wrap="square" rtlCol="0">
            <a:spAutoFit/>
          </a:bodyPr>
          <a:lstStyle/>
          <a:p>
            <a:r>
              <a:rPr lang="en-US" dirty="0"/>
              <a:t>Hattie, J., &amp; Timperley, H. (2007). </a:t>
            </a:r>
            <a:r>
              <a:rPr lang="en-US" b="1" u="sng" dirty="0">
                <a:solidFill>
                  <a:srgbClr val="002060"/>
                </a:solidFill>
              </a:rPr>
              <a:t>The Power of Feedback. </a:t>
            </a:r>
            <a:r>
              <a:rPr lang="en-US" dirty="0"/>
              <a:t>Review of Educational Research, 77(1), 81–112. https://</a:t>
            </a:r>
            <a:r>
              <a:rPr lang="en-US" dirty="0" err="1"/>
              <a:t>doi.org</a:t>
            </a:r>
            <a:r>
              <a:rPr lang="en-US" dirty="0"/>
              <a:t>/10.3102/003465430298487</a:t>
            </a:r>
          </a:p>
        </p:txBody>
      </p:sp>
    </p:spTree>
    <p:extLst>
      <p:ext uri="{BB962C8B-B14F-4D97-AF65-F5344CB8AC3E}">
        <p14:creationId xmlns:p14="http://schemas.microsoft.com/office/powerpoint/2010/main" val="470199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051D-1EF6-FA61-CBE6-8CAF488C7C5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Karakia </a:t>
            </a:r>
            <a:r>
              <a:rPr lang="en-US" dirty="0" err="1">
                <a:latin typeface="Calibri Light" panose="020F0302020204030204" pitchFamily="34" charset="0"/>
                <a:cs typeface="Calibri Light" panose="020F0302020204030204" pitchFamily="34" charset="0"/>
              </a:rPr>
              <a:t>Whakamutunga</a:t>
            </a:r>
            <a:endParaRPr lang="en-US"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3F74D07C-42BD-B542-5948-9159CDA9A828}"/>
              </a:ext>
            </a:extLst>
          </p:cNvPr>
          <p:cNvSpPr>
            <a:spLocks noGrp="1"/>
          </p:cNvSpPr>
          <p:nvPr>
            <p:ph type="body" sz="quarter" idx="21"/>
          </p:nvPr>
        </p:nvSpPr>
        <p:spPr/>
        <p:txBody>
          <a:bodyPr/>
          <a:lstStyle/>
          <a:p>
            <a:r>
              <a:rPr lang="en-NZ" dirty="0" err="1">
                <a:latin typeface="Calibri Light" panose="020F0302020204030204" pitchFamily="34" charset="0"/>
                <a:cs typeface="Calibri Light" panose="020F0302020204030204" pitchFamily="34" charset="0"/>
              </a:rPr>
              <a:t>Unuhia</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unuhia</a:t>
            </a:r>
            <a:br>
              <a:rPr lang="en-NZ" dirty="0">
                <a:latin typeface="Calibri Light" panose="020F0302020204030204" pitchFamily="34" charset="0"/>
                <a:cs typeface="Calibri Light" panose="020F0302020204030204" pitchFamily="34" charset="0"/>
              </a:rPr>
            </a:br>
            <a:r>
              <a:rPr lang="en-NZ" dirty="0" err="1">
                <a:latin typeface="Calibri Light" panose="020F0302020204030204" pitchFamily="34" charset="0"/>
                <a:cs typeface="Calibri Light" panose="020F0302020204030204" pitchFamily="34" charset="0"/>
              </a:rPr>
              <a:t>Unuhia</a:t>
            </a:r>
            <a:r>
              <a:rPr lang="en-NZ" dirty="0">
                <a:latin typeface="Calibri Light" panose="020F0302020204030204" pitchFamily="34" charset="0"/>
                <a:cs typeface="Calibri Light" panose="020F0302020204030204" pitchFamily="34" charset="0"/>
              </a:rPr>
              <a:t> ki </a:t>
            </a:r>
            <a:r>
              <a:rPr lang="en-NZ" dirty="0" err="1">
                <a:latin typeface="Calibri Light" panose="020F0302020204030204" pitchFamily="34" charset="0"/>
                <a:cs typeface="Calibri Light" panose="020F0302020204030204" pitchFamily="34" charset="0"/>
              </a:rPr>
              <a:t>te</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uru</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tapu</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nui</a:t>
            </a:r>
            <a:br>
              <a:rPr lang="en-NZ" dirty="0">
                <a:latin typeface="Calibri Light" panose="020F0302020204030204" pitchFamily="34" charset="0"/>
                <a:cs typeface="Calibri Light" panose="020F0302020204030204" pitchFamily="34" charset="0"/>
              </a:rPr>
            </a:br>
            <a:r>
              <a:rPr lang="en-NZ" dirty="0">
                <a:latin typeface="Calibri Light" panose="020F0302020204030204" pitchFamily="34" charset="0"/>
                <a:cs typeface="Calibri Light" panose="020F0302020204030204" pitchFamily="34" charset="0"/>
              </a:rPr>
              <a:t>Kia </a:t>
            </a:r>
            <a:r>
              <a:rPr lang="en-NZ" dirty="0" err="1">
                <a:latin typeface="Calibri Light" panose="020F0302020204030204" pitchFamily="34" charset="0"/>
                <a:cs typeface="Calibri Light" panose="020F0302020204030204" pitchFamily="34" charset="0"/>
              </a:rPr>
              <a:t>wātea</a:t>
            </a:r>
            <a:r>
              <a:rPr lang="en-NZ" dirty="0">
                <a:latin typeface="Calibri Light" panose="020F0302020204030204" pitchFamily="34" charset="0"/>
                <a:cs typeface="Calibri Light" panose="020F0302020204030204" pitchFamily="34" charset="0"/>
              </a:rPr>
              <a:t>, kia </a:t>
            </a:r>
            <a:r>
              <a:rPr lang="en-NZ" dirty="0" err="1">
                <a:latin typeface="Calibri Light" panose="020F0302020204030204" pitchFamily="34" charset="0"/>
                <a:cs typeface="Calibri Light" panose="020F0302020204030204" pitchFamily="34" charset="0"/>
              </a:rPr>
              <a:t>māmā</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te</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ngākau</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te</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tinana</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te</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wairua</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i</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te</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ara</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takatā</a:t>
            </a:r>
            <a:br>
              <a:rPr lang="en-NZ" dirty="0">
                <a:latin typeface="Calibri Light" panose="020F0302020204030204" pitchFamily="34" charset="0"/>
                <a:cs typeface="Calibri Light" panose="020F0302020204030204" pitchFamily="34" charset="0"/>
              </a:rPr>
            </a:br>
            <a:r>
              <a:rPr lang="en-NZ" dirty="0" err="1">
                <a:latin typeface="Calibri Light" panose="020F0302020204030204" pitchFamily="34" charset="0"/>
                <a:cs typeface="Calibri Light" panose="020F0302020204030204" pitchFamily="34" charset="0"/>
              </a:rPr>
              <a:t>Koia</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rā</a:t>
            </a:r>
            <a:r>
              <a:rPr lang="en-NZ" dirty="0">
                <a:latin typeface="Calibri Light" panose="020F0302020204030204" pitchFamily="34" charset="0"/>
                <a:cs typeface="Calibri Light" panose="020F0302020204030204" pitchFamily="34" charset="0"/>
              </a:rPr>
              <a:t> e </a:t>
            </a:r>
            <a:r>
              <a:rPr lang="en-NZ" dirty="0" err="1">
                <a:latin typeface="Calibri Light" panose="020F0302020204030204" pitchFamily="34" charset="0"/>
                <a:cs typeface="Calibri Light" panose="020F0302020204030204" pitchFamily="34" charset="0"/>
              </a:rPr>
              <a:t>Rongo</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whakairia</a:t>
            </a:r>
            <a:r>
              <a:rPr lang="en-NZ" dirty="0">
                <a:latin typeface="Calibri Light" panose="020F0302020204030204" pitchFamily="34" charset="0"/>
                <a:cs typeface="Calibri Light" panose="020F0302020204030204" pitchFamily="34" charset="0"/>
              </a:rPr>
              <a:t> </a:t>
            </a:r>
            <a:r>
              <a:rPr lang="en-NZ" dirty="0" err="1">
                <a:latin typeface="Calibri Light" panose="020F0302020204030204" pitchFamily="34" charset="0"/>
                <a:cs typeface="Calibri Light" panose="020F0302020204030204" pitchFamily="34" charset="0"/>
              </a:rPr>
              <a:t>ake</a:t>
            </a:r>
            <a:r>
              <a:rPr lang="en-NZ" dirty="0">
                <a:latin typeface="Calibri Light" panose="020F0302020204030204" pitchFamily="34" charset="0"/>
                <a:cs typeface="Calibri Light" panose="020F0302020204030204" pitchFamily="34" charset="0"/>
              </a:rPr>
              <a:t> ki </a:t>
            </a:r>
            <a:r>
              <a:rPr lang="en-NZ" dirty="0" err="1">
                <a:latin typeface="Calibri Light" panose="020F0302020204030204" pitchFamily="34" charset="0"/>
                <a:cs typeface="Calibri Light" panose="020F0302020204030204" pitchFamily="34" charset="0"/>
              </a:rPr>
              <a:t>runga</a:t>
            </a:r>
            <a:br>
              <a:rPr lang="en-NZ" dirty="0">
                <a:latin typeface="Calibri Light" panose="020F0302020204030204" pitchFamily="34" charset="0"/>
                <a:cs typeface="Calibri Light" panose="020F0302020204030204" pitchFamily="34" charset="0"/>
              </a:rPr>
            </a:br>
            <a:r>
              <a:rPr lang="en-NZ" dirty="0">
                <a:latin typeface="Calibri Light" panose="020F0302020204030204" pitchFamily="34" charset="0"/>
                <a:cs typeface="Calibri Light" panose="020F0302020204030204" pitchFamily="34" charset="0"/>
              </a:rPr>
              <a:t>Kia tina! TINA! Hui e! TĀIKI E!</a:t>
            </a:r>
          </a:p>
          <a:p>
            <a:endParaRPr lang="en-NZ" dirty="0">
              <a:latin typeface="Calibri Light" panose="020F0302020204030204" pitchFamily="34" charset="0"/>
              <a:cs typeface="Calibri Light" panose="020F0302020204030204" pitchFamily="34" charset="0"/>
            </a:endParaRPr>
          </a:p>
          <a:p>
            <a:endParaRPr lang="en-NZ" dirty="0">
              <a:latin typeface="Calibri Light" panose="020F0302020204030204" pitchFamily="34" charset="0"/>
              <a:cs typeface="Calibri Light" panose="020F0302020204030204" pitchFamily="34" charset="0"/>
            </a:endParaRPr>
          </a:p>
          <a:p>
            <a:r>
              <a:rPr lang="en-NZ" dirty="0">
                <a:latin typeface="Calibri Light" panose="020F0302020204030204" pitchFamily="34" charset="0"/>
                <a:cs typeface="Calibri Light" panose="020F0302020204030204" pitchFamily="34" charset="0"/>
              </a:rPr>
              <a:t>Draw on, draw on,</a:t>
            </a:r>
            <a:br>
              <a:rPr lang="en-NZ" dirty="0">
                <a:latin typeface="Calibri Light" panose="020F0302020204030204" pitchFamily="34" charset="0"/>
                <a:cs typeface="Calibri Light" panose="020F0302020204030204" pitchFamily="34" charset="0"/>
              </a:rPr>
            </a:br>
            <a:r>
              <a:rPr lang="en-NZ" dirty="0">
                <a:latin typeface="Calibri Light" panose="020F0302020204030204" pitchFamily="34" charset="0"/>
                <a:cs typeface="Calibri Light" panose="020F0302020204030204" pitchFamily="34" charset="0"/>
              </a:rPr>
              <a:t>Draw on the supreme sacredness</a:t>
            </a:r>
            <a:br>
              <a:rPr lang="en-NZ" dirty="0">
                <a:latin typeface="Calibri Light" panose="020F0302020204030204" pitchFamily="34" charset="0"/>
                <a:cs typeface="Calibri Light" panose="020F0302020204030204" pitchFamily="34" charset="0"/>
              </a:rPr>
            </a:br>
            <a:r>
              <a:rPr lang="en-NZ" dirty="0">
                <a:latin typeface="Calibri Light" panose="020F0302020204030204" pitchFamily="34" charset="0"/>
                <a:cs typeface="Calibri Light" panose="020F0302020204030204" pitchFamily="34" charset="0"/>
              </a:rPr>
              <a:t>To clear, to free the heart, the body and the spirit of mankind</a:t>
            </a:r>
            <a:br>
              <a:rPr lang="en-NZ" dirty="0">
                <a:latin typeface="Calibri Light" panose="020F0302020204030204" pitchFamily="34" charset="0"/>
                <a:cs typeface="Calibri Light" panose="020F0302020204030204" pitchFamily="34" charset="0"/>
              </a:rPr>
            </a:br>
            <a:r>
              <a:rPr lang="en-NZ" dirty="0" err="1">
                <a:latin typeface="Calibri Light" panose="020F0302020204030204" pitchFamily="34" charset="0"/>
                <a:cs typeface="Calibri Light" panose="020F0302020204030204" pitchFamily="34" charset="0"/>
              </a:rPr>
              <a:t>Rongo</a:t>
            </a:r>
            <a:r>
              <a:rPr lang="en-NZ" dirty="0">
                <a:latin typeface="Calibri Light" panose="020F0302020204030204" pitchFamily="34" charset="0"/>
                <a:cs typeface="Calibri Light" panose="020F0302020204030204" pitchFamily="34" charset="0"/>
              </a:rPr>
              <a:t>, suspended high above us (i.e. in ‘heaven’)</a:t>
            </a:r>
            <a:br>
              <a:rPr lang="en-NZ" dirty="0">
                <a:latin typeface="Calibri Light" panose="020F0302020204030204" pitchFamily="34" charset="0"/>
                <a:cs typeface="Calibri Light" panose="020F0302020204030204" pitchFamily="34" charset="0"/>
              </a:rPr>
            </a:br>
            <a:r>
              <a:rPr lang="en-NZ" dirty="0">
                <a:latin typeface="Calibri Light" panose="020F0302020204030204" pitchFamily="34" charset="0"/>
                <a:cs typeface="Calibri Light" panose="020F0302020204030204" pitchFamily="34" charset="0"/>
              </a:rPr>
              <a:t>Draw together! Affirm!</a:t>
            </a:r>
          </a:p>
          <a:p>
            <a:endParaRPr lang="en-US" dirty="0"/>
          </a:p>
        </p:txBody>
      </p:sp>
      <p:sp>
        <p:nvSpPr>
          <p:cNvPr id="5" name="Slide Number Placeholder 4">
            <a:extLst>
              <a:ext uri="{FF2B5EF4-FFF2-40B4-BE49-F238E27FC236}">
                <a16:creationId xmlns:a16="http://schemas.microsoft.com/office/drawing/2014/main" id="{135561EC-2873-31F2-852C-990CD136245B}"/>
              </a:ext>
            </a:extLst>
          </p:cNvPr>
          <p:cNvSpPr>
            <a:spLocks noGrp="1"/>
          </p:cNvSpPr>
          <p:nvPr>
            <p:ph type="sldNum" sz="quarter" idx="4"/>
          </p:nvPr>
        </p:nvSpPr>
        <p:spPr/>
        <p:txBody>
          <a:bodyPr/>
          <a:lstStyle/>
          <a:p>
            <a:fld id="{9445717F-2858-4043-A9CA-B2273EB60975}" type="slidenum">
              <a:rPr lang="en-US" smtClean="0"/>
              <a:pPr/>
              <a:t>24</a:t>
            </a:fld>
            <a:endParaRPr lang="en-US"/>
          </a:p>
        </p:txBody>
      </p:sp>
    </p:spTree>
    <p:extLst>
      <p:ext uri="{BB962C8B-B14F-4D97-AF65-F5344CB8AC3E}">
        <p14:creationId xmlns:p14="http://schemas.microsoft.com/office/powerpoint/2010/main" val="235651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mmunity and Business Groups">
            <a:extLst>
              <a:ext uri="{FF2B5EF4-FFF2-40B4-BE49-F238E27FC236}">
                <a16:creationId xmlns:a16="http://schemas.microsoft.com/office/drawing/2014/main" id="{7127E1BC-0BCB-AD4F-495B-1C83200E0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07" y="4458888"/>
            <a:ext cx="928293" cy="9282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B85AE7-F5BD-3C0A-BC89-76801EE8A4C7}"/>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Outcomes</a:t>
            </a:r>
          </a:p>
        </p:txBody>
      </p:sp>
      <p:sp>
        <p:nvSpPr>
          <p:cNvPr id="3" name="Content Placeholder 2">
            <a:extLst>
              <a:ext uri="{FF2B5EF4-FFF2-40B4-BE49-F238E27FC236}">
                <a16:creationId xmlns:a16="http://schemas.microsoft.com/office/drawing/2014/main" id="{3EAC3D34-25E8-7050-E0B7-30C33456AA1B}"/>
              </a:ext>
            </a:extLst>
          </p:cNvPr>
          <p:cNvSpPr>
            <a:spLocks noGrp="1"/>
          </p:cNvSpPr>
          <p:nvPr>
            <p:ph idx="1"/>
          </p:nvPr>
        </p:nvSpPr>
        <p:spPr>
          <a:xfrm>
            <a:off x="1981200" y="1166019"/>
            <a:ext cx="8229600" cy="4525963"/>
          </a:xfrm>
        </p:spPr>
        <p:txBody>
          <a:bodyPr>
            <a:normAutofit/>
          </a:bodyPr>
          <a:lstStyle/>
          <a:p>
            <a:r>
              <a:rPr lang="en-US" sz="2800" dirty="0">
                <a:latin typeface="Calibri Light" panose="020F0302020204030204" pitchFamily="34" charset="0"/>
                <a:cs typeface="Calibri Light" panose="020F0302020204030204" pitchFamily="34" charset="0"/>
              </a:rPr>
              <a:t>To consider the role of feedback to enhance self (learner) development</a:t>
            </a:r>
          </a:p>
        </p:txBody>
      </p:sp>
      <p:sp>
        <p:nvSpPr>
          <p:cNvPr id="4" name="Title 1">
            <a:extLst>
              <a:ext uri="{FF2B5EF4-FFF2-40B4-BE49-F238E27FC236}">
                <a16:creationId xmlns:a16="http://schemas.microsoft.com/office/drawing/2014/main" id="{04F8D124-4B15-C03C-1B68-262EF8AFA0B5}"/>
              </a:ext>
            </a:extLst>
          </p:cNvPr>
          <p:cNvSpPr txBox="1">
            <a:spLocks/>
          </p:cNvSpPr>
          <p:nvPr/>
        </p:nvSpPr>
        <p:spPr>
          <a:xfrm>
            <a:off x="1981200" y="23090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Light" panose="020F0302020204030204" pitchFamily="34" charset="0"/>
                <a:cs typeface="Calibri Light" panose="020F0302020204030204" pitchFamily="34" charset="0"/>
              </a:rPr>
              <a:t>Format</a:t>
            </a:r>
          </a:p>
        </p:txBody>
      </p:sp>
      <p:sp>
        <p:nvSpPr>
          <p:cNvPr id="5" name="Content Placeholder 2">
            <a:extLst>
              <a:ext uri="{FF2B5EF4-FFF2-40B4-BE49-F238E27FC236}">
                <a16:creationId xmlns:a16="http://schemas.microsoft.com/office/drawing/2014/main" id="{95D3192A-2AA1-E9FA-A7B4-8BA76746086F}"/>
              </a:ext>
            </a:extLst>
          </p:cNvPr>
          <p:cNvSpPr txBox="1">
            <a:spLocks/>
          </p:cNvSpPr>
          <p:nvPr/>
        </p:nvSpPr>
        <p:spPr>
          <a:xfrm>
            <a:off x="1981200" y="3124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Light" panose="020F0302020204030204" pitchFamily="34" charset="0"/>
                <a:cs typeface="Calibri Light" panose="020F0302020204030204" pitchFamily="34" charset="0"/>
              </a:rPr>
              <a:t>Whole group - introduction</a:t>
            </a:r>
          </a:p>
          <a:p>
            <a:r>
              <a:rPr lang="en-US" sz="2800" dirty="0">
                <a:latin typeface="Calibri Light" panose="020F0302020204030204" pitchFamily="34" charset="0"/>
                <a:cs typeface="Calibri Light" panose="020F0302020204030204" pitchFamily="34" charset="0"/>
              </a:rPr>
              <a:t>Potted history (chat)</a:t>
            </a:r>
          </a:p>
          <a:p>
            <a:r>
              <a:rPr lang="en-US" sz="2800" dirty="0">
                <a:latin typeface="Calibri Light" panose="020F0302020204030204" pitchFamily="34" charset="0"/>
                <a:cs typeface="Calibri Light" panose="020F0302020204030204" pitchFamily="34" charset="0"/>
              </a:rPr>
              <a:t>Break-out group – main activity</a:t>
            </a:r>
          </a:p>
          <a:p>
            <a:r>
              <a:rPr lang="en-US" sz="2800" dirty="0">
                <a:latin typeface="Calibri Light" panose="020F0302020204030204" pitchFamily="34" charset="0"/>
                <a:cs typeface="Calibri Light" panose="020F0302020204030204" pitchFamily="34" charset="0"/>
              </a:rPr>
              <a:t>Whole group – feedback</a:t>
            </a:r>
          </a:p>
          <a:p>
            <a:r>
              <a:rPr lang="en-US" sz="2800" dirty="0">
                <a:latin typeface="Calibri Light" panose="020F0302020204030204" pitchFamily="34" charset="0"/>
                <a:cs typeface="Calibri Light" panose="020F0302020204030204" pitchFamily="34" charset="0"/>
              </a:rPr>
              <a:t>Chat</a:t>
            </a:r>
          </a:p>
          <a:p>
            <a:r>
              <a:rPr lang="en-US" sz="2800" dirty="0">
                <a:latin typeface="Calibri Light" panose="020F0302020204030204" pitchFamily="34" charset="0"/>
                <a:cs typeface="Calibri Light" panose="020F0302020204030204" pitchFamily="34" charset="0"/>
              </a:rPr>
              <a:t>Summary</a:t>
            </a:r>
          </a:p>
        </p:txBody>
      </p:sp>
      <p:pic>
        <p:nvPicPr>
          <p:cNvPr id="9" name="Picture 2" descr="Community and Business Groups">
            <a:extLst>
              <a:ext uri="{FF2B5EF4-FFF2-40B4-BE49-F238E27FC236}">
                <a16:creationId xmlns:a16="http://schemas.microsoft.com/office/drawing/2014/main" id="{206D49B1-DB56-96BB-81EE-E5057B108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503" y="3395720"/>
            <a:ext cx="928293" cy="92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0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0769" y="5292619"/>
            <a:ext cx="6400800" cy="1752600"/>
          </a:xfrm>
        </p:spPr>
        <p:txBody>
          <a:bodyPr>
            <a:normAutofit/>
          </a:bodyPr>
          <a:lstStyle/>
          <a:p>
            <a:r>
              <a:rPr lang="en-US" sz="4400" dirty="0"/>
              <a:t>Feedback and learning</a:t>
            </a:r>
          </a:p>
        </p:txBody>
      </p:sp>
      <p:pic>
        <p:nvPicPr>
          <p:cNvPr id="4" name="Picture 3" descr="greatjob.jpg"/>
          <p:cNvPicPr>
            <a:picLocks noChangeAspect="1"/>
          </p:cNvPicPr>
          <p:nvPr/>
        </p:nvPicPr>
        <p:blipFill>
          <a:blip r:embed="rId3" cstate="print"/>
          <a:stretch>
            <a:fillRect/>
          </a:stretch>
        </p:blipFill>
        <p:spPr>
          <a:xfrm>
            <a:off x="3281307" y="687929"/>
            <a:ext cx="5629385" cy="3741886"/>
          </a:xfrm>
          <a:prstGeom prst="rect">
            <a:avLst/>
          </a:prstGeom>
        </p:spPr>
      </p:pic>
    </p:spTree>
    <p:extLst>
      <p:ext uri="{BB962C8B-B14F-4D97-AF65-F5344CB8AC3E}">
        <p14:creationId xmlns:p14="http://schemas.microsoft.com/office/powerpoint/2010/main" val="298742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2679-ECDF-864A-E18A-0E7690685898}"/>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Potted history – General </a:t>
            </a:r>
          </a:p>
        </p:txBody>
      </p:sp>
      <p:graphicFrame>
        <p:nvGraphicFramePr>
          <p:cNvPr id="7" name="Diagram 6">
            <a:extLst>
              <a:ext uri="{FF2B5EF4-FFF2-40B4-BE49-F238E27FC236}">
                <a16:creationId xmlns:a16="http://schemas.microsoft.com/office/drawing/2014/main" id="{9B0C6133-8584-D8F2-432B-9331D4F222D7}"/>
              </a:ext>
            </a:extLst>
          </p:cNvPr>
          <p:cNvGraphicFramePr/>
          <p:nvPr>
            <p:extLst>
              <p:ext uri="{D42A27DB-BD31-4B8C-83A1-F6EECF244321}">
                <p14:modId xmlns:p14="http://schemas.microsoft.com/office/powerpoint/2010/main" val="2321244031"/>
              </p:ext>
            </p:extLst>
          </p:nvPr>
        </p:nvGraphicFramePr>
        <p:xfrm>
          <a:off x="1434011" y="11538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Socrate Images – Browse 4,748 Stock Photos, Vectors, and ...">
            <a:extLst>
              <a:ext uri="{FF2B5EF4-FFF2-40B4-BE49-F238E27FC236}">
                <a16:creationId xmlns:a16="http://schemas.microsoft.com/office/drawing/2014/main" id="{97B0E66C-C337-3A4B-4EFB-592AA601D9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3691" y="1418802"/>
            <a:ext cx="1464664" cy="9764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renticeship - Wikipedia">
            <a:extLst>
              <a:ext uri="{FF2B5EF4-FFF2-40B4-BE49-F238E27FC236}">
                <a16:creationId xmlns:a16="http://schemas.microsoft.com/office/drawing/2014/main" id="{BE880E01-5003-3ADA-0129-ACFA148304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3690" y="2663594"/>
            <a:ext cx="1400257" cy="10239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e of Reformation, the Humanists sitting together in thoughts and discussions Humanism is based on the educational ideal of Ancient Greek thinking and acting in the awareness of human dignity; striving for humanity. Illustration from 19th century. history enlightenment stock illustrations">
            <a:extLst>
              <a:ext uri="{FF2B5EF4-FFF2-40B4-BE49-F238E27FC236}">
                <a16:creationId xmlns:a16="http://schemas.microsoft.com/office/drawing/2014/main" id="{F6C4156A-1D08-19E3-1615-13A9DE799A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9370" y="4088897"/>
            <a:ext cx="1223602" cy="9556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sci-fi tech ideas that might actually happen (and 5 that won't) | The  Seattle Times">
            <a:extLst>
              <a:ext uri="{FF2B5EF4-FFF2-40B4-BE49-F238E27FC236}">
                <a16:creationId xmlns:a16="http://schemas.microsoft.com/office/drawing/2014/main" id="{2630C67D-8917-7406-F10E-0FE8675E67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692" y="5439197"/>
            <a:ext cx="1339280" cy="100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5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2679-ECDF-864A-E18A-0E7690685898}"/>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Potted history – specific</a:t>
            </a:r>
          </a:p>
        </p:txBody>
      </p:sp>
      <p:sp>
        <p:nvSpPr>
          <p:cNvPr id="5" name="Content Placeholder 4">
            <a:extLst>
              <a:ext uri="{FF2B5EF4-FFF2-40B4-BE49-F238E27FC236}">
                <a16:creationId xmlns:a16="http://schemas.microsoft.com/office/drawing/2014/main" id="{1FDDFBF4-17EA-5937-DCFC-A4726E12646C}"/>
              </a:ext>
            </a:extLst>
          </p:cNvPr>
          <p:cNvSpPr>
            <a:spLocks noGrp="1"/>
          </p:cNvSpPr>
          <p:nvPr>
            <p:ph idx="1"/>
          </p:nvPr>
        </p:nvSpPr>
        <p:spPr>
          <a:xfrm>
            <a:off x="6307362" y="1600201"/>
            <a:ext cx="5275037" cy="4525963"/>
          </a:xfrm>
        </p:spPr>
        <p:txBody>
          <a:bodyPr/>
          <a:lstStyle/>
          <a:p>
            <a:pPr marL="0" indent="0">
              <a:buNone/>
            </a:pPr>
            <a:endParaRPr lang="en-US" dirty="0"/>
          </a:p>
          <a:p>
            <a:endParaRPr lang="en-US" dirty="0"/>
          </a:p>
        </p:txBody>
      </p:sp>
      <p:sp>
        <p:nvSpPr>
          <p:cNvPr id="8" name="TextBox 7">
            <a:extLst>
              <a:ext uri="{FF2B5EF4-FFF2-40B4-BE49-F238E27FC236}">
                <a16:creationId xmlns:a16="http://schemas.microsoft.com/office/drawing/2014/main" id="{BD3A29A7-BE0C-5DF6-91EA-73FC5C8D1B8E}"/>
              </a:ext>
            </a:extLst>
          </p:cNvPr>
          <p:cNvSpPr txBox="1"/>
          <p:nvPr/>
        </p:nvSpPr>
        <p:spPr>
          <a:xfrm>
            <a:off x="7665396" y="77821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868A1476-9C1C-19A4-1844-7A69D95814B8}"/>
              </a:ext>
            </a:extLst>
          </p:cNvPr>
          <p:cNvSpPr txBox="1"/>
          <p:nvPr/>
        </p:nvSpPr>
        <p:spPr>
          <a:xfrm>
            <a:off x="931749" y="1336234"/>
            <a:ext cx="9846498" cy="2246769"/>
          </a:xfrm>
          <a:prstGeom prst="rect">
            <a:avLst/>
          </a:prstGeom>
          <a:noFill/>
        </p:spPr>
        <p:txBody>
          <a:bodyPr wrap="square" rtlCol="0">
            <a:spAutoFit/>
          </a:bodyPr>
          <a:lstStyle/>
          <a:p>
            <a:pPr marL="514350" indent="-514350">
              <a:buAutoNum type="arabicPlain" startAt="1975"/>
            </a:pPr>
            <a:r>
              <a:rPr lang="en-US" sz="2800" dirty="0"/>
              <a:t>"WE ARE training a group of physicians who have never been observed,”</a:t>
            </a:r>
          </a:p>
          <a:p>
            <a:pPr marL="514350" indent="-514350">
              <a:buAutoNum type="arabicPlain" startAt="1975"/>
            </a:pPr>
            <a:endParaRPr lang="en-US" sz="2800" dirty="0"/>
          </a:p>
          <a:p>
            <a:r>
              <a:rPr lang="en-US" sz="2800" dirty="0"/>
              <a:t>1983 Feedback in Clinical Medical Education  - outlining principles</a:t>
            </a:r>
          </a:p>
          <a:p>
            <a:pPr marL="514350" indent="-514350">
              <a:buAutoNum type="arabicPlain" startAt="1975"/>
            </a:pPr>
            <a:endParaRPr lang="en-US" sz="2800" dirty="0"/>
          </a:p>
        </p:txBody>
      </p:sp>
      <p:sp>
        <p:nvSpPr>
          <p:cNvPr id="6" name="TextBox 5">
            <a:extLst>
              <a:ext uri="{FF2B5EF4-FFF2-40B4-BE49-F238E27FC236}">
                <a16:creationId xmlns:a16="http://schemas.microsoft.com/office/drawing/2014/main" id="{6EF859DB-4323-BBE6-EF39-EA63AF8CE960}"/>
              </a:ext>
            </a:extLst>
          </p:cNvPr>
          <p:cNvSpPr txBox="1"/>
          <p:nvPr/>
        </p:nvSpPr>
        <p:spPr>
          <a:xfrm>
            <a:off x="899541" y="3070495"/>
            <a:ext cx="8805809" cy="1384995"/>
          </a:xfrm>
          <a:prstGeom prst="rect">
            <a:avLst/>
          </a:prstGeom>
          <a:noFill/>
        </p:spPr>
        <p:txBody>
          <a:bodyPr wrap="none" rtlCol="0">
            <a:spAutoFit/>
          </a:bodyPr>
          <a:lstStyle/>
          <a:p>
            <a:pPr lvl="2"/>
            <a:r>
              <a:rPr lang="en-US" sz="2800" dirty="0"/>
              <a:t>	</a:t>
            </a:r>
          </a:p>
          <a:p>
            <a:r>
              <a:rPr lang="en-US" sz="2800" dirty="0"/>
              <a:t>1990 plus    Models, processes,  to assist in giving feedback</a:t>
            </a:r>
          </a:p>
          <a:p>
            <a:endParaRPr lang="en-US" sz="2800" dirty="0"/>
          </a:p>
        </p:txBody>
      </p:sp>
    </p:spTree>
    <p:extLst>
      <p:ext uri="{BB962C8B-B14F-4D97-AF65-F5344CB8AC3E}">
        <p14:creationId xmlns:p14="http://schemas.microsoft.com/office/powerpoint/2010/main" val="150151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0291-5CE7-9F76-DDD3-E0CD9D1A845D}"/>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Example scenario</a:t>
            </a:r>
          </a:p>
        </p:txBody>
      </p:sp>
      <p:sp>
        <p:nvSpPr>
          <p:cNvPr id="3" name="Content Placeholder 2">
            <a:extLst>
              <a:ext uri="{FF2B5EF4-FFF2-40B4-BE49-F238E27FC236}">
                <a16:creationId xmlns:a16="http://schemas.microsoft.com/office/drawing/2014/main" id="{00768149-7B43-330C-EA7B-FE506CB80719}"/>
              </a:ext>
            </a:extLst>
          </p:cNvPr>
          <p:cNvSpPr>
            <a:spLocks noGrp="1"/>
          </p:cNvSpPr>
          <p:nvPr>
            <p:ph idx="1"/>
          </p:nvPr>
        </p:nvSpPr>
        <p:spPr>
          <a:xfrm>
            <a:off x="1840523" y="1166447"/>
            <a:ext cx="8229600" cy="803031"/>
          </a:xfrm>
        </p:spPr>
        <p:txBody>
          <a:bodyPr/>
          <a:lstStyle/>
          <a:p>
            <a:pPr marL="0" indent="0">
              <a:buNone/>
            </a:pPr>
            <a:r>
              <a:rPr lang="en-US" dirty="0"/>
              <a:t> </a:t>
            </a:r>
          </a:p>
        </p:txBody>
      </p:sp>
      <p:sp>
        <p:nvSpPr>
          <p:cNvPr id="4" name="Content Placeholder 2">
            <a:extLst>
              <a:ext uri="{FF2B5EF4-FFF2-40B4-BE49-F238E27FC236}">
                <a16:creationId xmlns:a16="http://schemas.microsoft.com/office/drawing/2014/main" id="{CEF8B848-3F4A-1BA2-F5E4-BAE9B7F02C53}"/>
              </a:ext>
            </a:extLst>
          </p:cNvPr>
          <p:cNvSpPr txBox="1">
            <a:spLocks/>
          </p:cNvSpPr>
          <p:nvPr/>
        </p:nvSpPr>
        <p:spPr>
          <a:xfrm>
            <a:off x="4026876" y="1417638"/>
            <a:ext cx="4138247" cy="4613031"/>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Calibri Light" panose="020F0302020204030204" pitchFamily="34" charset="0"/>
                <a:cs typeface="Calibri Light" panose="020F0302020204030204" pitchFamily="34" charset="0"/>
              </a:rPr>
              <a:t>You ask a senior student, final year, to </a:t>
            </a:r>
            <a:r>
              <a:rPr lang="en-US" sz="2800" b="1" dirty="0">
                <a:latin typeface="Calibri Light" panose="020F0302020204030204" pitchFamily="34" charset="0"/>
                <a:cs typeface="Calibri Light" panose="020F0302020204030204" pitchFamily="34" charset="0"/>
              </a:rPr>
              <a:t>examine the abdomen</a:t>
            </a:r>
            <a:r>
              <a:rPr lang="en-US" sz="2400" dirty="0">
                <a:latin typeface="Calibri Light" panose="020F0302020204030204" pitchFamily="34" charset="0"/>
                <a:cs typeface="Calibri Light" panose="020F0302020204030204" pitchFamily="34" charset="0"/>
              </a:rPr>
              <a:t>.  This is in a clinic with 2 other students. The technique used is well below expectations at this level.  The patient leaves and there is an opportunity to give feedback. </a:t>
            </a:r>
          </a:p>
          <a:p>
            <a:pPr marL="0" indent="0">
              <a:buNone/>
            </a:pPr>
            <a:r>
              <a:rPr lang="en-US" sz="2400" dirty="0">
                <a:latin typeface="Calibri Light" panose="020F0302020204030204" pitchFamily="34" charset="0"/>
                <a:cs typeface="Calibri Light" panose="020F0302020204030204" pitchFamily="34" charset="0"/>
              </a:rPr>
              <a:t>What </a:t>
            </a:r>
            <a:r>
              <a:rPr lang="en-US" sz="2400" b="1" dirty="0">
                <a:latin typeface="Calibri Light" panose="020F0302020204030204" pitchFamily="34" charset="0"/>
                <a:cs typeface="Calibri Light" panose="020F0302020204030204" pitchFamily="34" charset="0"/>
              </a:rPr>
              <a:t>process</a:t>
            </a:r>
            <a:r>
              <a:rPr lang="en-US" sz="2400" dirty="0">
                <a:latin typeface="Calibri Light" panose="020F0302020204030204" pitchFamily="34" charset="0"/>
                <a:cs typeface="Calibri Light" panose="020F0302020204030204" pitchFamily="34" charset="0"/>
              </a:rPr>
              <a:t> do you follow to ensure that the student is aware of the correct technique?</a:t>
            </a:r>
          </a:p>
        </p:txBody>
      </p:sp>
      <p:sp>
        <p:nvSpPr>
          <p:cNvPr id="6" name="TextBox 5">
            <a:extLst>
              <a:ext uri="{FF2B5EF4-FFF2-40B4-BE49-F238E27FC236}">
                <a16:creationId xmlns:a16="http://schemas.microsoft.com/office/drawing/2014/main" id="{C19DF8CA-C03B-2E57-C168-35C25D741F7D}"/>
              </a:ext>
            </a:extLst>
          </p:cNvPr>
          <p:cNvSpPr txBox="1"/>
          <p:nvPr/>
        </p:nvSpPr>
        <p:spPr>
          <a:xfrm>
            <a:off x="3194461" y="6206057"/>
            <a:ext cx="5887637" cy="523220"/>
          </a:xfrm>
          <a:prstGeom prst="rect">
            <a:avLst/>
          </a:prstGeom>
          <a:noFill/>
        </p:spPr>
        <p:txBody>
          <a:bodyPr wrap="none" rtlCol="0">
            <a:spAutoFit/>
          </a:bodyPr>
          <a:lstStyle/>
          <a:p>
            <a:r>
              <a:rPr lang="en-US" sz="2800" dirty="0"/>
              <a:t>Put ideas in the chat or raise your hand</a:t>
            </a:r>
          </a:p>
        </p:txBody>
      </p:sp>
    </p:spTree>
    <p:extLst>
      <p:ext uri="{BB962C8B-B14F-4D97-AF65-F5344CB8AC3E}">
        <p14:creationId xmlns:p14="http://schemas.microsoft.com/office/powerpoint/2010/main" val="398811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2679-ECDF-864A-E18A-0E7690685898}"/>
              </a:ext>
            </a:extLst>
          </p:cNvPr>
          <p:cNvSpPr>
            <a:spLocks noGrp="1"/>
          </p:cNvSpPr>
          <p:nvPr>
            <p:ph type="title"/>
          </p:nvPr>
        </p:nvSpPr>
        <p:spPr/>
        <p:txBody>
          <a:bodyPr>
            <a:normAutofit/>
          </a:bodyPr>
          <a:lstStyle/>
          <a:p>
            <a:r>
              <a:rPr lang="en-US" dirty="0">
                <a:latin typeface="Calibri Light" panose="020F0302020204030204" pitchFamily="34" charset="0"/>
                <a:cs typeface="Calibri Light" panose="020F0302020204030204" pitchFamily="34" charset="0"/>
              </a:rPr>
              <a:t>Potted history – specific</a:t>
            </a:r>
          </a:p>
        </p:txBody>
      </p:sp>
      <p:sp>
        <p:nvSpPr>
          <p:cNvPr id="5" name="Content Placeholder 4">
            <a:extLst>
              <a:ext uri="{FF2B5EF4-FFF2-40B4-BE49-F238E27FC236}">
                <a16:creationId xmlns:a16="http://schemas.microsoft.com/office/drawing/2014/main" id="{1FDDFBF4-17EA-5937-DCFC-A4726E12646C}"/>
              </a:ext>
            </a:extLst>
          </p:cNvPr>
          <p:cNvSpPr>
            <a:spLocks noGrp="1"/>
          </p:cNvSpPr>
          <p:nvPr>
            <p:ph idx="1"/>
          </p:nvPr>
        </p:nvSpPr>
        <p:spPr>
          <a:xfrm>
            <a:off x="6307362" y="1600201"/>
            <a:ext cx="5275037" cy="4525963"/>
          </a:xfrm>
        </p:spPr>
        <p:txBody>
          <a:bodyPr/>
          <a:lstStyle/>
          <a:p>
            <a:pPr marL="0" indent="0">
              <a:buNone/>
            </a:pPr>
            <a:endParaRPr lang="en-US" dirty="0"/>
          </a:p>
          <a:p>
            <a:endParaRPr lang="en-US" dirty="0"/>
          </a:p>
        </p:txBody>
      </p:sp>
      <p:sp>
        <p:nvSpPr>
          <p:cNvPr id="8" name="TextBox 7">
            <a:extLst>
              <a:ext uri="{FF2B5EF4-FFF2-40B4-BE49-F238E27FC236}">
                <a16:creationId xmlns:a16="http://schemas.microsoft.com/office/drawing/2014/main" id="{BD3A29A7-BE0C-5DF6-91EA-73FC5C8D1B8E}"/>
              </a:ext>
            </a:extLst>
          </p:cNvPr>
          <p:cNvSpPr txBox="1"/>
          <p:nvPr/>
        </p:nvSpPr>
        <p:spPr>
          <a:xfrm>
            <a:off x="7665396" y="77821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868A1476-9C1C-19A4-1844-7A69D95814B8}"/>
              </a:ext>
            </a:extLst>
          </p:cNvPr>
          <p:cNvSpPr txBox="1"/>
          <p:nvPr/>
        </p:nvSpPr>
        <p:spPr>
          <a:xfrm>
            <a:off x="931749" y="1336234"/>
            <a:ext cx="9846498" cy="2246769"/>
          </a:xfrm>
          <a:prstGeom prst="rect">
            <a:avLst/>
          </a:prstGeom>
          <a:noFill/>
        </p:spPr>
        <p:txBody>
          <a:bodyPr wrap="square" rtlCol="0">
            <a:spAutoFit/>
          </a:bodyPr>
          <a:lstStyle/>
          <a:p>
            <a:pPr marL="514350" indent="-514350">
              <a:buAutoNum type="arabicPlain" startAt="1975"/>
            </a:pPr>
            <a:r>
              <a:rPr lang="en-US" sz="2800" dirty="0"/>
              <a:t>"WE ARE training a group of physicians who have never been observed,”</a:t>
            </a:r>
          </a:p>
          <a:p>
            <a:pPr marL="514350" indent="-514350">
              <a:buAutoNum type="arabicPlain" startAt="1975"/>
            </a:pPr>
            <a:endParaRPr lang="en-US" sz="2800" dirty="0"/>
          </a:p>
          <a:p>
            <a:r>
              <a:rPr lang="en-US" sz="2800" dirty="0"/>
              <a:t>1983 Feedback in Clinical Medical Education  - outlining principles</a:t>
            </a:r>
          </a:p>
          <a:p>
            <a:pPr marL="514350" indent="-514350">
              <a:buAutoNum type="arabicPlain" startAt="1975"/>
            </a:pPr>
            <a:endParaRPr lang="en-US" sz="2800" dirty="0"/>
          </a:p>
        </p:txBody>
      </p:sp>
      <p:sp>
        <p:nvSpPr>
          <p:cNvPr id="4" name="TextBox 3">
            <a:extLst>
              <a:ext uri="{FF2B5EF4-FFF2-40B4-BE49-F238E27FC236}">
                <a16:creationId xmlns:a16="http://schemas.microsoft.com/office/drawing/2014/main" id="{2BD05EEA-09BA-7151-FE70-933AC10EE030}"/>
              </a:ext>
            </a:extLst>
          </p:cNvPr>
          <p:cNvSpPr txBox="1"/>
          <p:nvPr/>
        </p:nvSpPr>
        <p:spPr>
          <a:xfrm>
            <a:off x="899541" y="3070495"/>
            <a:ext cx="6145785" cy="1384995"/>
          </a:xfrm>
          <a:prstGeom prst="rect">
            <a:avLst/>
          </a:prstGeom>
          <a:noFill/>
        </p:spPr>
        <p:txBody>
          <a:bodyPr wrap="none" rtlCol="0">
            <a:spAutoFit/>
          </a:bodyPr>
          <a:lstStyle/>
          <a:p>
            <a:pPr lvl="2"/>
            <a:r>
              <a:rPr lang="en-US" sz="2800" dirty="0"/>
              <a:t>	</a:t>
            </a:r>
          </a:p>
          <a:p>
            <a:r>
              <a:rPr lang="en-US" sz="2800" dirty="0"/>
              <a:t>1990 Models to assist in giving feedback</a:t>
            </a:r>
          </a:p>
          <a:p>
            <a:endParaRPr lang="en-US" sz="2800" dirty="0"/>
          </a:p>
        </p:txBody>
      </p:sp>
      <p:sp>
        <p:nvSpPr>
          <p:cNvPr id="9" name="TextBox 8">
            <a:extLst>
              <a:ext uri="{FF2B5EF4-FFF2-40B4-BE49-F238E27FC236}">
                <a16:creationId xmlns:a16="http://schemas.microsoft.com/office/drawing/2014/main" id="{3E157856-E0EB-931C-6BF8-9AC97910D95E}"/>
              </a:ext>
            </a:extLst>
          </p:cNvPr>
          <p:cNvSpPr txBox="1"/>
          <p:nvPr/>
        </p:nvSpPr>
        <p:spPr>
          <a:xfrm>
            <a:off x="9634341" y="3283865"/>
            <a:ext cx="2370781" cy="1754326"/>
          </a:xfrm>
          <a:prstGeom prst="rect">
            <a:avLst/>
          </a:prstGeom>
          <a:noFill/>
        </p:spPr>
        <p:txBody>
          <a:bodyPr wrap="square">
            <a:spAutoFit/>
          </a:bodyPr>
          <a:lstStyle/>
          <a:p>
            <a:r>
              <a:rPr lang="en-US" sz="3600" dirty="0">
                <a:solidFill>
                  <a:schemeClr val="accent1">
                    <a:lumMod val="75000"/>
                  </a:schemeClr>
                </a:solidFill>
              </a:rPr>
              <a:t>Feedback Sandwich</a:t>
            </a:r>
            <a:br>
              <a:rPr lang="en-US" sz="3600" dirty="0">
                <a:solidFill>
                  <a:schemeClr val="accent1">
                    <a:lumMod val="75000"/>
                  </a:schemeClr>
                </a:solidFill>
              </a:rPr>
            </a:br>
            <a:endParaRPr lang="en-US" sz="3600" dirty="0">
              <a:solidFill>
                <a:schemeClr val="accent1">
                  <a:lumMod val="75000"/>
                </a:schemeClr>
              </a:solidFill>
            </a:endParaRPr>
          </a:p>
        </p:txBody>
      </p:sp>
      <p:sp>
        <p:nvSpPr>
          <p:cNvPr id="11" name="TextBox 10">
            <a:extLst>
              <a:ext uri="{FF2B5EF4-FFF2-40B4-BE49-F238E27FC236}">
                <a16:creationId xmlns:a16="http://schemas.microsoft.com/office/drawing/2014/main" id="{66CF2FF2-7FEC-F486-E1B7-85DBA062D7FE}"/>
              </a:ext>
            </a:extLst>
          </p:cNvPr>
          <p:cNvSpPr txBox="1"/>
          <p:nvPr/>
        </p:nvSpPr>
        <p:spPr>
          <a:xfrm>
            <a:off x="4656265" y="4282788"/>
            <a:ext cx="2349897" cy="1200329"/>
          </a:xfrm>
          <a:prstGeom prst="rect">
            <a:avLst/>
          </a:prstGeom>
          <a:noFill/>
        </p:spPr>
        <p:txBody>
          <a:bodyPr wrap="square">
            <a:spAutoFit/>
          </a:bodyPr>
          <a:lstStyle/>
          <a:p>
            <a:r>
              <a:rPr lang="en-US" sz="3600" dirty="0">
                <a:solidFill>
                  <a:schemeClr val="accent1">
                    <a:lumMod val="75000"/>
                  </a:schemeClr>
                </a:solidFill>
              </a:rPr>
              <a:t>Pendleton Model</a:t>
            </a:r>
          </a:p>
        </p:txBody>
      </p:sp>
      <p:sp>
        <p:nvSpPr>
          <p:cNvPr id="13" name="TextBox 12">
            <a:extLst>
              <a:ext uri="{FF2B5EF4-FFF2-40B4-BE49-F238E27FC236}">
                <a16:creationId xmlns:a16="http://schemas.microsoft.com/office/drawing/2014/main" id="{998E2750-9790-2D07-BF6D-84B6F77FA151}"/>
              </a:ext>
            </a:extLst>
          </p:cNvPr>
          <p:cNvSpPr txBox="1"/>
          <p:nvPr/>
        </p:nvSpPr>
        <p:spPr>
          <a:xfrm>
            <a:off x="2898783" y="5704765"/>
            <a:ext cx="2417323" cy="1077218"/>
          </a:xfrm>
          <a:prstGeom prst="rect">
            <a:avLst/>
          </a:prstGeom>
          <a:noFill/>
        </p:spPr>
        <p:txBody>
          <a:bodyPr wrap="square">
            <a:spAutoFit/>
          </a:bodyPr>
          <a:lstStyle/>
          <a:p>
            <a:r>
              <a:rPr lang="en-US" sz="3200" dirty="0">
                <a:solidFill>
                  <a:schemeClr val="accent1">
                    <a:lumMod val="75000"/>
                  </a:schemeClr>
                </a:solidFill>
              </a:rPr>
              <a:t>One-Minute Preceptor</a:t>
            </a:r>
          </a:p>
        </p:txBody>
      </p:sp>
      <p:sp>
        <p:nvSpPr>
          <p:cNvPr id="15" name="TextBox 14">
            <a:extLst>
              <a:ext uri="{FF2B5EF4-FFF2-40B4-BE49-F238E27FC236}">
                <a16:creationId xmlns:a16="http://schemas.microsoft.com/office/drawing/2014/main" id="{8D54B5B9-8F4E-FDD6-FF37-F1C7B35800CF}"/>
              </a:ext>
            </a:extLst>
          </p:cNvPr>
          <p:cNvSpPr txBox="1"/>
          <p:nvPr/>
        </p:nvSpPr>
        <p:spPr>
          <a:xfrm>
            <a:off x="7704962" y="3982856"/>
            <a:ext cx="2258260" cy="1323439"/>
          </a:xfrm>
          <a:prstGeom prst="rect">
            <a:avLst/>
          </a:prstGeom>
          <a:noFill/>
        </p:spPr>
        <p:txBody>
          <a:bodyPr wrap="square">
            <a:spAutoFit/>
          </a:bodyPr>
          <a:lstStyle/>
          <a:p>
            <a:r>
              <a:rPr lang="en-US" sz="4000" dirty="0">
                <a:solidFill>
                  <a:schemeClr val="accent1">
                    <a:lumMod val="75000"/>
                  </a:schemeClr>
                </a:solidFill>
              </a:rPr>
              <a:t>SET-GO model</a:t>
            </a:r>
          </a:p>
        </p:txBody>
      </p:sp>
      <p:sp>
        <p:nvSpPr>
          <p:cNvPr id="17" name="TextBox 16">
            <a:extLst>
              <a:ext uri="{FF2B5EF4-FFF2-40B4-BE49-F238E27FC236}">
                <a16:creationId xmlns:a16="http://schemas.microsoft.com/office/drawing/2014/main" id="{5F610EAA-319F-88F6-A033-E3E9624FBEB2}"/>
              </a:ext>
            </a:extLst>
          </p:cNvPr>
          <p:cNvSpPr txBox="1"/>
          <p:nvPr/>
        </p:nvSpPr>
        <p:spPr>
          <a:xfrm>
            <a:off x="6636309" y="5574399"/>
            <a:ext cx="4718938" cy="1200329"/>
          </a:xfrm>
          <a:prstGeom prst="rect">
            <a:avLst/>
          </a:prstGeom>
          <a:noFill/>
        </p:spPr>
        <p:txBody>
          <a:bodyPr wrap="square">
            <a:spAutoFit/>
          </a:bodyPr>
          <a:lstStyle/>
          <a:p>
            <a:r>
              <a:rPr lang="en-US" sz="3600" dirty="0">
                <a:solidFill>
                  <a:schemeClr val="accent1">
                    <a:lumMod val="75000"/>
                  </a:schemeClr>
                </a:solidFill>
              </a:rPr>
              <a:t>R2C2(Rapport/Reaction/Content/Coach)</a:t>
            </a:r>
          </a:p>
        </p:txBody>
      </p:sp>
      <p:sp>
        <p:nvSpPr>
          <p:cNvPr id="19" name="TextBox 18">
            <a:extLst>
              <a:ext uri="{FF2B5EF4-FFF2-40B4-BE49-F238E27FC236}">
                <a16:creationId xmlns:a16="http://schemas.microsoft.com/office/drawing/2014/main" id="{A3DD23C3-70EB-2B11-4665-C70B989687F6}"/>
              </a:ext>
            </a:extLst>
          </p:cNvPr>
          <p:cNvSpPr txBox="1"/>
          <p:nvPr/>
        </p:nvSpPr>
        <p:spPr>
          <a:xfrm>
            <a:off x="598928" y="4539890"/>
            <a:ext cx="3818287" cy="646331"/>
          </a:xfrm>
          <a:prstGeom prst="rect">
            <a:avLst/>
          </a:prstGeom>
          <a:noFill/>
        </p:spPr>
        <p:txBody>
          <a:bodyPr wrap="square">
            <a:spAutoFit/>
          </a:bodyPr>
          <a:lstStyle/>
          <a:p>
            <a:r>
              <a:rPr lang="en-US" sz="3600" dirty="0">
                <a:solidFill>
                  <a:schemeClr val="accent1">
                    <a:lumMod val="75000"/>
                  </a:schemeClr>
                </a:solidFill>
              </a:rPr>
              <a:t>ALOBA model </a:t>
            </a:r>
          </a:p>
        </p:txBody>
      </p:sp>
    </p:spTree>
    <p:extLst>
      <p:ext uri="{BB962C8B-B14F-4D97-AF65-F5344CB8AC3E}">
        <p14:creationId xmlns:p14="http://schemas.microsoft.com/office/powerpoint/2010/main" val="3959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CF2B-3C57-2054-BBF9-26D5338D8149}"/>
              </a:ext>
            </a:extLst>
          </p:cNvPr>
          <p:cNvSpPr>
            <a:spLocks noGrp="1"/>
          </p:cNvSpPr>
          <p:nvPr>
            <p:ph type="title"/>
          </p:nvPr>
        </p:nvSpPr>
        <p:spPr/>
        <p:txBody>
          <a:bodyPr/>
          <a:lstStyle/>
          <a:p>
            <a:r>
              <a:rPr lang="en-US" dirty="0">
                <a:cs typeface="Calibri Light" panose="020F0302020204030204" pitchFamily="34" charset="0"/>
              </a:rPr>
              <a:t>Process to offer feedback on Task </a:t>
            </a:r>
          </a:p>
        </p:txBody>
      </p:sp>
      <p:sp>
        <p:nvSpPr>
          <p:cNvPr id="3" name="Content Placeholder 2">
            <a:extLst>
              <a:ext uri="{FF2B5EF4-FFF2-40B4-BE49-F238E27FC236}">
                <a16:creationId xmlns:a16="http://schemas.microsoft.com/office/drawing/2014/main" id="{C80EA809-FF59-4FB8-BD2E-5119B9BCCC45}"/>
              </a:ext>
            </a:extLst>
          </p:cNvPr>
          <p:cNvSpPr>
            <a:spLocks noGrp="1"/>
          </p:cNvSpPr>
          <p:nvPr>
            <p:ph idx="1"/>
          </p:nvPr>
        </p:nvSpPr>
        <p:spPr/>
        <p:txBody>
          <a:bodyPr/>
          <a:lstStyle/>
          <a:p>
            <a:r>
              <a:rPr lang="en-US" dirty="0">
                <a:latin typeface="Calibri Light" panose="020F0302020204030204" pitchFamily="34" charset="0"/>
                <a:cs typeface="Calibri Light" panose="020F0302020204030204" pitchFamily="34" charset="0"/>
              </a:rPr>
              <a:t>Pendletons, feedback sandwich </a:t>
            </a:r>
            <a:r>
              <a:rPr lang="en-US" dirty="0" err="1">
                <a:latin typeface="Calibri Light" panose="020F0302020204030204" pitchFamily="34" charset="0"/>
                <a:cs typeface="Calibri Light" panose="020F0302020204030204" pitchFamily="34" charset="0"/>
              </a:rPr>
              <a:t>etc</a:t>
            </a:r>
            <a:endParaRPr lang="en-US"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261CDECD-D6BD-0C17-811B-6D150D3FCE2E}"/>
              </a:ext>
            </a:extLst>
          </p:cNvPr>
          <p:cNvPicPr>
            <a:picLocks noChangeAspect="1"/>
          </p:cNvPicPr>
          <p:nvPr/>
        </p:nvPicPr>
        <p:blipFill rotWithShape="1">
          <a:blip r:embed="rId2"/>
          <a:srcRect t="18211"/>
          <a:stretch/>
        </p:blipFill>
        <p:spPr>
          <a:xfrm>
            <a:off x="6630761" y="3014914"/>
            <a:ext cx="5129893" cy="2540239"/>
          </a:xfrm>
          <a:prstGeom prst="rect">
            <a:avLst/>
          </a:prstGeom>
        </p:spPr>
      </p:pic>
      <p:pic>
        <p:nvPicPr>
          <p:cNvPr id="5" name="Picture 4">
            <a:extLst>
              <a:ext uri="{FF2B5EF4-FFF2-40B4-BE49-F238E27FC236}">
                <a16:creationId xmlns:a16="http://schemas.microsoft.com/office/drawing/2014/main" id="{5DFFF564-C7E5-FE8E-4144-8A9CA8736BE9}"/>
              </a:ext>
            </a:extLst>
          </p:cNvPr>
          <p:cNvPicPr>
            <a:picLocks noChangeAspect="1"/>
          </p:cNvPicPr>
          <p:nvPr/>
        </p:nvPicPr>
        <p:blipFill>
          <a:blip r:embed="rId3"/>
          <a:stretch>
            <a:fillRect/>
          </a:stretch>
        </p:blipFill>
        <p:spPr>
          <a:xfrm>
            <a:off x="1033234" y="2726871"/>
            <a:ext cx="5062765" cy="3736158"/>
          </a:xfrm>
          <a:prstGeom prst="rect">
            <a:avLst/>
          </a:prstGeom>
        </p:spPr>
      </p:pic>
    </p:spTree>
    <p:extLst>
      <p:ext uri="{BB962C8B-B14F-4D97-AF65-F5344CB8AC3E}">
        <p14:creationId xmlns:p14="http://schemas.microsoft.com/office/powerpoint/2010/main" val="96746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78C5E4AAB3A4F9F76D76997686A2C" ma:contentTypeVersion="17" ma:contentTypeDescription="Create a new document." ma:contentTypeScope="" ma:versionID="60745fc5720e12b152dfc185349d5de8">
  <xsd:schema xmlns:xsd="http://www.w3.org/2001/XMLSchema" xmlns:xs="http://www.w3.org/2001/XMLSchema" xmlns:p="http://schemas.microsoft.com/office/2006/metadata/properties" xmlns:ns2="9e855eb1-ca0c-441a-82d6-4c3a05592f0f" xmlns:ns3="307128d3-b7c0-4499-8618-7f3beee19fbc" targetNamespace="http://schemas.microsoft.com/office/2006/metadata/properties" ma:root="true" ma:fieldsID="973bd135b3449e9416b2fcd3050b3396" ns2:_="" ns3:_="">
    <xsd:import namespace="9e855eb1-ca0c-441a-82d6-4c3a05592f0f"/>
    <xsd:import namespace="307128d3-b7c0-4499-8618-7f3beee19f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55eb1-ca0c-441a-82d6-4c3a05592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e3c6995-3e3f-4c40-9418-52743d0c8e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128d3-b7c0-4499-8618-7f3beee19fb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631b17d-b39e-4cc4-8285-57484539b092}" ma:internalName="TaxCatchAll" ma:showField="CatchAllData" ma:web="307128d3-b7c0-4499-8618-7f3beee19f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2C39AD-2B99-4B20-A492-EB14F9E6DD6C}"/>
</file>

<file path=customXml/itemProps2.xml><?xml version="1.0" encoding="utf-8"?>
<ds:datastoreItem xmlns:ds="http://schemas.openxmlformats.org/officeDocument/2006/customXml" ds:itemID="{BF61EBED-4498-4AA3-A8B7-CBEC1D16C9D3}"/>
</file>

<file path=docProps/app.xml><?xml version="1.0" encoding="utf-8"?>
<Properties xmlns="http://schemas.openxmlformats.org/officeDocument/2006/extended-properties" xmlns:vt="http://schemas.openxmlformats.org/officeDocument/2006/docPropsVTypes">
  <TotalTime>18364</TotalTime>
  <Words>1202</Words>
  <Application>Microsoft Macintosh PowerPoint</Application>
  <PresentationFormat>Widescreen</PresentationFormat>
  <Paragraphs>140</Paragraphs>
  <Slides>24</Slides>
  <Notes>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72</vt:lpstr>
      <vt:lpstr>Arial</vt:lpstr>
      <vt:lpstr>Calibri</vt:lpstr>
      <vt:lpstr>Calibri Light</vt:lpstr>
      <vt:lpstr>Office Theme</vt:lpstr>
      <vt:lpstr>PowerPoint Presentation</vt:lpstr>
      <vt:lpstr>Karakia Timatanga</vt:lpstr>
      <vt:lpstr>Outcomes</vt:lpstr>
      <vt:lpstr>PowerPoint Presentation</vt:lpstr>
      <vt:lpstr>Potted history – General </vt:lpstr>
      <vt:lpstr>Potted history – specific</vt:lpstr>
      <vt:lpstr>Example scenario</vt:lpstr>
      <vt:lpstr>Potted history – specific</vt:lpstr>
      <vt:lpstr>Process to offer feedback on Task </vt:lpstr>
      <vt:lpstr>PowerPoint Presentation</vt:lpstr>
      <vt:lpstr>Myths of feedback</vt:lpstr>
      <vt:lpstr>PowerPoint Presentation</vt:lpstr>
      <vt:lpstr>Example scenario</vt:lpstr>
      <vt:lpstr>Main exercise</vt:lpstr>
      <vt:lpstr>Reasons </vt:lpstr>
      <vt:lpstr>PowerPoint Presentation</vt:lpstr>
      <vt:lpstr>Johari's window</vt:lpstr>
      <vt:lpstr>What may promote a learner to share vulnerabilities?  Place in chat</vt:lpstr>
      <vt:lpstr>Motivational Interviewing </vt:lpstr>
      <vt:lpstr>PowerPoint Presentation</vt:lpstr>
      <vt:lpstr>PowerPoint Presentation</vt:lpstr>
      <vt:lpstr>Evaluation</vt:lpstr>
      <vt:lpstr>Resources</vt:lpstr>
      <vt:lpstr>Karakia Whakamutunga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Rudland</dc:creator>
  <cp:lastModifiedBy>Joy Rudland</cp:lastModifiedBy>
  <cp:revision>51</cp:revision>
  <dcterms:created xsi:type="dcterms:W3CDTF">2014-04-02T01:08:12Z</dcterms:created>
  <dcterms:modified xsi:type="dcterms:W3CDTF">2024-06-19T01:10:40Z</dcterms:modified>
</cp:coreProperties>
</file>