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08" r:id="rId3"/>
    <p:sldId id="309" r:id="rId4"/>
    <p:sldId id="258" r:id="rId5"/>
    <p:sldId id="259" r:id="rId6"/>
    <p:sldId id="304" r:id="rId7"/>
    <p:sldId id="301" r:id="rId8"/>
    <p:sldId id="261" r:id="rId9"/>
    <p:sldId id="305" r:id="rId10"/>
    <p:sldId id="260" r:id="rId11"/>
    <p:sldId id="306"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0"/>
    <p:restoredTop sz="94923"/>
  </p:normalViewPr>
  <p:slideViewPr>
    <p:cSldViewPr snapToGrid="0" snapToObjects="1">
      <p:cViewPr varScale="1">
        <p:scale>
          <a:sx n="85" d="100"/>
          <a:sy n="85" d="100"/>
        </p:scale>
        <p:origin x="1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07BE5-F8B4-3046-8C42-32FC73B34AC9}"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D0D09-D957-AE47-A2C6-D15896BB7A75}" type="slidenum">
              <a:rPr lang="en-US" smtClean="0"/>
              <a:t>‹#›</a:t>
            </a:fld>
            <a:endParaRPr lang="en-US"/>
          </a:p>
        </p:txBody>
      </p:sp>
    </p:spTree>
    <p:extLst>
      <p:ext uri="{BB962C8B-B14F-4D97-AF65-F5344CB8AC3E}">
        <p14:creationId xmlns:p14="http://schemas.microsoft.com/office/powerpoint/2010/main" val="98108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D0D09-D957-AE47-A2C6-D15896BB7A75}" type="slidenum">
              <a:rPr lang="en-US" smtClean="0"/>
              <a:t>3</a:t>
            </a:fld>
            <a:endParaRPr lang="en-US"/>
          </a:p>
        </p:txBody>
      </p:sp>
    </p:spTree>
    <p:extLst>
      <p:ext uri="{BB962C8B-B14F-4D97-AF65-F5344CB8AC3E}">
        <p14:creationId xmlns:p14="http://schemas.microsoft.com/office/powerpoint/2010/main" val="45812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Checking for genetic modification with DNA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Growth experiments test how native </a:t>
            </a:r>
            <a:r>
              <a:rPr lang="en-US" sz="1200" i="1" dirty="0" err="1" smtClean="0"/>
              <a:t>Acaena</a:t>
            </a:r>
            <a:r>
              <a:rPr lang="en-US" sz="1200" dirty="0" smtClean="0"/>
              <a:t> (</a:t>
            </a:r>
            <a:r>
              <a:rPr lang="en-US" sz="1200" dirty="0" err="1" smtClean="0"/>
              <a:t>bidibids</a:t>
            </a:r>
            <a:r>
              <a:rPr lang="en-US" sz="1200" dirty="0" smtClean="0"/>
              <a:t>) evolved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Using bioreactors to improve the growth of cyanobacteria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Infra-red sensors show how flowers are a landing pad for pollinators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823D0D09-D957-AE47-A2C6-D15896BB7A75}" type="slidenum">
              <a:rPr lang="en-US" smtClean="0"/>
              <a:t>7</a:t>
            </a:fld>
            <a:endParaRPr lang="en-US"/>
          </a:p>
        </p:txBody>
      </p:sp>
    </p:spTree>
    <p:extLst>
      <p:ext uri="{BB962C8B-B14F-4D97-AF65-F5344CB8AC3E}">
        <p14:creationId xmlns:p14="http://schemas.microsoft.com/office/powerpoint/2010/main" val="66838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89859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82898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70603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388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9203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6B783-FFB5-4D45-ADC5-EA5B00FD4C46}"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56242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6B783-FFB5-4D45-ADC5-EA5B00FD4C46}"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5371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6B783-FFB5-4D45-ADC5-EA5B00FD4C46}"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78250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6B783-FFB5-4D45-ADC5-EA5B00FD4C46}"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31178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6B783-FFB5-4D45-ADC5-EA5B00FD4C46}"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23684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6B783-FFB5-4D45-ADC5-EA5B00FD4C46}"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43206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6B783-FFB5-4D45-ADC5-EA5B00FD4C46}"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08C8-1EDF-FF4F-90AB-242A0B6F965D}" type="slidenum">
              <a:rPr lang="en-US" smtClean="0"/>
              <a:t>‹#›</a:t>
            </a:fld>
            <a:endParaRPr lang="en-US"/>
          </a:p>
        </p:txBody>
      </p:sp>
    </p:spTree>
    <p:extLst>
      <p:ext uri="{BB962C8B-B14F-4D97-AF65-F5344CB8AC3E}">
        <p14:creationId xmlns:p14="http://schemas.microsoft.com/office/powerpoint/2010/main" val="162372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study Botany?</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412599" y="3823507"/>
            <a:ext cx="7141579" cy="2261734"/>
          </a:xfrm>
        </p:spPr>
        <p:txBody>
          <a:bodyPr>
            <a:normAutofit/>
          </a:bodyPr>
          <a:lstStyle/>
          <a:p>
            <a:r>
              <a:rPr lang="en-US" sz="3600" dirty="0" smtClean="0"/>
              <a:t>Topics, postgraduate opportunities, and employment potential from a BSc in Botany</a:t>
            </a:r>
            <a:endParaRPr lang="en-US" sz="3600" dirty="0"/>
          </a:p>
        </p:txBody>
      </p:sp>
      <p:sp>
        <p:nvSpPr>
          <p:cNvPr id="5" name="Subtitle 2"/>
          <p:cNvSpPr txBox="1">
            <a:spLocks/>
          </p:cNvSpPr>
          <p:nvPr/>
        </p:nvSpPr>
        <p:spPr>
          <a:xfrm>
            <a:off x="358815" y="2773788"/>
            <a:ext cx="724914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6000" b="1" dirty="0" smtClean="0"/>
              <a:t>Why study Botany?</a:t>
            </a:r>
            <a:endParaRPr lang="en-US" sz="6000"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6112" y="5351936"/>
            <a:ext cx="2543776" cy="128000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0075" y="2453961"/>
            <a:ext cx="4079813" cy="2719875"/>
          </a:xfrm>
          <a:prstGeom prst="rect">
            <a:avLst/>
          </a:prstGeom>
        </p:spPr>
      </p:pic>
      <p:sp>
        <p:nvSpPr>
          <p:cNvPr id="8" name="TextBox 7"/>
          <p:cNvSpPr txBox="1"/>
          <p:nvPr/>
        </p:nvSpPr>
        <p:spPr>
          <a:xfrm>
            <a:off x="2234800" y="5594458"/>
            <a:ext cx="3497176" cy="584775"/>
          </a:xfrm>
          <a:prstGeom prst="rect">
            <a:avLst/>
          </a:prstGeom>
          <a:noFill/>
        </p:spPr>
        <p:txBody>
          <a:bodyPr wrap="none" rtlCol="0">
            <a:spAutoFit/>
          </a:bodyPr>
          <a:lstStyle/>
          <a:p>
            <a:r>
              <a:rPr lang="en-US" sz="3200" b="1" smtClean="0"/>
              <a:t>otago.ac.nz</a:t>
            </a:r>
            <a:r>
              <a:rPr lang="en-US" sz="3200" b="1" dirty="0" smtClean="0"/>
              <a:t>/botany</a:t>
            </a:r>
            <a:endParaRPr lang="en-US" sz="3200" b="1" dirty="0"/>
          </a:p>
        </p:txBody>
      </p:sp>
    </p:spTree>
    <p:extLst>
      <p:ext uri="{BB962C8B-B14F-4D97-AF65-F5344CB8AC3E}">
        <p14:creationId xmlns:p14="http://schemas.microsoft.com/office/powerpoint/2010/main" val="309193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500062"/>
            <a:ext cx="10515600" cy="1325563"/>
          </a:xfrm>
        </p:spPr>
        <p:txBody>
          <a:bodyPr/>
          <a:lstStyle/>
          <a:p>
            <a:r>
              <a:rPr lang="en-US" dirty="0" smtClean="0"/>
              <a:t>Heading to Mars? Don’t be like Matt Damon</a:t>
            </a:r>
            <a:endParaRPr lang="en-US" dirty="0"/>
          </a:p>
        </p:txBody>
      </p:sp>
      <p:sp>
        <p:nvSpPr>
          <p:cNvPr id="3" name="Content Placeholder 2"/>
          <p:cNvSpPr>
            <a:spLocks noGrp="1"/>
          </p:cNvSpPr>
          <p:nvPr>
            <p:ph idx="1"/>
          </p:nvPr>
        </p:nvSpPr>
        <p:spPr>
          <a:xfrm>
            <a:off x="666026" y="1825624"/>
            <a:ext cx="5811939" cy="4646296"/>
          </a:xfrm>
        </p:spPr>
        <p:txBody>
          <a:bodyPr>
            <a:normAutofit fontScale="92500" lnSpcReduction="20000"/>
          </a:bodyPr>
          <a:lstStyle/>
          <a:p>
            <a:r>
              <a:rPr lang="en-US" dirty="0" smtClean="0"/>
              <a:t>In </a:t>
            </a:r>
            <a:r>
              <a:rPr lang="en-US" i="1" dirty="0" smtClean="0"/>
              <a:t>The Martian</a:t>
            </a:r>
            <a:r>
              <a:rPr lang="en-US" dirty="0" smtClean="0"/>
              <a:t>, a stranded astronaut needs to “use his botany powers” to grow potatoes for food on Mars</a:t>
            </a:r>
          </a:p>
          <a:p>
            <a:r>
              <a:rPr lang="en-US" dirty="0" smtClean="0"/>
              <a:t>Potato plants, which are ~90% inedible leaves and stems, might not be ideal</a:t>
            </a:r>
          </a:p>
          <a:p>
            <a:r>
              <a:rPr lang="en-US" dirty="0" smtClean="0"/>
              <a:t>But, if you do want to survive and terraform Mars, it would help to have:</a:t>
            </a:r>
          </a:p>
          <a:p>
            <a:pPr lvl="1"/>
            <a:r>
              <a:rPr lang="en-US" dirty="0" smtClean="0"/>
              <a:t>cyanobacteria to efficiently produce oxygen</a:t>
            </a:r>
          </a:p>
          <a:p>
            <a:pPr lvl="1"/>
            <a:r>
              <a:rPr lang="en-US" dirty="0" smtClean="0"/>
              <a:t>lichen to break down rocks, access their minerals and start making soil</a:t>
            </a:r>
          </a:p>
          <a:p>
            <a:pPr lvl="1"/>
            <a:r>
              <a:rPr lang="en-US" dirty="0" smtClean="0"/>
              <a:t>algae to efficiently produce food and recycle the nutrients from waste</a:t>
            </a:r>
          </a:p>
          <a:p>
            <a:pPr lvl="1"/>
            <a:r>
              <a:rPr lang="en-US" dirty="0" smtClean="0"/>
              <a:t>plants that are bred to grow and produce food in toxic soils, or in reduced gravity, for the 8 month space flight to Mars</a:t>
            </a:r>
          </a:p>
          <a:p>
            <a:pPr lvl="1"/>
            <a:endParaRPr lang="en-US" dirty="0"/>
          </a:p>
        </p:txBody>
      </p:sp>
      <p:pic>
        <p:nvPicPr>
          <p:cNvPr id="1026" name="Picture 2" descr="ttp://www.nasa.gov/sites/default/files/thumbnails/image/martian-potatoe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24891" y="1690688"/>
            <a:ext cx="5220183" cy="389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58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What papers should you </a:t>
            </a:r>
            <a:r>
              <a:rPr lang="en-US" dirty="0" err="1" smtClean="0"/>
              <a:t>enrol</a:t>
            </a:r>
            <a:r>
              <a:rPr lang="en-US" dirty="0" smtClean="0"/>
              <a:t> 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CELS191 </a:t>
            </a:r>
            <a:r>
              <a:rPr lang="mr-IN" dirty="0" smtClean="0"/>
              <a:t>–</a:t>
            </a:r>
            <a:r>
              <a:rPr lang="en-US" dirty="0" smtClean="0"/>
              <a:t> Cell and Molecular Biology</a:t>
            </a:r>
          </a:p>
          <a:p>
            <a:pPr lvl="1"/>
            <a:r>
              <a:rPr lang="en-US" dirty="0" smtClean="0"/>
              <a:t>A critical paper for most biology degrees at Otago</a:t>
            </a:r>
          </a:p>
          <a:p>
            <a:r>
              <a:rPr lang="en-US" dirty="0"/>
              <a:t>BIOL123 </a:t>
            </a:r>
            <a:r>
              <a:rPr lang="mr-IN" dirty="0"/>
              <a:t>–</a:t>
            </a:r>
            <a:r>
              <a:rPr lang="en-US" dirty="0"/>
              <a:t> Plants: How They Shape the World</a:t>
            </a:r>
          </a:p>
          <a:p>
            <a:pPr lvl="1"/>
            <a:r>
              <a:rPr lang="en-US" dirty="0"/>
              <a:t>A second semester paper that covers a broad range of </a:t>
            </a:r>
            <a:r>
              <a:rPr lang="en-US" dirty="0" smtClean="0"/>
              <a:t>botanical topics and </a:t>
            </a:r>
            <a:r>
              <a:rPr lang="en-US" dirty="0"/>
              <a:t>is a perfect opportunity to explore the </a:t>
            </a:r>
            <a:r>
              <a:rPr lang="en-US" dirty="0" smtClean="0"/>
              <a:t>subject</a:t>
            </a:r>
          </a:p>
          <a:p>
            <a:r>
              <a:rPr lang="en-US" dirty="0" smtClean="0"/>
              <a:t>ECOL111 </a:t>
            </a:r>
            <a:r>
              <a:rPr lang="mr-IN" dirty="0" smtClean="0"/>
              <a:t>–</a:t>
            </a:r>
            <a:r>
              <a:rPr lang="en-US" dirty="0" smtClean="0"/>
              <a:t> Ecology and Conservation of Diversity</a:t>
            </a:r>
          </a:p>
          <a:p>
            <a:pPr lvl="1"/>
            <a:r>
              <a:rPr lang="en-US" dirty="0" smtClean="0"/>
              <a:t>Learn how organisms interact and how we can measure biodiversity, and ecosystem health, and predict responses to environmental change</a:t>
            </a:r>
          </a:p>
          <a:p>
            <a:pPr lvl="1"/>
            <a:endParaRPr lang="en-US" dirty="0"/>
          </a:p>
          <a:p>
            <a:pPr marL="457200" lvl="1" indent="0" algn="ctr">
              <a:buNone/>
            </a:pPr>
            <a:r>
              <a:rPr lang="en-US" sz="3600" dirty="0" smtClean="0"/>
              <a:t>www.otago.ac.nz/botany</a:t>
            </a:r>
          </a:p>
          <a:p>
            <a:pPr marL="457200" lvl="1" indent="0" algn="ctr">
              <a:buNone/>
            </a:pPr>
            <a:r>
              <a:rPr lang="en-US" sz="3600" dirty="0" smtClean="0"/>
              <a:t>Facebook - @</a:t>
            </a:r>
            <a:r>
              <a:rPr lang="en-US" sz="3600" dirty="0" err="1" smtClean="0"/>
              <a:t>otagobotany</a:t>
            </a:r>
            <a:endParaRPr lang="en-US" sz="3600" dirty="0"/>
          </a:p>
        </p:txBody>
      </p:sp>
    </p:spTree>
    <p:extLst>
      <p:ext uri="{BB962C8B-B14F-4D97-AF65-F5344CB8AC3E}">
        <p14:creationId xmlns:p14="http://schemas.microsoft.com/office/powerpoint/2010/main" val="28081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rot="20277206">
            <a:off x="278008" y="955052"/>
            <a:ext cx="2518992" cy="1073233"/>
          </a:xfrm>
        </p:spPr>
        <p:txBody>
          <a:bodyPr>
            <a:noAutofit/>
          </a:bodyPr>
          <a:lstStyle/>
          <a:p>
            <a:pPr marL="0" indent="0">
              <a:buNone/>
            </a:pPr>
            <a:r>
              <a:rPr lang="en-US" sz="4000" smtClean="0"/>
              <a:t>Thanks for listening!</a:t>
            </a:r>
            <a:endParaRPr lang="en-US" sz="4000" dirty="0"/>
          </a:p>
        </p:txBody>
      </p:sp>
      <p:pic>
        <p:nvPicPr>
          <p:cNvPr id="6" name="Picture 5"/>
          <p:cNvPicPr>
            <a:picLocks noChangeAspect="1"/>
          </p:cNvPicPr>
          <p:nvPr/>
        </p:nvPicPr>
        <p:blipFill>
          <a:blip r:embed="rId3"/>
          <a:stretch>
            <a:fillRect/>
          </a:stretch>
        </p:blipFill>
        <p:spPr>
          <a:xfrm>
            <a:off x="3075008" y="411936"/>
            <a:ext cx="6041984" cy="6034127"/>
          </a:xfrm>
          <a:prstGeom prst="rect">
            <a:avLst/>
          </a:prstGeom>
        </p:spPr>
      </p:pic>
    </p:spTree>
    <p:extLst>
      <p:ext uri="{BB962C8B-B14F-4D97-AF65-F5344CB8AC3E}">
        <p14:creationId xmlns:p14="http://schemas.microsoft.com/office/powerpoint/2010/main" val="12580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What is Botany?</a:t>
            </a:r>
            <a:endParaRPr lang="en-US" dirty="0"/>
          </a:p>
        </p:txBody>
      </p:sp>
      <p:sp>
        <p:nvSpPr>
          <p:cNvPr id="3" name="Content Placeholder 2"/>
          <p:cNvSpPr>
            <a:spLocks noGrp="1"/>
          </p:cNvSpPr>
          <p:nvPr>
            <p:ph idx="1"/>
          </p:nvPr>
        </p:nvSpPr>
        <p:spPr>
          <a:xfrm>
            <a:off x="549018" y="1452984"/>
            <a:ext cx="8317189" cy="4959389"/>
          </a:xfrm>
        </p:spPr>
        <p:txBody>
          <a:bodyPr>
            <a:noAutofit/>
          </a:bodyPr>
          <a:lstStyle/>
          <a:p>
            <a:r>
              <a:rPr lang="en-US" sz="2400" dirty="0" smtClean="0"/>
              <a:t>A rose by any other name </a:t>
            </a:r>
            <a:r>
              <a:rPr lang="mr-IN" sz="2400" dirty="0" smtClean="0"/>
              <a:t>–</a:t>
            </a:r>
            <a:r>
              <a:rPr lang="en-US" sz="2400" dirty="0" smtClean="0"/>
              <a:t> </a:t>
            </a:r>
            <a:r>
              <a:rPr lang="en-AU" sz="2400" dirty="0" smtClean="0"/>
              <a:t>Botany includes:</a:t>
            </a:r>
          </a:p>
          <a:p>
            <a:pPr lvl="1"/>
            <a:r>
              <a:rPr lang="en-AU" sz="2000" b="1" dirty="0" smtClean="0"/>
              <a:t>Plant Science/Biology </a:t>
            </a:r>
            <a:r>
              <a:rPr lang="en-AU" sz="2000" dirty="0" smtClean="0"/>
              <a:t>(really just another name for Botany)</a:t>
            </a:r>
          </a:p>
          <a:p>
            <a:pPr lvl="1"/>
            <a:r>
              <a:rPr lang="en-AU" sz="2000" b="1" dirty="0" smtClean="0"/>
              <a:t>Plant Biotechnology </a:t>
            </a:r>
            <a:r>
              <a:rPr lang="en-AU" sz="2000" dirty="0" smtClean="0"/>
              <a:t>(plant breeding, genetics, biochemistry)</a:t>
            </a:r>
          </a:p>
          <a:p>
            <a:pPr lvl="1"/>
            <a:r>
              <a:rPr lang="en-AU" sz="2000" b="1" dirty="0" smtClean="0"/>
              <a:t>Plant Ecology </a:t>
            </a:r>
            <a:r>
              <a:rPr lang="en-AU" sz="2000" dirty="0" smtClean="0"/>
              <a:t>(plant interactions with the environment)</a:t>
            </a:r>
          </a:p>
          <a:p>
            <a:pPr lvl="1"/>
            <a:r>
              <a:rPr lang="en-AU" sz="2000" b="1" dirty="0" smtClean="0"/>
              <a:t>Mycology</a:t>
            </a:r>
            <a:r>
              <a:rPr lang="en-AU" sz="2000" dirty="0" smtClean="0"/>
              <a:t> (study of fungi)</a:t>
            </a:r>
          </a:p>
          <a:p>
            <a:pPr lvl="1"/>
            <a:r>
              <a:rPr lang="en-AU" sz="2000" b="1" dirty="0" smtClean="0"/>
              <a:t>Phycology</a:t>
            </a:r>
            <a:r>
              <a:rPr lang="en-AU" sz="2000" dirty="0" smtClean="0"/>
              <a:t> (study of algae)</a:t>
            </a:r>
          </a:p>
          <a:p>
            <a:r>
              <a:rPr lang="en-AU" sz="2400" dirty="0" smtClean="0"/>
              <a:t>It’s not </a:t>
            </a:r>
            <a:r>
              <a:rPr lang="en-AU" sz="2400" dirty="0"/>
              <a:t>horticulture </a:t>
            </a:r>
            <a:r>
              <a:rPr lang="mr-IN" sz="2400" dirty="0" smtClean="0"/>
              <a:t>–</a:t>
            </a:r>
            <a:r>
              <a:rPr lang="en-AU" sz="2400" dirty="0" smtClean="0"/>
              <a:t> our </a:t>
            </a:r>
            <a:r>
              <a:rPr lang="en-AU" sz="2400" dirty="0"/>
              <a:t>students can’t necessarily grow a decent </a:t>
            </a:r>
            <a:r>
              <a:rPr lang="en-AU" sz="2400" dirty="0" smtClean="0"/>
              <a:t>vegetable garden when </a:t>
            </a:r>
            <a:r>
              <a:rPr lang="en-AU" sz="2400" dirty="0"/>
              <a:t>they graduate, and it’s not all taxonomy </a:t>
            </a:r>
            <a:r>
              <a:rPr lang="mr-IN" sz="2400" dirty="0"/>
              <a:t>–</a:t>
            </a:r>
            <a:r>
              <a:rPr lang="en-AU" sz="2400" dirty="0"/>
              <a:t> with over 260,000 species, our graduates aren’t able to recognise every plant</a:t>
            </a:r>
            <a:r>
              <a:rPr lang="mr-IN" sz="2400" dirty="0"/>
              <a:t>…</a:t>
            </a:r>
            <a:endParaRPr lang="en-AU" sz="2400" dirty="0"/>
          </a:p>
          <a:p>
            <a:r>
              <a:rPr lang="en-AU" sz="2400" dirty="0" smtClean="0"/>
              <a:t>A Botany graduate understands how plants work, how they interact with each other and animals, how we can protect ecosystems and biodiversity, and how we can best breed and use plants for food, energy, and materials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8791" y="1534008"/>
            <a:ext cx="2644983" cy="3967474"/>
          </a:xfrm>
          <a:prstGeom prst="rect">
            <a:avLst/>
          </a:prstGeom>
        </p:spPr>
      </p:pic>
    </p:spTree>
    <p:extLst>
      <p:ext uri="{BB962C8B-B14F-4D97-AF65-F5344CB8AC3E}">
        <p14:creationId xmlns:p14="http://schemas.microsoft.com/office/powerpoint/2010/main" val="2069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Take a deep breath and thank plants</a:t>
            </a:r>
            <a:endParaRPr lang="en-US" dirty="0"/>
          </a:p>
        </p:txBody>
      </p:sp>
      <p:sp>
        <p:nvSpPr>
          <p:cNvPr id="3" name="Content Placeholder 2"/>
          <p:cNvSpPr>
            <a:spLocks noGrp="1"/>
          </p:cNvSpPr>
          <p:nvPr>
            <p:ph idx="1"/>
          </p:nvPr>
        </p:nvSpPr>
        <p:spPr>
          <a:xfrm>
            <a:off x="549018" y="1837200"/>
            <a:ext cx="8421547" cy="4517302"/>
          </a:xfrm>
        </p:spPr>
        <p:txBody>
          <a:bodyPr>
            <a:normAutofit fontScale="92500" lnSpcReduction="10000"/>
          </a:bodyPr>
          <a:lstStyle/>
          <a:p>
            <a:r>
              <a:rPr lang="en-US" dirty="0" smtClean="0"/>
              <a:t>The oxygen in about half the breaths you take come from trees and other land plants, the other half comes from phytoplankton</a:t>
            </a:r>
          </a:p>
          <a:p>
            <a:r>
              <a:rPr lang="en-US" dirty="0" smtClean="0"/>
              <a:t>Both plants and phytoplankton work in exactly the same way </a:t>
            </a:r>
            <a:r>
              <a:rPr lang="mr-IN" dirty="0" smtClean="0"/>
              <a:t>–</a:t>
            </a:r>
            <a:r>
              <a:rPr lang="en-AU" dirty="0" smtClean="0"/>
              <a:t> </a:t>
            </a:r>
            <a:r>
              <a:rPr lang="en-US" dirty="0" smtClean="0"/>
              <a:t>chlorophyll absorbs light and uses the energy to split water and release oxygen </a:t>
            </a:r>
          </a:p>
          <a:p>
            <a:r>
              <a:rPr lang="en-US" dirty="0" smtClean="0"/>
              <a:t>Photosynthesis is the most efficient solar panel in the world </a:t>
            </a:r>
            <a:r>
              <a:rPr lang="mr-IN" dirty="0" smtClean="0"/>
              <a:t>–</a:t>
            </a:r>
            <a:r>
              <a:rPr lang="en-US" dirty="0" smtClean="0"/>
              <a:t> before it came along 1.5 billion years ago, there was almost no oxygen and very little life on earth</a:t>
            </a:r>
          </a:p>
          <a:p>
            <a:r>
              <a:rPr lang="en-US" dirty="0" smtClean="0"/>
              <a:t>University of Otago botanists are investigating photosynthesis at the protein and genetic level in order to find new ways to harness bioenergy</a:t>
            </a:r>
            <a:endParaRPr lang="en-US" dirty="0"/>
          </a:p>
        </p:txBody>
      </p:sp>
      <p:pic>
        <p:nvPicPr>
          <p:cNvPr id="7" name="Picture 6"/>
          <p:cNvPicPr>
            <a:picLocks noChangeAspect="1"/>
          </p:cNvPicPr>
          <p:nvPr/>
        </p:nvPicPr>
        <p:blipFill rotWithShape="1">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9259745" y="1534008"/>
            <a:ext cx="2643073" cy="3964610"/>
          </a:xfrm>
          <a:prstGeom prst="rect">
            <a:avLst/>
          </a:prstGeom>
        </p:spPr>
      </p:pic>
    </p:spTree>
    <p:extLst>
      <p:ext uri="{BB962C8B-B14F-4D97-AF65-F5344CB8AC3E}">
        <p14:creationId xmlns:p14="http://schemas.microsoft.com/office/powerpoint/2010/main" val="198774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Hungry? Time to eat a plant</a:t>
            </a:r>
            <a:endParaRPr lang="en-US" dirty="0"/>
          </a:p>
        </p:txBody>
      </p:sp>
      <p:sp>
        <p:nvSpPr>
          <p:cNvPr id="3" name="Content Placeholder 2"/>
          <p:cNvSpPr>
            <a:spLocks noGrp="1"/>
          </p:cNvSpPr>
          <p:nvPr>
            <p:ph idx="1"/>
          </p:nvPr>
        </p:nvSpPr>
        <p:spPr>
          <a:xfrm>
            <a:off x="563784" y="1790901"/>
            <a:ext cx="8401758" cy="4351338"/>
          </a:xfrm>
        </p:spPr>
        <p:txBody>
          <a:bodyPr>
            <a:normAutofit/>
          </a:bodyPr>
          <a:lstStyle/>
          <a:p>
            <a:r>
              <a:rPr lang="en-US" dirty="0" smtClean="0"/>
              <a:t>Plants, algae and phytoplankton are the basis of the food chain on land and in the sea</a:t>
            </a:r>
          </a:p>
          <a:p>
            <a:r>
              <a:rPr lang="en-US" dirty="0" smtClean="0"/>
              <a:t>Feeding a growing human population in a changing climate will be one of the challenges of the 21</a:t>
            </a:r>
            <a:r>
              <a:rPr lang="en-US" baseline="30000" dirty="0" smtClean="0"/>
              <a:t>st</a:t>
            </a:r>
            <a:r>
              <a:rPr lang="en-US" dirty="0" smtClean="0"/>
              <a:t> century</a:t>
            </a:r>
          </a:p>
          <a:p>
            <a:r>
              <a:rPr lang="en-US" dirty="0" smtClean="0"/>
              <a:t>Plants’ thirst </a:t>
            </a:r>
            <a:r>
              <a:rPr lang="en-US" dirty="0"/>
              <a:t>for </a:t>
            </a:r>
            <a:r>
              <a:rPr lang="en-US" dirty="0" smtClean="0"/>
              <a:t>nitrogen means that the </a:t>
            </a:r>
            <a:r>
              <a:rPr lang="en-US" dirty="0" err="1" smtClean="0"/>
              <a:t>fertiliser</a:t>
            </a:r>
            <a:r>
              <a:rPr lang="en-US" dirty="0" smtClean="0"/>
              <a:t> industry consumes ~10% of our energy supply - how can we breed crops that are less reliant on fossil fuel?</a:t>
            </a:r>
          </a:p>
          <a:p>
            <a:r>
              <a:rPr lang="en-US" dirty="0" smtClean="0"/>
              <a:t>University of Otago botanists research how plants, phytoplankton and algae respond to climate change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371" y="1445400"/>
            <a:ext cx="2644800" cy="3967200"/>
          </a:xfrm>
          <a:prstGeom prst="rect">
            <a:avLst/>
          </a:prstGeom>
        </p:spPr>
      </p:pic>
    </p:spTree>
    <p:extLst>
      <p:ext uri="{BB962C8B-B14F-4D97-AF65-F5344CB8AC3E}">
        <p14:creationId xmlns:p14="http://schemas.microsoft.com/office/powerpoint/2010/main" val="179689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What else do plants give us?</a:t>
            </a:r>
            <a:endParaRPr lang="en-US" dirty="0"/>
          </a:p>
        </p:txBody>
      </p:sp>
      <p:sp>
        <p:nvSpPr>
          <p:cNvPr id="3" name="Content Placeholder 2"/>
          <p:cNvSpPr>
            <a:spLocks noGrp="1"/>
          </p:cNvSpPr>
          <p:nvPr>
            <p:ph idx="1"/>
          </p:nvPr>
        </p:nvSpPr>
        <p:spPr>
          <a:xfrm>
            <a:off x="670354" y="1837199"/>
            <a:ext cx="8363672" cy="4351338"/>
          </a:xfrm>
        </p:spPr>
        <p:txBody>
          <a:bodyPr>
            <a:noAutofit/>
          </a:bodyPr>
          <a:lstStyle/>
          <a:p>
            <a:r>
              <a:rPr lang="en-US" sz="2400" dirty="0" smtClean="0"/>
              <a:t>Just in case oxygen and food aren’t enough</a:t>
            </a:r>
            <a:r>
              <a:rPr lang="mr-IN" sz="2400" dirty="0" smtClean="0"/>
              <a:t>…</a:t>
            </a:r>
            <a:endParaRPr lang="en-US" sz="2400" dirty="0" smtClean="0"/>
          </a:p>
          <a:p>
            <a:r>
              <a:rPr lang="en-US" sz="2400" dirty="0" smtClean="0"/>
              <a:t>How about clothing (cotton), timber, medicine (aspirin and penicillin to name just two), beer, wine, flowers, botanic gardens, forests, and ecosystems</a:t>
            </a:r>
            <a:endParaRPr lang="en-US" sz="2400" dirty="0"/>
          </a:p>
          <a:p>
            <a:r>
              <a:rPr lang="en-US" sz="2400" dirty="0" smtClean="0"/>
              <a:t>University of Otago botanists don’t count plants, they:</a:t>
            </a:r>
          </a:p>
          <a:p>
            <a:pPr lvl="1"/>
            <a:r>
              <a:rPr lang="en-US" sz="2000" dirty="0" smtClean="0"/>
              <a:t>investigate how the ozone hole gives unique properties to NZ wine</a:t>
            </a:r>
          </a:p>
          <a:p>
            <a:pPr lvl="1"/>
            <a:r>
              <a:rPr lang="en-US" sz="2000" dirty="0" smtClean="0"/>
              <a:t>show that the spread of wilding pines in tussock grasslands could reduce Dunedin’s water supply</a:t>
            </a:r>
          </a:p>
          <a:p>
            <a:pPr lvl="1"/>
            <a:r>
              <a:rPr lang="en-US" sz="2000" dirty="0" smtClean="0"/>
              <a:t>uncover sites where Māori gathered native plants to make textiles</a:t>
            </a:r>
          </a:p>
          <a:p>
            <a:pPr lvl="1"/>
            <a:r>
              <a:rPr lang="en-US" sz="2000" dirty="0" smtClean="0"/>
              <a:t>discover how hidden relationships between fungi and plants in the soil keep our forests healthy</a:t>
            </a:r>
          </a:p>
          <a:p>
            <a:pPr lvl="1"/>
            <a:r>
              <a:rPr lang="en-US" sz="2000" dirty="0" smtClean="0"/>
              <a:t>reveal how plant viruses threaten biodiversity and crops</a:t>
            </a:r>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0613" y="1570239"/>
            <a:ext cx="2644800" cy="3967200"/>
          </a:xfrm>
          <a:prstGeom prst="rect">
            <a:avLst/>
          </a:prstGeom>
        </p:spPr>
      </p:pic>
    </p:spTree>
    <p:extLst>
      <p:ext uri="{BB962C8B-B14F-4D97-AF65-F5344CB8AC3E}">
        <p14:creationId xmlns:p14="http://schemas.microsoft.com/office/powerpoint/2010/main" val="76191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smtClean="0"/>
              <a:t>What will you learn in a Botany degree?</a:t>
            </a:r>
            <a:endParaRPr lang="en-US" sz="4000" dirty="0"/>
          </a:p>
        </p:txBody>
      </p:sp>
      <p:sp>
        <p:nvSpPr>
          <p:cNvPr id="3" name="Content Placeholder 2"/>
          <p:cNvSpPr>
            <a:spLocks noGrp="1"/>
          </p:cNvSpPr>
          <p:nvPr>
            <p:ph idx="1"/>
          </p:nvPr>
        </p:nvSpPr>
        <p:spPr>
          <a:xfrm>
            <a:off x="838201" y="1690688"/>
            <a:ext cx="8039582" cy="4351338"/>
          </a:xfrm>
        </p:spPr>
        <p:txBody>
          <a:bodyPr>
            <a:normAutofit lnSpcReduction="10000"/>
          </a:bodyPr>
          <a:lstStyle/>
          <a:p>
            <a:r>
              <a:rPr lang="en-US" dirty="0" smtClean="0"/>
              <a:t>Field skills, experiment design, and ecological assessments </a:t>
            </a:r>
          </a:p>
          <a:p>
            <a:r>
              <a:rPr lang="en-US" dirty="0" smtClean="0"/>
              <a:t>Lab skills, microscopy, tissue culture, and genetics</a:t>
            </a:r>
          </a:p>
          <a:p>
            <a:r>
              <a:rPr lang="en-US" dirty="0"/>
              <a:t>What parts of a plant do what </a:t>
            </a:r>
            <a:r>
              <a:rPr lang="mr-IN" dirty="0"/>
              <a:t>–</a:t>
            </a:r>
            <a:r>
              <a:rPr lang="en-AU" dirty="0"/>
              <a:t> </a:t>
            </a:r>
            <a:r>
              <a:rPr lang="en-AU" dirty="0" smtClean="0"/>
              <a:t>plants are much </a:t>
            </a:r>
            <a:r>
              <a:rPr lang="en-US" dirty="0" smtClean="0"/>
              <a:t>more </a:t>
            </a:r>
            <a:r>
              <a:rPr lang="en-US" dirty="0"/>
              <a:t>than </a:t>
            </a:r>
            <a:r>
              <a:rPr lang="en-US" dirty="0" smtClean="0"/>
              <a:t>just roots</a:t>
            </a:r>
            <a:r>
              <a:rPr lang="en-US" dirty="0"/>
              <a:t>, leaves and </a:t>
            </a:r>
            <a:r>
              <a:rPr lang="en-US" dirty="0" smtClean="0"/>
              <a:t>flowers</a:t>
            </a:r>
          </a:p>
          <a:p>
            <a:r>
              <a:rPr lang="en-US" dirty="0" smtClean="0"/>
              <a:t>How </a:t>
            </a:r>
            <a:r>
              <a:rPr lang="en-US" dirty="0"/>
              <a:t>plants sense, respond to and modify their </a:t>
            </a:r>
            <a:r>
              <a:rPr lang="en-US" dirty="0" smtClean="0"/>
              <a:t>environment, and their response </a:t>
            </a:r>
            <a:r>
              <a:rPr lang="en-US" dirty="0"/>
              <a:t>to climate change </a:t>
            </a:r>
            <a:endParaRPr lang="en-US" dirty="0" smtClean="0"/>
          </a:p>
          <a:p>
            <a:r>
              <a:rPr lang="en-US" dirty="0" smtClean="0"/>
              <a:t>The </a:t>
            </a:r>
            <a:r>
              <a:rPr lang="en-US" dirty="0"/>
              <a:t>ways in which different </a:t>
            </a:r>
            <a:r>
              <a:rPr lang="en-US" dirty="0" smtClean="0"/>
              <a:t>plant </a:t>
            </a:r>
            <a:r>
              <a:rPr lang="en-US" dirty="0"/>
              <a:t>species </a:t>
            </a:r>
            <a:r>
              <a:rPr lang="en-US" dirty="0" smtClean="0"/>
              <a:t>communicate and interact </a:t>
            </a:r>
            <a:r>
              <a:rPr lang="en-US" dirty="0"/>
              <a:t>with each other and </a:t>
            </a:r>
            <a:r>
              <a:rPr lang="en-US" dirty="0" smtClean="0"/>
              <a:t>animals </a:t>
            </a:r>
            <a:r>
              <a:rPr lang="en-US" dirty="0"/>
              <a:t>to form stable </a:t>
            </a:r>
            <a:r>
              <a:rPr lang="en-US" dirty="0" smtClean="0"/>
              <a:t>ecosystems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9746" y="1534008"/>
            <a:ext cx="2643073" cy="3964610"/>
          </a:xfrm>
          <a:prstGeom prst="rect">
            <a:avLst/>
          </a:prstGeom>
        </p:spPr>
      </p:pic>
    </p:spTree>
    <p:extLst>
      <p:ext uri="{BB962C8B-B14F-4D97-AF65-F5344CB8AC3E}">
        <p14:creationId xmlns:p14="http://schemas.microsoft.com/office/powerpoint/2010/main" val="156130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0" cy="6868296"/>
          </a:xfrm>
          <a:prstGeom prst="rect">
            <a:avLst/>
          </a:prstGeom>
        </p:spPr>
      </p:pic>
      <p:sp>
        <p:nvSpPr>
          <p:cNvPr id="14" name="Rectangle 13"/>
          <p:cNvSpPr/>
          <p:nvPr/>
        </p:nvSpPr>
        <p:spPr>
          <a:xfrm>
            <a:off x="8778241" y="0"/>
            <a:ext cx="3413758" cy="6858000"/>
          </a:xfrm>
          <a:prstGeom prst="rect">
            <a:avLst/>
          </a:prstGeom>
          <a:solidFill>
            <a:srgbClr val="88B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80774" y="250603"/>
            <a:ext cx="10230449" cy="6356794"/>
            <a:chOff x="1410037" y="1776385"/>
            <a:chExt cx="10230449" cy="6356794"/>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0037" y="1776385"/>
              <a:ext cx="5007273" cy="3060000"/>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10037" y="5073179"/>
              <a:ext cx="5007273" cy="3060000"/>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33212" y="1776385"/>
              <a:ext cx="5007273" cy="3060000"/>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33213" y="5073179"/>
              <a:ext cx="5007273" cy="3060000"/>
            </a:xfrm>
            <a:prstGeom prst="rect">
              <a:avLst/>
            </a:prstGeom>
          </p:spPr>
        </p:pic>
      </p:grpSp>
    </p:spTree>
    <p:extLst>
      <p:ext uri="{BB962C8B-B14F-4D97-AF65-F5344CB8AC3E}">
        <p14:creationId xmlns:p14="http://schemas.microsoft.com/office/powerpoint/2010/main" val="121609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Studying Botany at Otago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 study for a Bachelor of Science with Botany as a major or minor subject </a:t>
            </a:r>
            <a:r>
              <a:rPr lang="mr-IN" dirty="0" smtClean="0"/>
              <a:t>–</a:t>
            </a:r>
            <a:r>
              <a:rPr lang="en-US" dirty="0" smtClean="0"/>
              <a:t> Otago offers NZ’s only Botany degree program</a:t>
            </a:r>
          </a:p>
          <a:p>
            <a:r>
              <a:rPr lang="en-US" dirty="0"/>
              <a:t>At least NCEA Level 2 Biology is highly </a:t>
            </a:r>
            <a:r>
              <a:rPr lang="en-US" dirty="0" smtClean="0"/>
              <a:t>recommended</a:t>
            </a:r>
          </a:p>
          <a:p>
            <a:r>
              <a:rPr lang="en-US" dirty="0" smtClean="0"/>
              <a:t>We have close associations with other programs, including Zoology, </a:t>
            </a:r>
            <a:r>
              <a:rPr lang="en-US" dirty="0"/>
              <a:t>Plant Biotechnology, Marine </a:t>
            </a:r>
            <a:r>
              <a:rPr lang="en-US" dirty="0" smtClean="0"/>
              <a:t>Science, Food Science and Ecology </a:t>
            </a:r>
            <a:r>
              <a:rPr lang="mr-IN" dirty="0" smtClean="0"/>
              <a:t>–</a:t>
            </a:r>
            <a:r>
              <a:rPr lang="en-AU" dirty="0" smtClean="0"/>
              <a:t> </a:t>
            </a:r>
            <a:r>
              <a:rPr lang="en-US" dirty="0" smtClean="0"/>
              <a:t>you can credit papers from these subjects towards your Botany degree</a:t>
            </a:r>
            <a:endParaRPr lang="en-US" dirty="0"/>
          </a:p>
          <a:p>
            <a:r>
              <a:rPr lang="en-US" dirty="0"/>
              <a:t>At </a:t>
            </a:r>
            <a:r>
              <a:rPr lang="en-US" dirty="0" smtClean="0"/>
              <a:t>postgraduate </a:t>
            </a:r>
            <a:r>
              <a:rPr lang="en-US" dirty="0"/>
              <a:t>level, our students research alpine plant species, pollination, climate change, habitat modelling, evolution, genetics, phytoplankton, ocean acidification, cyanobacteria, lichens, photosynthesis, soils, fungi, tissue culture, UV stress, nutrients in food, antioxidants, postharvest food storage, </a:t>
            </a:r>
            <a:r>
              <a:rPr lang="en-US" dirty="0" smtClean="0"/>
              <a:t>viruses, and more</a:t>
            </a:r>
            <a:endParaRPr lang="en-US" dirty="0"/>
          </a:p>
        </p:txBody>
      </p:sp>
    </p:spTree>
    <p:extLst>
      <p:ext uri="{BB962C8B-B14F-4D97-AF65-F5344CB8AC3E}">
        <p14:creationId xmlns:p14="http://schemas.microsoft.com/office/powerpoint/2010/main" val="15257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smtClean="0"/>
              <a:t>Where can you go with a Botany degree?</a:t>
            </a:r>
            <a:endParaRPr lang="en-US" sz="4000" dirty="0"/>
          </a:p>
        </p:txBody>
      </p:sp>
      <p:sp>
        <p:nvSpPr>
          <p:cNvPr id="3" name="Content Placeholder 2"/>
          <p:cNvSpPr>
            <a:spLocks noGrp="1"/>
          </p:cNvSpPr>
          <p:nvPr>
            <p:ph idx="1"/>
          </p:nvPr>
        </p:nvSpPr>
        <p:spPr>
          <a:xfrm>
            <a:off x="838200" y="1576778"/>
            <a:ext cx="10515600" cy="4351338"/>
          </a:xfrm>
        </p:spPr>
        <p:txBody>
          <a:bodyPr/>
          <a:lstStyle/>
          <a:p>
            <a:r>
              <a:rPr lang="en-US" dirty="0"/>
              <a:t>Our graduates work all over the world </a:t>
            </a:r>
            <a:r>
              <a:rPr lang="mr-IN" dirty="0"/>
              <a:t>–</a:t>
            </a:r>
            <a:r>
              <a:rPr lang="en-US" dirty="0"/>
              <a:t> for DOC, universities, Crown Research Institutes, NGOs, local government, </a:t>
            </a:r>
            <a:r>
              <a:rPr lang="en-US" dirty="0" smtClean="0"/>
              <a:t>industry, </a:t>
            </a:r>
            <a:r>
              <a:rPr lang="en-US" dirty="0"/>
              <a:t>and more</a:t>
            </a:r>
            <a:r>
              <a:rPr lang="mr-IN" dirty="0"/>
              <a:t>…</a:t>
            </a:r>
            <a:endParaRPr lang="en-US" dirty="0"/>
          </a:p>
          <a:p>
            <a:r>
              <a:rPr lang="en-AU" dirty="0" smtClean="0"/>
              <a:t>I</a:t>
            </a:r>
            <a:r>
              <a:rPr lang="en-US" dirty="0" smtClean="0"/>
              <a:t>f you are interested in research, consultancy, or industry, you should consider an MSc or PhD after your Bachelor’s degree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998" y="4047594"/>
            <a:ext cx="1545837" cy="1955642"/>
          </a:xfrm>
          <a:prstGeom prst="rect">
            <a:avLst/>
          </a:prstGeom>
        </p:spPr>
      </p:pic>
      <p:pic>
        <p:nvPicPr>
          <p:cNvPr id="6" name="Picture 5"/>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438079" y="4047594"/>
            <a:ext cx="1545837" cy="1955642"/>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75160" y="4047594"/>
            <a:ext cx="1545837" cy="1955642"/>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12241" y="4049512"/>
            <a:ext cx="1544320" cy="1953723"/>
          </a:xfrm>
          <a:prstGeom prst="rect">
            <a:avLst/>
          </a:prstGeom>
        </p:spPr>
      </p:pic>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547803" y="4047594"/>
            <a:ext cx="1543033" cy="1955641"/>
          </a:xfrm>
          <a:prstGeom prst="rect">
            <a:avLst/>
          </a:prstGeom>
        </p:spPr>
      </p:pic>
      <p:sp>
        <p:nvSpPr>
          <p:cNvPr id="4" name="TextBox 3"/>
          <p:cNvSpPr txBox="1"/>
          <p:nvPr/>
        </p:nvSpPr>
        <p:spPr>
          <a:xfrm>
            <a:off x="264596" y="6080943"/>
            <a:ext cx="1818640" cy="553998"/>
          </a:xfrm>
          <a:prstGeom prst="rect">
            <a:avLst/>
          </a:prstGeom>
          <a:noFill/>
        </p:spPr>
        <p:txBody>
          <a:bodyPr wrap="square" rtlCol="0">
            <a:spAutoFit/>
          </a:bodyPr>
          <a:lstStyle/>
          <a:p>
            <a:pPr algn="ctr"/>
            <a:r>
              <a:rPr lang="en-US" sz="1600" dirty="0" err="1" smtClean="0"/>
              <a:t>Jinty</a:t>
            </a:r>
            <a:r>
              <a:rPr lang="en-US" sz="1600" dirty="0" smtClean="0"/>
              <a:t> MacTavish</a:t>
            </a:r>
          </a:p>
          <a:p>
            <a:pPr algn="ctr"/>
            <a:r>
              <a:rPr lang="en-US" sz="1400" dirty="0" smtClean="0"/>
              <a:t>Dunedin City Council</a:t>
            </a:r>
            <a:endParaRPr lang="en-US" sz="1400" dirty="0"/>
          </a:p>
        </p:txBody>
      </p:sp>
      <p:sp>
        <p:nvSpPr>
          <p:cNvPr id="12" name="TextBox 11"/>
          <p:cNvSpPr txBox="1"/>
          <p:nvPr/>
        </p:nvSpPr>
        <p:spPr>
          <a:xfrm>
            <a:off x="2302380" y="6114580"/>
            <a:ext cx="1818640" cy="553998"/>
          </a:xfrm>
          <a:prstGeom prst="rect">
            <a:avLst/>
          </a:prstGeom>
          <a:noFill/>
        </p:spPr>
        <p:txBody>
          <a:bodyPr wrap="square" rtlCol="0">
            <a:spAutoFit/>
          </a:bodyPr>
          <a:lstStyle/>
          <a:p>
            <a:pPr algn="ctr"/>
            <a:r>
              <a:rPr lang="en-US" sz="1600" dirty="0" smtClean="0"/>
              <a:t>Dr. Chris Cornwall</a:t>
            </a:r>
          </a:p>
          <a:p>
            <a:pPr algn="ctr"/>
            <a:r>
              <a:rPr lang="en-US" sz="1400" dirty="0" smtClean="0"/>
              <a:t>Uni. Western Australia</a:t>
            </a:r>
            <a:endParaRPr lang="en-US" sz="1400" dirty="0"/>
          </a:p>
        </p:txBody>
      </p:sp>
      <p:sp>
        <p:nvSpPr>
          <p:cNvPr id="13" name="TextBox 12"/>
          <p:cNvSpPr txBox="1"/>
          <p:nvPr/>
        </p:nvSpPr>
        <p:spPr>
          <a:xfrm>
            <a:off x="4333300" y="6104568"/>
            <a:ext cx="1818640" cy="538609"/>
          </a:xfrm>
          <a:prstGeom prst="rect">
            <a:avLst/>
          </a:prstGeom>
          <a:noFill/>
        </p:spPr>
        <p:txBody>
          <a:bodyPr wrap="square" rtlCol="0">
            <a:spAutoFit/>
          </a:bodyPr>
          <a:lstStyle/>
          <a:p>
            <a:pPr algn="ctr"/>
            <a:r>
              <a:rPr lang="en-US" sz="1500" dirty="0" smtClean="0"/>
              <a:t>Alex </a:t>
            </a:r>
            <a:r>
              <a:rPr lang="en-US" sz="1500" dirty="0" err="1" smtClean="0"/>
              <a:t>Ghaemaghamy</a:t>
            </a:r>
            <a:endParaRPr lang="en-US" sz="1500" dirty="0" smtClean="0"/>
          </a:p>
          <a:p>
            <a:pPr algn="ctr"/>
            <a:r>
              <a:rPr lang="en-US" sz="1400" dirty="0" smtClean="0"/>
              <a:t>DOC Contractor</a:t>
            </a:r>
            <a:endParaRPr lang="en-US" sz="1400" dirty="0"/>
          </a:p>
        </p:txBody>
      </p:sp>
      <p:sp>
        <p:nvSpPr>
          <p:cNvPr id="14" name="TextBox 13"/>
          <p:cNvSpPr txBox="1"/>
          <p:nvPr/>
        </p:nvSpPr>
        <p:spPr>
          <a:xfrm>
            <a:off x="6375081" y="6104568"/>
            <a:ext cx="1818640" cy="553998"/>
          </a:xfrm>
          <a:prstGeom prst="rect">
            <a:avLst/>
          </a:prstGeom>
          <a:noFill/>
        </p:spPr>
        <p:txBody>
          <a:bodyPr wrap="square" rtlCol="0">
            <a:spAutoFit/>
          </a:bodyPr>
          <a:lstStyle/>
          <a:p>
            <a:pPr algn="ctr"/>
            <a:r>
              <a:rPr lang="en-US" sz="1600" dirty="0" err="1" smtClean="0"/>
              <a:t>Suliana</a:t>
            </a:r>
            <a:r>
              <a:rPr lang="en-US" sz="1600" dirty="0" smtClean="0"/>
              <a:t> Teasdale</a:t>
            </a:r>
          </a:p>
          <a:p>
            <a:pPr algn="ctr"/>
            <a:r>
              <a:rPr lang="en-US" sz="1400" dirty="0" err="1" smtClean="0"/>
              <a:t>AgResearch</a:t>
            </a:r>
            <a:endParaRPr lang="en-US" sz="1400" dirty="0"/>
          </a:p>
        </p:txBody>
      </p:sp>
      <p:sp>
        <p:nvSpPr>
          <p:cNvPr id="15" name="TextBox 14"/>
          <p:cNvSpPr txBox="1"/>
          <p:nvPr/>
        </p:nvSpPr>
        <p:spPr>
          <a:xfrm>
            <a:off x="8298239" y="6100004"/>
            <a:ext cx="2042160" cy="553998"/>
          </a:xfrm>
          <a:prstGeom prst="rect">
            <a:avLst/>
          </a:prstGeom>
          <a:noFill/>
        </p:spPr>
        <p:txBody>
          <a:bodyPr wrap="square" rtlCol="0">
            <a:spAutoFit/>
          </a:bodyPr>
          <a:lstStyle/>
          <a:p>
            <a:pPr algn="ctr"/>
            <a:r>
              <a:rPr lang="en-US" sz="1600" dirty="0" smtClean="0"/>
              <a:t>Dr. Kelvin Lloyd</a:t>
            </a:r>
          </a:p>
          <a:p>
            <a:pPr algn="ctr"/>
            <a:r>
              <a:rPr lang="en-US" sz="1400" dirty="0" smtClean="0"/>
              <a:t>Wildland Consultants Ltd.</a:t>
            </a:r>
            <a:endParaRPr lang="en-US" sz="1400" dirty="0"/>
          </a:p>
        </p:txBody>
      </p:sp>
    </p:spTree>
    <p:extLst>
      <p:ext uri="{BB962C8B-B14F-4D97-AF65-F5344CB8AC3E}">
        <p14:creationId xmlns:p14="http://schemas.microsoft.com/office/powerpoint/2010/main" val="92669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1016</Words>
  <Application>Microsoft Office PowerPoint</Application>
  <PresentationFormat>Widescreen</PresentationFormat>
  <Paragraphs>82</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Mangal</vt:lpstr>
      <vt:lpstr>Office Theme</vt:lpstr>
      <vt:lpstr>Why study Botany?</vt:lpstr>
      <vt:lpstr>What is Botany?</vt:lpstr>
      <vt:lpstr>Take a deep breath and thank plants</vt:lpstr>
      <vt:lpstr>Hungry? Time to eat a plant</vt:lpstr>
      <vt:lpstr>What else do plants give us?</vt:lpstr>
      <vt:lpstr>What will you learn in a Botany degree?</vt:lpstr>
      <vt:lpstr>PowerPoint Presentation</vt:lpstr>
      <vt:lpstr>Studying Botany at Otago</vt:lpstr>
      <vt:lpstr>Where can you go with a Botany degree?</vt:lpstr>
      <vt:lpstr>Heading to Mars? Don’t be like Matt Damon</vt:lpstr>
      <vt:lpstr>What papers should you enrol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Botany?</dc:title>
  <dc:creator>Jaz Morris</dc:creator>
  <cp:lastModifiedBy>Hadley O'Sullivan</cp:lastModifiedBy>
  <cp:revision>53</cp:revision>
  <cp:lastPrinted>2016-09-01T01:47:25Z</cp:lastPrinted>
  <dcterms:created xsi:type="dcterms:W3CDTF">2016-08-18T04:02:10Z</dcterms:created>
  <dcterms:modified xsi:type="dcterms:W3CDTF">2016-11-08T03:36:23Z</dcterms:modified>
</cp:coreProperties>
</file>