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11" r:id="rId3"/>
    <p:sldId id="312" r:id="rId4"/>
    <p:sldId id="313" r:id="rId5"/>
    <p:sldId id="314" r:id="rId6"/>
    <p:sldId id="315" r:id="rId7"/>
    <p:sldId id="316" r:id="rId8"/>
    <p:sldId id="261" r:id="rId9"/>
    <p:sldId id="317" r:id="rId10"/>
    <p:sldId id="310" r:id="rId11"/>
    <p:sldId id="31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33"/>
    <p:restoredTop sz="94674"/>
  </p:normalViewPr>
  <p:slideViewPr>
    <p:cSldViewPr snapToGrid="0" snapToObjects="1">
      <p:cViewPr varScale="1">
        <p:scale>
          <a:sx n="83" d="100"/>
          <a:sy n="83" d="100"/>
        </p:scale>
        <p:origin x="10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98B44-E785-E34D-A8EC-591FCEAABEC2}"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F788E-1A8C-A541-A02F-8C806A23776B}" type="slidenum">
              <a:rPr lang="en-US" smtClean="0"/>
              <a:t>‹#›</a:t>
            </a:fld>
            <a:endParaRPr lang="en-US"/>
          </a:p>
        </p:txBody>
      </p:sp>
    </p:spTree>
    <p:extLst>
      <p:ext uri="{BB962C8B-B14F-4D97-AF65-F5344CB8AC3E}">
        <p14:creationId xmlns:p14="http://schemas.microsoft.com/office/powerpoint/2010/main" val="166321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Checking for genetic modification with DNA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Growth experiments test how native </a:t>
            </a:r>
            <a:r>
              <a:rPr lang="en-US" sz="1200" i="1" dirty="0" err="1" smtClean="0"/>
              <a:t>Acaena</a:t>
            </a:r>
            <a:r>
              <a:rPr lang="en-US" sz="1200" dirty="0" smtClean="0"/>
              <a:t> (</a:t>
            </a:r>
            <a:r>
              <a:rPr lang="en-US" sz="1200" dirty="0" err="1" smtClean="0"/>
              <a:t>bidibids</a:t>
            </a:r>
            <a:r>
              <a:rPr lang="en-US" sz="1200" dirty="0" smtClean="0"/>
              <a:t>) evolved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Using bioreactors to improve the growth of cyanobacteria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Infra-red sensors show how flowers are a landing pad for pollinators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823D0D09-D957-AE47-A2C6-D15896BB7A75}" type="slidenum">
              <a:rPr lang="en-US" smtClean="0"/>
              <a:t>7</a:t>
            </a:fld>
            <a:endParaRPr lang="en-US"/>
          </a:p>
        </p:txBody>
      </p:sp>
    </p:spTree>
    <p:extLst>
      <p:ext uri="{BB962C8B-B14F-4D97-AF65-F5344CB8AC3E}">
        <p14:creationId xmlns:p14="http://schemas.microsoft.com/office/powerpoint/2010/main" val="205286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189859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182898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70603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3884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6B783-FFB5-4D45-ADC5-EA5B00FD4C46}"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9203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6B783-FFB5-4D45-ADC5-EA5B00FD4C46}"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56242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C6B783-FFB5-4D45-ADC5-EA5B00FD4C46}"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153715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6B783-FFB5-4D45-ADC5-EA5B00FD4C46}"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78250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6B783-FFB5-4D45-ADC5-EA5B00FD4C46}"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31178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6B783-FFB5-4D45-ADC5-EA5B00FD4C46}"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23684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6B783-FFB5-4D45-ADC5-EA5B00FD4C46}"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C08C8-1EDF-FF4F-90AB-242A0B6F965D}" type="slidenum">
              <a:rPr lang="en-US" smtClean="0"/>
              <a:t>‹#›</a:t>
            </a:fld>
            <a:endParaRPr lang="en-US"/>
          </a:p>
        </p:txBody>
      </p:sp>
    </p:spTree>
    <p:extLst>
      <p:ext uri="{BB962C8B-B14F-4D97-AF65-F5344CB8AC3E}">
        <p14:creationId xmlns:p14="http://schemas.microsoft.com/office/powerpoint/2010/main" val="143206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6B783-FFB5-4D45-ADC5-EA5B00FD4C46}"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C08C8-1EDF-FF4F-90AB-242A0B6F965D}" type="slidenum">
              <a:rPr lang="en-US" smtClean="0"/>
              <a:t>‹#›</a:t>
            </a:fld>
            <a:endParaRPr lang="en-US"/>
          </a:p>
        </p:txBody>
      </p:sp>
    </p:spTree>
    <p:extLst>
      <p:ext uri="{BB962C8B-B14F-4D97-AF65-F5344CB8AC3E}">
        <p14:creationId xmlns:p14="http://schemas.microsoft.com/office/powerpoint/2010/main" val="162372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2.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study Botany?</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3" name="Subtitle 2"/>
          <p:cNvSpPr>
            <a:spLocks noGrp="1"/>
          </p:cNvSpPr>
          <p:nvPr>
            <p:ph type="subTitle" idx="1"/>
          </p:nvPr>
        </p:nvSpPr>
        <p:spPr>
          <a:xfrm>
            <a:off x="620944" y="3813898"/>
            <a:ext cx="6724890" cy="2025974"/>
          </a:xfrm>
        </p:spPr>
        <p:txBody>
          <a:bodyPr>
            <a:normAutofit/>
          </a:bodyPr>
          <a:lstStyle/>
          <a:p>
            <a:r>
              <a:rPr lang="en-US" sz="3600" i="1" dirty="0"/>
              <a:t>A Presentation for Teachers</a:t>
            </a:r>
          </a:p>
          <a:p>
            <a:r>
              <a:rPr lang="en-US" sz="3600" dirty="0" smtClean="0"/>
              <a:t>Topics and employment potential for students with a BSc in Botany</a:t>
            </a:r>
            <a:endParaRPr lang="en-US" sz="3600" dirty="0"/>
          </a:p>
        </p:txBody>
      </p:sp>
      <p:sp>
        <p:nvSpPr>
          <p:cNvPr id="5" name="Subtitle 2"/>
          <p:cNvSpPr txBox="1">
            <a:spLocks/>
          </p:cNvSpPr>
          <p:nvPr/>
        </p:nvSpPr>
        <p:spPr>
          <a:xfrm>
            <a:off x="358815" y="2773788"/>
            <a:ext cx="724914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6000" b="1" dirty="0" smtClean="0"/>
              <a:t>Why study Botany?</a:t>
            </a:r>
            <a:endParaRPr lang="en-US" sz="6000" b="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6112" y="5351936"/>
            <a:ext cx="2543776" cy="128000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0075" y="2453961"/>
            <a:ext cx="4079813" cy="2719875"/>
          </a:xfrm>
          <a:prstGeom prst="rect">
            <a:avLst/>
          </a:prstGeom>
        </p:spPr>
      </p:pic>
      <p:sp>
        <p:nvSpPr>
          <p:cNvPr id="8" name="TextBox 7"/>
          <p:cNvSpPr txBox="1"/>
          <p:nvPr/>
        </p:nvSpPr>
        <p:spPr>
          <a:xfrm>
            <a:off x="2234800" y="5594458"/>
            <a:ext cx="3497176" cy="584775"/>
          </a:xfrm>
          <a:prstGeom prst="rect">
            <a:avLst/>
          </a:prstGeom>
          <a:noFill/>
        </p:spPr>
        <p:txBody>
          <a:bodyPr wrap="none" rtlCol="0">
            <a:spAutoFit/>
          </a:bodyPr>
          <a:lstStyle/>
          <a:p>
            <a:r>
              <a:rPr lang="en-US" sz="3200" b="1" smtClean="0"/>
              <a:t>otago.ac.nz</a:t>
            </a:r>
            <a:r>
              <a:rPr lang="en-US" sz="3200" b="1" dirty="0" smtClean="0"/>
              <a:t>/botany</a:t>
            </a:r>
            <a:endParaRPr lang="en-US" sz="3200" b="1" dirty="0"/>
          </a:p>
        </p:txBody>
      </p:sp>
    </p:spTree>
    <p:extLst>
      <p:ext uri="{BB962C8B-B14F-4D97-AF65-F5344CB8AC3E}">
        <p14:creationId xmlns:p14="http://schemas.microsoft.com/office/powerpoint/2010/main" val="30919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73" y="0"/>
            <a:ext cx="12192000" cy="6858000"/>
          </a:xfrm>
          <a:prstGeom prst="rect">
            <a:avLst/>
          </a:prstGeom>
        </p:spPr>
      </p:pic>
      <p:sp>
        <p:nvSpPr>
          <p:cNvPr id="2" name="Title 1"/>
          <p:cNvSpPr>
            <a:spLocks noGrp="1"/>
          </p:cNvSpPr>
          <p:nvPr>
            <p:ph type="title"/>
          </p:nvPr>
        </p:nvSpPr>
        <p:spPr/>
        <p:txBody>
          <a:bodyPr>
            <a:normAutofit/>
          </a:bodyPr>
          <a:lstStyle/>
          <a:p>
            <a:r>
              <a:rPr lang="en-US" sz="4000" dirty="0" smtClean="0"/>
              <a:t>Job prospects and wages*</a:t>
            </a:r>
            <a:endParaRPr lang="en-US" sz="4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80786933"/>
              </p:ext>
            </p:extLst>
          </p:nvPr>
        </p:nvGraphicFramePr>
        <p:xfrm>
          <a:off x="838200" y="1576388"/>
          <a:ext cx="10515600" cy="37084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379808">
                  <a:extLst>
                    <a:ext uri="{9D8B030D-6E8A-4147-A177-3AD203B41FA5}">
                      <a16:colId xmlns:a16="http://schemas.microsoft.com/office/drawing/2014/main" val="20001"/>
                    </a:ext>
                  </a:extLst>
                </a:gridCol>
                <a:gridCol w="1504708">
                  <a:extLst>
                    <a:ext uri="{9D8B030D-6E8A-4147-A177-3AD203B41FA5}">
                      <a16:colId xmlns:a16="http://schemas.microsoft.com/office/drawing/2014/main" val="20002"/>
                    </a:ext>
                  </a:extLst>
                </a:gridCol>
                <a:gridCol w="1897284">
                  <a:extLst>
                    <a:ext uri="{9D8B030D-6E8A-4147-A177-3AD203B41FA5}">
                      <a16:colId xmlns:a16="http://schemas.microsoft.com/office/drawing/2014/main" val="20003"/>
                    </a:ext>
                  </a:extLst>
                </a:gridCol>
              </a:tblGrid>
              <a:tr h="370840">
                <a:tc>
                  <a:txBody>
                    <a:bodyPr/>
                    <a:lstStyle/>
                    <a:p>
                      <a:r>
                        <a:rPr lang="en-US" dirty="0" err="1" smtClean="0"/>
                        <a:t>Organisation</a:t>
                      </a:r>
                      <a:r>
                        <a:rPr lang="en-US" baseline="0" dirty="0" smtClean="0"/>
                        <a:t> and/or position</a:t>
                      </a:r>
                      <a:endParaRPr lang="en-US" dirty="0"/>
                    </a:p>
                  </a:txBody>
                  <a:tcPr/>
                </a:tc>
                <a:tc>
                  <a:txBody>
                    <a:bodyPr/>
                    <a:lstStyle/>
                    <a:p>
                      <a:r>
                        <a:rPr lang="en-US" dirty="0" smtClean="0"/>
                        <a:t>Availability</a:t>
                      </a:r>
                      <a:r>
                        <a:rPr lang="en-US" baseline="0" dirty="0" smtClean="0"/>
                        <a:t> of jobs in NZ</a:t>
                      </a:r>
                      <a:endParaRPr lang="en-US" dirty="0"/>
                    </a:p>
                  </a:txBody>
                  <a:tcPr/>
                </a:tc>
                <a:tc>
                  <a:txBody>
                    <a:bodyPr/>
                    <a:lstStyle/>
                    <a:p>
                      <a:r>
                        <a:rPr lang="en-US" dirty="0" smtClean="0"/>
                        <a:t>Degree</a:t>
                      </a:r>
                      <a:r>
                        <a:rPr lang="en-US" baseline="0" dirty="0" smtClean="0"/>
                        <a:t> level</a:t>
                      </a:r>
                      <a:endParaRPr lang="en-US" dirty="0"/>
                    </a:p>
                  </a:txBody>
                  <a:tcPr/>
                </a:tc>
                <a:tc>
                  <a:txBody>
                    <a:bodyPr/>
                    <a:lstStyle/>
                    <a:p>
                      <a:r>
                        <a:rPr lang="en-US" dirty="0" smtClean="0"/>
                        <a:t>Annual</a:t>
                      </a:r>
                      <a:r>
                        <a:rPr lang="en-US" baseline="0" dirty="0" smtClean="0"/>
                        <a:t> w</a:t>
                      </a:r>
                      <a:r>
                        <a:rPr lang="en-US" dirty="0" smtClean="0"/>
                        <a:t>age</a:t>
                      </a:r>
                      <a:endParaRPr lang="en-US" dirty="0"/>
                    </a:p>
                  </a:txBody>
                  <a:tcPr/>
                </a:tc>
                <a:extLst>
                  <a:ext uri="{0D108BD9-81ED-4DB2-BD59-A6C34878D82A}">
                    <a16:rowId xmlns:a16="http://schemas.microsoft.com/office/drawing/2014/main" val="10000"/>
                  </a:ext>
                </a:extLst>
              </a:tr>
              <a:tr h="370840">
                <a:tc>
                  <a:txBody>
                    <a:bodyPr/>
                    <a:lstStyle/>
                    <a:p>
                      <a:r>
                        <a:rPr lang="en-US" dirty="0" smtClean="0"/>
                        <a:t>Lab </a:t>
                      </a:r>
                      <a:r>
                        <a:rPr lang="en-US" baseline="0" dirty="0" smtClean="0"/>
                        <a:t>technician</a:t>
                      </a:r>
                      <a:endParaRPr lang="en-US" dirty="0"/>
                    </a:p>
                  </a:txBody>
                  <a:tcPr/>
                </a:tc>
                <a:tc>
                  <a:txBody>
                    <a:bodyPr/>
                    <a:lstStyle/>
                    <a:p>
                      <a:r>
                        <a:rPr lang="en-US" dirty="0" smtClean="0"/>
                        <a:t>Moderate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Bachelor’s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$40-60,000</a:t>
                      </a:r>
                    </a:p>
                  </a:txBody>
                  <a:tcPr/>
                </a:tc>
                <a:extLst>
                  <a:ext uri="{0D108BD9-81ED-4DB2-BD59-A6C34878D82A}">
                    <a16:rowId xmlns:a16="http://schemas.microsoft.com/office/drawing/2014/main" val="10001"/>
                  </a:ext>
                </a:extLst>
              </a:tr>
              <a:tr h="370840">
                <a:tc>
                  <a:txBody>
                    <a:bodyPr/>
                    <a:lstStyle/>
                    <a:p>
                      <a:r>
                        <a:rPr lang="en-US" dirty="0" smtClean="0"/>
                        <a:t>DOC ranger or field botanist</a:t>
                      </a:r>
                      <a:endParaRPr lang="en-US" dirty="0"/>
                    </a:p>
                  </a:txBody>
                  <a:tcPr/>
                </a:tc>
                <a:tc>
                  <a:txBody>
                    <a:bodyPr/>
                    <a:lstStyle/>
                    <a:p>
                      <a:r>
                        <a:rPr lang="en-US" dirty="0" smtClean="0"/>
                        <a:t>Moderate-high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Bachelor’s</a:t>
                      </a:r>
                    </a:p>
                  </a:txBody>
                  <a:tcPr/>
                </a:tc>
                <a:tc>
                  <a:txBody>
                    <a:bodyPr/>
                    <a:lstStyle/>
                    <a:p>
                      <a:r>
                        <a:rPr lang="en-US" dirty="0" smtClean="0"/>
                        <a:t>$40-60,000</a:t>
                      </a:r>
                      <a:endParaRPr lang="en-US" dirty="0"/>
                    </a:p>
                  </a:txBody>
                  <a:tcPr/>
                </a:tc>
                <a:extLst>
                  <a:ext uri="{0D108BD9-81ED-4DB2-BD59-A6C34878D82A}">
                    <a16:rowId xmlns:a16="http://schemas.microsoft.com/office/drawing/2014/main" val="10002"/>
                  </a:ext>
                </a:extLst>
              </a:tr>
              <a:tr h="370840">
                <a:tc>
                  <a:txBody>
                    <a:bodyPr/>
                    <a:lstStyle/>
                    <a:p>
                      <a:r>
                        <a:rPr lang="en-US" dirty="0" smtClean="0"/>
                        <a:t>Postdoctoral</a:t>
                      </a:r>
                      <a:r>
                        <a:rPr lang="en-US" baseline="0" dirty="0" smtClean="0"/>
                        <a:t> researcher</a:t>
                      </a:r>
                      <a:endParaRPr lang="en-US" dirty="0"/>
                    </a:p>
                  </a:txBody>
                  <a:tcPr/>
                </a:tc>
                <a:tc>
                  <a:txBody>
                    <a:bodyPr/>
                    <a:lstStyle/>
                    <a:p>
                      <a:r>
                        <a:rPr lang="en-US" dirty="0" smtClean="0"/>
                        <a:t>Low</a:t>
                      </a:r>
                      <a:endParaRPr lang="en-US" dirty="0"/>
                    </a:p>
                  </a:txBody>
                  <a:tcPr/>
                </a:tc>
                <a:tc>
                  <a:txBody>
                    <a:bodyPr/>
                    <a:lstStyle/>
                    <a:p>
                      <a:r>
                        <a:rPr lang="en-US" dirty="0" smtClean="0"/>
                        <a:t>PhD</a:t>
                      </a:r>
                      <a:endParaRPr lang="en-US" dirty="0"/>
                    </a:p>
                  </a:txBody>
                  <a:tcPr/>
                </a:tc>
                <a:tc>
                  <a:txBody>
                    <a:bodyPr/>
                    <a:lstStyle/>
                    <a:p>
                      <a:r>
                        <a:rPr lang="en-US" dirty="0" smtClean="0"/>
                        <a:t>$80,000</a:t>
                      </a:r>
                      <a:endParaRPr lang="en-US" dirty="0"/>
                    </a:p>
                  </a:txBody>
                  <a:tcPr/>
                </a:tc>
                <a:extLst>
                  <a:ext uri="{0D108BD9-81ED-4DB2-BD59-A6C34878D82A}">
                    <a16:rowId xmlns:a16="http://schemas.microsoft.com/office/drawing/2014/main" val="10003"/>
                  </a:ext>
                </a:extLst>
              </a:tr>
              <a:tr h="370840">
                <a:tc>
                  <a:txBody>
                    <a:bodyPr/>
                    <a:lstStyle/>
                    <a:p>
                      <a:r>
                        <a:rPr lang="en-US" dirty="0" smtClean="0"/>
                        <a:t>Regional council ranger</a:t>
                      </a:r>
                      <a:endParaRPr lang="en-US" dirty="0"/>
                    </a:p>
                  </a:txBody>
                  <a:tcPr/>
                </a:tc>
                <a:tc>
                  <a:txBody>
                    <a:bodyPr/>
                    <a:lstStyle/>
                    <a:p>
                      <a:r>
                        <a:rPr lang="en-US" dirty="0" smtClean="0"/>
                        <a:t>Moderate</a:t>
                      </a:r>
                      <a:endParaRPr lang="en-US" dirty="0"/>
                    </a:p>
                  </a:txBody>
                  <a:tcPr/>
                </a:tc>
                <a:tc>
                  <a:txBody>
                    <a:bodyPr/>
                    <a:lstStyle/>
                    <a:p>
                      <a:r>
                        <a:rPr lang="en-US" dirty="0" smtClean="0"/>
                        <a:t>Bachelor’s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$40-60,000</a:t>
                      </a:r>
                    </a:p>
                  </a:txBody>
                  <a:tcPr/>
                </a:tc>
                <a:extLst>
                  <a:ext uri="{0D108BD9-81ED-4DB2-BD59-A6C34878D82A}">
                    <a16:rowId xmlns:a16="http://schemas.microsoft.com/office/drawing/2014/main" val="10004"/>
                  </a:ext>
                </a:extLst>
              </a:tr>
              <a:tr h="370840">
                <a:tc>
                  <a:txBody>
                    <a:bodyPr/>
                    <a:lstStyle/>
                    <a:p>
                      <a:r>
                        <a:rPr lang="en-US" dirty="0" smtClean="0"/>
                        <a:t>Environmental planner</a:t>
                      </a:r>
                      <a:endParaRPr lang="en-US" dirty="0"/>
                    </a:p>
                  </a:txBody>
                  <a:tcPr/>
                </a:tc>
                <a:tc>
                  <a:txBody>
                    <a:bodyPr/>
                    <a:lstStyle/>
                    <a:p>
                      <a:r>
                        <a:rPr lang="en-US" dirty="0" smtClean="0"/>
                        <a:t>Low-moderate</a:t>
                      </a:r>
                      <a:endParaRPr lang="en-US" dirty="0"/>
                    </a:p>
                  </a:txBody>
                  <a:tcPr/>
                </a:tc>
                <a:tc>
                  <a:txBody>
                    <a:bodyPr/>
                    <a:lstStyle/>
                    <a:p>
                      <a:r>
                        <a:rPr lang="en-US" dirty="0" smtClean="0"/>
                        <a:t>MSc/PhD**</a:t>
                      </a:r>
                    </a:p>
                  </a:txBody>
                  <a:tcPr/>
                </a:tc>
                <a:tc>
                  <a:txBody>
                    <a:bodyPr/>
                    <a:lstStyle/>
                    <a:p>
                      <a:r>
                        <a:rPr lang="en-US" dirty="0" smtClean="0"/>
                        <a:t>$60-100,000</a:t>
                      </a:r>
                    </a:p>
                  </a:txBody>
                  <a:tcPr/>
                </a:tc>
                <a:extLst>
                  <a:ext uri="{0D108BD9-81ED-4DB2-BD59-A6C34878D82A}">
                    <a16:rowId xmlns:a16="http://schemas.microsoft.com/office/drawing/2014/main" val="10005"/>
                  </a:ext>
                </a:extLst>
              </a:tr>
              <a:tr h="370840">
                <a:tc>
                  <a:txBody>
                    <a:bodyPr/>
                    <a:lstStyle/>
                    <a:p>
                      <a:r>
                        <a:rPr lang="en-US" dirty="0" smtClean="0"/>
                        <a:t>Lecturer/Professor</a:t>
                      </a:r>
                      <a:endParaRPr lang="en-US" dirty="0"/>
                    </a:p>
                  </a:txBody>
                  <a:tcPr/>
                </a:tc>
                <a:tc>
                  <a:txBody>
                    <a:bodyPr/>
                    <a:lstStyle/>
                    <a:p>
                      <a:r>
                        <a:rPr lang="en-US" dirty="0" smtClean="0"/>
                        <a:t>Low</a:t>
                      </a:r>
                      <a:endParaRPr lang="en-US" dirty="0"/>
                    </a:p>
                  </a:txBody>
                  <a:tcPr/>
                </a:tc>
                <a:tc>
                  <a:txBody>
                    <a:bodyPr/>
                    <a:lstStyle/>
                    <a:p>
                      <a:r>
                        <a:rPr lang="en-US" dirty="0" smtClean="0"/>
                        <a:t>PhD/Postdoc</a:t>
                      </a:r>
                    </a:p>
                  </a:txBody>
                  <a:tcPr/>
                </a:tc>
                <a:tc>
                  <a:txBody>
                    <a:bodyPr/>
                    <a:lstStyle/>
                    <a:p>
                      <a:r>
                        <a:rPr lang="en-US" dirty="0" smtClean="0"/>
                        <a:t>$80-100,000</a:t>
                      </a:r>
                    </a:p>
                  </a:txBody>
                  <a:tcPr/>
                </a:tc>
                <a:extLst>
                  <a:ext uri="{0D108BD9-81ED-4DB2-BD59-A6C34878D82A}">
                    <a16:rowId xmlns:a16="http://schemas.microsoft.com/office/drawing/2014/main" val="10006"/>
                  </a:ext>
                </a:extLst>
              </a:tr>
              <a:tr h="370840">
                <a:tc>
                  <a:txBody>
                    <a:bodyPr/>
                    <a:lstStyle/>
                    <a:p>
                      <a:r>
                        <a:rPr lang="en-US" dirty="0" smtClean="0"/>
                        <a:t>Consultant</a:t>
                      </a:r>
                      <a:endParaRPr lang="en-US" dirty="0"/>
                    </a:p>
                  </a:txBody>
                  <a:tcPr/>
                </a:tc>
                <a:tc>
                  <a:txBody>
                    <a:bodyPr/>
                    <a:lstStyle/>
                    <a:p>
                      <a:r>
                        <a:rPr lang="en-US" dirty="0" smtClean="0"/>
                        <a:t>Low-moderate</a:t>
                      </a:r>
                      <a:endParaRPr lang="en-US" dirty="0"/>
                    </a:p>
                  </a:txBody>
                  <a:tcPr/>
                </a:tc>
                <a:tc>
                  <a:txBody>
                    <a:bodyPr/>
                    <a:lstStyle/>
                    <a:p>
                      <a:r>
                        <a:rPr lang="en-US" dirty="0" smtClean="0"/>
                        <a:t>MSc/PhD</a:t>
                      </a:r>
                    </a:p>
                  </a:txBody>
                  <a:tcPr/>
                </a:tc>
                <a:tc>
                  <a:txBody>
                    <a:bodyPr/>
                    <a:lstStyle/>
                    <a:p>
                      <a:r>
                        <a:rPr lang="en-US" dirty="0" smtClean="0"/>
                        <a:t>$60-80,000</a:t>
                      </a:r>
                    </a:p>
                  </a:txBody>
                  <a:tcPr/>
                </a:tc>
                <a:extLst>
                  <a:ext uri="{0D108BD9-81ED-4DB2-BD59-A6C34878D82A}">
                    <a16:rowId xmlns:a16="http://schemas.microsoft.com/office/drawing/2014/main" val="10007"/>
                  </a:ext>
                </a:extLst>
              </a:tr>
              <a:tr h="370840">
                <a:tc>
                  <a:txBody>
                    <a:bodyPr/>
                    <a:lstStyle/>
                    <a:p>
                      <a:r>
                        <a:rPr lang="en-US" dirty="0" smtClean="0"/>
                        <a:t>Teacher (Primary)</a:t>
                      </a:r>
                      <a:endParaRPr lang="en-US" dirty="0"/>
                    </a:p>
                  </a:txBody>
                  <a:tcPr/>
                </a:tc>
                <a:tc>
                  <a:txBody>
                    <a:bodyPr/>
                    <a:lstStyle/>
                    <a:p>
                      <a:r>
                        <a:rPr lang="en-US" dirty="0" smtClean="0"/>
                        <a:t>High</a:t>
                      </a:r>
                      <a:endParaRPr lang="en-US" dirty="0"/>
                    </a:p>
                  </a:txBody>
                  <a:tcPr/>
                </a:tc>
                <a:tc>
                  <a:txBody>
                    <a:bodyPr/>
                    <a:lstStyle/>
                    <a:p>
                      <a:r>
                        <a:rPr lang="en-US" dirty="0" smtClean="0"/>
                        <a:t>Bachelor’s**</a:t>
                      </a:r>
                    </a:p>
                  </a:txBody>
                  <a:tcPr/>
                </a:tc>
                <a:tc>
                  <a:txBody>
                    <a:bodyPr/>
                    <a:lstStyle/>
                    <a:p>
                      <a:r>
                        <a:rPr lang="en-US" dirty="0" smtClean="0"/>
                        <a:t>$50-75,000</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Science/Biology Teacher (Secondary)</a:t>
                      </a:r>
                    </a:p>
                  </a:txBody>
                  <a:tcPr/>
                </a:tc>
                <a:tc>
                  <a:txBody>
                    <a:bodyPr/>
                    <a:lstStyle/>
                    <a:p>
                      <a:r>
                        <a:rPr lang="en-US" dirty="0" smtClean="0"/>
                        <a:t>High</a:t>
                      </a:r>
                      <a:endParaRPr lang="en-US" dirty="0"/>
                    </a:p>
                  </a:txBody>
                  <a:tcPr/>
                </a:tc>
                <a:tc>
                  <a:txBody>
                    <a:bodyPr/>
                    <a:lstStyle/>
                    <a:p>
                      <a:r>
                        <a:rPr lang="en-US" dirty="0" smtClean="0"/>
                        <a:t>Bachelor’s**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$50-75,000</a:t>
                      </a:r>
                    </a:p>
                  </a:txBody>
                  <a:tcPr/>
                </a:tc>
                <a:extLst>
                  <a:ext uri="{0D108BD9-81ED-4DB2-BD59-A6C34878D82A}">
                    <a16:rowId xmlns:a16="http://schemas.microsoft.com/office/drawing/2014/main" val="10009"/>
                  </a:ext>
                </a:extLst>
              </a:tr>
            </a:tbl>
          </a:graphicData>
        </a:graphic>
      </p:graphicFrame>
      <p:sp>
        <p:nvSpPr>
          <p:cNvPr id="16" name="TextBox 15"/>
          <p:cNvSpPr txBox="1"/>
          <p:nvPr/>
        </p:nvSpPr>
        <p:spPr>
          <a:xfrm>
            <a:off x="838200" y="6018836"/>
            <a:ext cx="7725192" cy="646331"/>
          </a:xfrm>
          <a:prstGeom prst="rect">
            <a:avLst/>
          </a:prstGeom>
          <a:noFill/>
        </p:spPr>
        <p:txBody>
          <a:bodyPr wrap="none" rtlCol="0">
            <a:spAutoFit/>
          </a:bodyPr>
          <a:lstStyle/>
          <a:p>
            <a:r>
              <a:rPr lang="en-US" dirty="0" smtClean="0"/>
              <a:t>*This is an approximate list compiled in 2016. No guarantee of accuracy is made.</a:t>
            </a:r>
          </a:p>
          <a:p>
            <a:r>
              <a:rPr lang="en-US" dirty="0" smtClean="0"/>
              <a:t>**Additional qualifications may be required.</a:t>
            </a:r>
            <a:endParaRPr lang="en-US" dirty="0"/>
          </a:p>
        </p:txBody>
      </p:sp>
    </p:spTree>
    <p:extLst>
      <p:ext uri="{BB962C8B-B14F-4D97-AF65-F5344CB8AC3E}">
        <p14:creationId xmlns:p14="http://schemas.microsoft.com/office/powerpoint/2010/main" val="155827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What papers should students </a:t>
            </a:r>
            <a:r>
              <a:rPr lang="en-US" dirty="0" err="1" smtClean="0"/>
              <a:t>enrol</a:t>
            </a:r>
            <a:r>
              <a:rPr lang="en-US" dirty="0" smtClean="0"/>
              <a:t> 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CELS191 </a:t>
            </a:r>
            <a:r>
              <a:rPr lang="mr-IN" dirty="0" smtClean="0"/>
              <a:t>–</a:t>
            </a:r>
            <a:r>
              <a:rPr lang="en-US" dirty="0" smtClean="0"/>
              <a:t> Cell and Molecular Biology</a:t>
            </a:r>
          </a:p>
          <a:p>
            <a:pPr lvl="1"/>
            <a:r>
              <a:rPr lang="en-US" dirty="0" smtClean="0"/>
              <a:t>A critical paper for most biology degrees at Otago</a:t>
            </a:r>
          </a:p>
          <a:p>
            <a:r>
              <a:rPr lang="en-US" dirty="0"/>
              <a:t>BIOL123 </a:t>
            </a:r>
            <a:r>
              <a:rPr lang="mr-IN" dirty="0"/>
              <a:t>–</a:t>
            </a:r>
            <a:r>
              <a:rPr lang="en-US" dirty="0"/>
              <a:t> Plants: How They Shape the World</a:t>
            </a:r>
          </a:p>
          <a:p>
            <a:pPr lvl="1"/>
            <a:r>
              <a:rPr lang="en-US" dirty="0"/>
              <a:t>A second semester paper that covers a broad range of </a:t>
            </a:r>
            <a:r>
              <a:rPr lang="en-US" dirty="0" smtClean="0"/>
              <a:t>botanical topics and </a:t>
            </a:r>
            <a:r>
              <a:rPr lang="en-US" dirty="0"/>
              <a:t>is a perfect opportunity to explore the </a:t>
            </a:r>
            <a:r>
              <a:rPr lang="en-US" dirty="0" smtClean="0"/>
              <a:t>subject</a:t>
            </a:r>
          </a:p>
          <a:p>
            <a:r>
              <a:rPr lang="en-US" dirty="0" smtClean="0"/>
              <a:t>ECOL111 </a:t>
            </a:r>
            <a:r>
              <a:rPr lang="mr-IN" dirty="0" smtClean="0"/>
              <a:t>–</a:t>
            </a:r>
            <a:r>
              <a:rPr lang="en-US" dirty="0" smtClean="0"/>
              <a:t> Ecology and Conservation of Diversity</a:t>
            </a:r>
          </a:p>
          <a:p>
            <a:pPr lvl="1"/>
            <a:r>
              <a:rPr lang="en-US" dirty="0" smtClean="0"/>
              <a:t>Learn how organisms interact and how we can measure biodiversity, and ecosystem health, and predict responses to environmental change</a:t>
            </a:r>
          </a:p>
          <a:p>
            <a:pPr lvl="1"/>
            <a:endParaRPr lang="en-US" dirty="0"/>
          </a:p>
          <a:p>
            <a:pPr marL="457200" lvl="1" indent="0" algn="ctr">
              <a:buNone/>
            </a:pPr>
            <a:r>
              <a:rPr lang="en-US" sz="3600" dirty="0" smtClean="0"/>
              <a:t>www.otago.ac.nz/botany</a:t>
            </a:r>
          </a:p>
          <a:p>
            <a:pPr marL="457200" lvl="1" indent="0" algn="ctr">
              <a:buNone/>
            </a:pPr>
            <a:r>
              <a:rPr lang="en-US" sz="3600" dirty="0" smtClean="0"/>
              <a:t>Facebook - @</a:t>
            </a:r>
            <a:r>
              <a:rPr lang="en-US" sz="3600" dirty="0" err="1" smtClean="0"/>
              <a:t>otagobotany</a:t>
            </a:r>
            <a:endParaRPr lang="en-US" sz="3600" dirty="0"/>
          </a:p>
        </p:txBody>
      </p:sp>
    </p:spTree>
    <p:extLst>
      <p:ext uri="{BB962C8B-B14F-4D97-AF65-F5344CB8AC3E}">
        <p14:creationId xmlns:p14="http://schemas.microsoft.com/office/powerpoint/2010/main" val="108697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What is Botany?</a:t>
            </a:r>
            <a:endParaRPr lang="en-US" dirty="0"/>
          </a:p>
        </p:txBody>
      </p:sp>
      <p:sp>
        <p:nvSpPr>
          <p:cNvPr id="3" name="Content Placeholder 2"/>
          <p:cNvSpPr>
            <a:spLocks noGrp="1"/>
          </p:cNvSpPr>
          <p:nvPr>
            <p:ph idx="1"/>
          </p:nvPr>
        </p:nvSpPr>
        <p:spPr>
          <a:xfrm>
            <a:off x="549018" y="1452984"/>
            <a:ext cx="8317189" cy="4959389"/>
          </a:xfrm>
        </p:spPr>
        <p:txBody>
          <a:bodyPr>
            <a:noAutofit/>
          </a:bodyPr>
          <a:lstStyle/>
          <a:p>
            <a:r>
              <a:rPr lang="en-US" sz="2400" dirty="0" smtClean="0"/>
              <a:t>A rose by any other name </a:t>
            </a:r>
            <a:r>
              <a:rPr lang="mr-IN" sz="2400" dirty="0" smtClean="0"/>
              <a:t>–</a:t>
            </a:r>
            <a:r>
              <a:rPr lang="en-US" sz="2400" dirty="0" smtClean="0"/>
              <a:t> </a:t>
            </a:r>
            <a:r>
              <a:rPr lang="en-AU" sz="2400" dirty="0" smtClean="0"/>
              <a:t>Botany includes:</a:t>
            </a:r>
          </a:p>
          <a:p>
            <a:pPr lvl="1"/>
            <a:r>
              <a:rPr lang="en-AU" sz="2000" b="1" dirty="0" smtClean="0"/>
              <a:t>Plant Science/Biology </a:t>
            </a:r>
            <a:r>
              <a:rPr lang="en-AU" sz="2000" dirty="0" smtClean="0"/>
              <a:t>(really just another name for Botany)</a:t>
            </a:r>
          </a:p>
          <a:p>
            <a:pPr lvl="1"/>
            <a:r>
              <a:rPr lang="en-AU" sz="2000" b="1" dirty="0" smtClean="0"/>
              <a:t>Plant Biotechnology </a:t>
            </a:r>
            <a:r>
              <a:rPr lang="en-AU" sz="2000" dirty="0" smtClean="0"/>
              <a:t>(plant breeding, genetics, biochemistry)</a:t>
            </a:r>
          </a:p>
          <a:p>
            <a:pPr lvl="1"/>
            <a:r>
              <a:rPr lang="en-AU" sz="2000" b="1" dirty="0" smtClean="0"/>
              <a:t>Plant Ecology </a:t>
            </a:r>
            <a:r>
              <a:rPr lang="en-AU" sz="2000" dirty="0" smtClean="0"/>
              <a:t>(plant interactions with the environment)</a:t>
            </a:r>
          </a:p>
          <a:p>
            <a:pPr lvl="1"/>
            <a:r>
              <a:rPr lang="en-AU" sz="2000" b="1" dirty="0" smtClean="0"/>
              <a:t>Mycology</a:t>
            </a:r>
            <a:r>
              <a:rPr lang="en-AU" sz="2000" dirty="0" smtClean="0"/>
              <a:t> (study of fungi)</a:t>
            </a:r>
          </a:p>
          <a:p>
            <a:pPr lvl="1"/>
            <a:r>
              <a:rPr lang="en-AU" sz="2000" b="1" dirty="0" smtClean="0"/>
              <a:t>Phycology</a:t>
            </a:r>
            <a:r>
              <a:rPr lang="en-AU" sz="2000" dirty="0" smtClean="0"/>
              <a:t> (study of algae)</a:t>
            </a:r>
          </a:p>
          <a:p>
            <a:r>
              <a:rPr lang="en-AU" sz="2400" dirty="0" smtClean="0"/>
              <a:t>It’s not </a:t>
            </a:r>
            <a:r>
              <a:rPr lang="en-AU" sz="2400" dirty="0"/>
              <a:t>horticulture </a:t>
            </a:r>
            <a:r>
              <a:rPr lang="mr-IN" sz="2400" dirty="0" smtClean="0"/>
              <a:t>–</a:t>
            </a:r>
            <a:r>
              <a:rPr lang="en-AU" sz="2400" dirty="0" smtClean="0"/>
              <a:t> our </a:t>
            </a:r>
            <a:r>
              <a:rPr lang="en-AU" sz="2400" dirty="0"/>
              <a:t>students can’t necessarily grow a decent </a:t>
            </a:r>
            <a:r>
              <a:rPr lang="en-AU" sz="2400" dirty="0" smtClean="0"/>
              <a:t>vegetable garden when </a:t>
            </a:r>
            <a:r>
              <a:rPr lang="en-AU" sz="2400" dirty="0"/>
              <a:t>they graduate, and it’s not all taxonomy </a:t>
            </a:r>
            <a:r>
              <a:rPr lang="mr-IN" sz="2400" dirty="0"/>
              <a:t>–</a:t>
            </a:r>
            <a:r>
              <a:rPr lang="en-AU" sz="2400" dirty="0"/>
              <a:t> with over 260,000 species, our graduates aren’t able to recognise every plant</a:t>
            </a:r>
            <a:r>
              <a:rPr lang="mr-IN" sz="2400" dirty="0"/>
              <a:t>…</a:t>
            </a:r>
            <a:endParaRPr lang="en-AU" sz="2400" dirty="0"/>
          </a:p>
          <a:p>
            <a:r>
              <a:rPr lang="en-AU" sz="2400" dirty="0" smtClean="0"/>
              <a:t>A Botany graduate understands how plants work, how they interact with each other and animals, how we can protect ecosystems and biodiversity, and how we can best breed and use plants for food, energy, and materials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8791" y="1534008"/>
            <a:ext cx="2644983" cy="3967474"/>
          </a:xfrm>
          <a:prstGeom prst="rect">
            <a:avLst/>
          </a:prstGeom>
        </p:spPr>
      </p:pic>
    </p:spTree>
    <p:extLst>
      <p:ext uri="{BB962C8B-B14F-4D97-AF65-F5344CB8AC3E}">
        <p14:creationId xmlns:p14="http://schemas.microsoft.com/office/powerpoint/2010/main" val="191351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Take a deep breath and thank plants</a:t>
            </a:r>
            <a:endParaRPr lang="en-US" dirty="0"/>
          </a:p>
        </p:txBody>
      </p:sp>
      <p:sp>
        <p:nvSpPr>
          <p:cNvPr id="3" name="Content Placeholder 2"/>
          <p:cNvSpPr>
            <a:spLocks noGrp="1"/>
          </p:cNvSpPr>
          <p:nvPr>
            <p:ph idx="1"/>
          </p:nvPr>
        </p:nvSpPr>
        <p:spPr>
          <a:xfrm>
            <a:off x="549018" y="1837200"/>
            <a:ext cx="8421547" cy="4517302"/>
          </a:xfrm>
        </p:spPr>
        <p:txBody>
          <a:bodyPr>
            <a:normAutofit fontScale="92500" lnSpcReduction="10000"/>
          </a:bodyPr>
          <a:lstStyle/>
          <a:p>
            <a:r>
              <a:rPr lang="en-US" dirty="0" smtClean="0"/>
              <a:t>The oxygen in about half the breaths you take come from trees and other land plants, the other half comes from phytoplankton</a:t>
            </a:r>
          </a:p>
          <a:p>
            <a:r>
              <a:rPr lang="en-US" dirty="0" smtClean="0"/>
              <a:t>Both plants and phytoplankton work in exactly the same way </a:t>
            </a:r>
            <a:r>
              <a:rPr lang="mr-IN" dirty="0" smtClean="0"/>
              <a:t>–</a:t>
            </a:r>
            <a:r>
              <a:rPr lang="en-AU" dirty="0" smtClean="0"/>
              <a:t> </a:t>
            </a:r>
            <a:r>
              <a:rPr lang="en-US" dirty="0" smtClean="0"/>
              <a:t>chlorophyll absorbs light and uses the energy to split water and release oxygen </a:t>
            </a:r>
          </a:p>
          <a:p>
            <a:r>
              <a:rPr lang="en-US" dirty="0" smtClean="0"/>
              <a:t>Photosynthesis is the most efficient solar panel in the world </a:t>
            </a:r>
            <a:r>
              <a:rPr lang="mr-IN" dirty="0" smtClean="0"/>
              <a:t>–</a:t>
            </a:r>
            <a:r>
              <a:rPr lang="en-US" dirty="0" smtClean="0"/>
              <a:t> before it came along 1.5 billion years ago, there was almost no oxygen and very little life on earth</a:t>
            </a:r>
          </a:p>
          <a:p>
            <a:r>
              <a:rPr lang="en-US" dirty="0" smtClean="0"/>
              <a:t>University of Otago botanists are investigating photosynthesis at the protein and genetic level in order to find new ways to harness bioenergy</a:t>
            </a:r>
            <a:endParaRPr lang="en-US" dirty="0"/>
          </a:p>
        </p:txBody>
      </p:sp>
      <p:pic>
        <p:nvPicPr>
          <p:cNvPr id="7" name="Picture 6"/>
          <p:cNvPicPr>
            <a:picLocks noChangeAspect="1"/>
          </p:cNvPicPr>
          <p:nvPr/>
        </p:nvPicPr>
        <p:blipFill rotWithShape="1">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9259745" y="1534008"/>
            <a:ext cx="2643073" cy="3964610"/>
          </a:xfrm>
          <a:prstGeom prst="rect">
            <a:avLst/>
          </a:prstGeom>
        </p:spPr>
      </p:pic>
    </p:spTree>
    <p:extLst>
      <p:ext uri="{BB962C8B-B14F-4D97-AF65-F5344CB8AC3E}">
        <p14:creationId xmlns:p14="http://schemas.microsoft.com/office/powerpoint/2010/main" val="102295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Hungry? Time to eat a plant</a:t>
            </a:r>
            <a:endParaRPr lang="en-US" dirty="0"/>
          </a:p>
        </p:txBody>
      </p:sp>
      <p:sp>
        <p:nvSpPr>
          <p:cNvPr id="3" name="Content Placeholder 2"/>
          <p:cNvSpPr>
            <a:spLocks noGrp="1"/>
          </p:cNvSpPr>
          <p:nvPr>
            <p:ph idx="1"/>
          </p:nvPr>
        </p:nvSpPr>
        <p:spPr>
          <a:xfrm>
            <a:off x="563784" y="1790901"/>
            <a:ext cx="8401758" cy="4351338"/>
          </a:xfrm>
        </p:spPr>
        <p:txBody>
          <a:bodyPr>
            <a:normAutofit/>
          </a:bodyPr>
          <a:lstStyle/>
          <a:p>
            <a:r>
              <a:rPr lang="en-US" dirty="0" smtClean="0"/>
              <a:t>Plants, algae and phytoplankton are the basis of the food chain on land and in the sea</a:t>
            </a:r>
          </a:p>
          <a:p>
            <a:r>
              <a:rPr lang="en-US" dirty="0" smtClean="0"/>
              <a:t>Feeding a growing human population in a changing climate will be one of the challenges of the 21</a:t>
            </a:r>
            <a:r>
              <a:rPr lang="en-US" baseline="30000" dirty="0" smtClean="0"/>
              <a:t>st</a:t>
            </a:r>
            <a:r>
              <a:rPr lang="en-US" dirty="0" smtClean="0"/>
              <a:t> century</a:t>
            </a:r>
          </a:p>
          <a:p>
            <a:r>
              <a:rPr lang="en-US" dirty="0" smtClean="0"/>
              <a:t>Plants’ thirst </a:t>
            </a:r>
            <a:r>
              <a:rPr lang="en-US" dirty="0"/>
              <a:t>for </a:t>
            </a:r>
            <a:r>
              <a:rPr lang="en-US" dirty="0" smtClean="0"/>
              <a:t>nitrogen means that the </a:t>
            </a:r>
            <a:r>
              <a:rPr lang="en-US" dirty="0" err="1" smtClean="0"/>
              <a:t>fertiliser</a:t>
            </a:r>
            <a:r>
              <a:rPr lang="en-US" dirty="0" smtClean="0"/>
              <a:t> industry consumes ~10% of our energy supply - how can we breed crops that are less reliant on fossil fuel?</a:t>
            </a:r>
          </a:p>
          <a:p>
            <a:r>
              <a:rPr lang="en-US" dirty="0" smtClean="0"/>
              <a:t>University of Otago botanists research how plants, phytoplankton and algae respond to climate change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371" y="1445400"/>
            <a:ext cx="2644800" cy="3967200"/>
          </a:xfrm>
          <a:prstGeom prst="rect">
            <a:avLst/>
          </a:prstGeom>
        </p:spPr>
      </p:pic>
    </p:spTree>
    <p:extLst>
      <p:ext uri="{BB962C8B-B14F-4D97-AF65-F5344CB8AC3E}">
        <p14:creationId xmlns:p14="http://schemas.microsoft.com/office/powerpoint/2010/main" val="30595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What else do plants give us?</a:t>
            </a:r>
            <a:endParaRPr lang="en-US" dirty="0"/>
          </a:p>
        </p:txBody>
      </p:sp>
      <p:sp>
        <p:nvSpPr>
          <p:cNvPr id="3" name="Content Placeholder 2"/>
          <p:cNvSpPr>
            <a:spLocks noGrp="1"/>
          </p:cNvSpPr>
          <p:nvPr>
            <p:ph idx="1"/>
          </p:nvPr>
        </p:nvSpPr>
        <p:spPr>
          <a:xfrm>
            <a:off x="670354" y="1837199"/>
            <a:ext cx="8363672" cy="4351338"/>
          </a:xfrm>
        </p:spPr>
        <p:txBody>
          <a:bodyPr>
            <a:noAutofit/>
          </a:bodyPr>
          <a:lstStyle/>
          <a:p>
            <a:r>
              <a:rPr lang="en-US" sz="2400" dirty="0" smtClean="0"/>
              <a:t>Just in case oxygen and food aren’t enough</a:t>
            </a:r>
            <a:r>
              <a:rPr lang="mr-IN" sz="2400" dirty="0" smtClean="0"/>
              <a:t>…</a:t>
            </a:r>
            <a:endParaRPr lang="en-US" sz="2400" dirty="0" smtClean="0"/>
          </a:p>
          <a:p>
            <a:r>
              <a:rPr lang="en-US" sz="2400" dirty="0" smtClean="0"/>
              <a:t>How about clothing (cotton), timber, medicine (aspirin and penicillin to name just two), beer, wine, flowers, botanic gardens, forests, and ecosystems</a:t>
            </a:r>
            <a:endParaRPr lang="en-US" sz="2400" dirty="0"/>
          </a:p>
          <a:p>
            <a:r>
              <a:rPr lang="en-US" sz="2400" dirty="0" smtClean="0"/>
              <a:t>University of Otago botanists don’t count plants, they:</a:t>
            </a:r>
          </a:p>
          <a:p>
            <a:pPr lvl="1"/>
            <a:r>
              <a:rPr lang="en-US" sz="2000" dirty="0" smtClean="0"/>
              <a:t>investigate how the ozone hole gives unique properties to NZ wine</a:t>
            </a:r>
          </a:p>
          <a:p>
            <a:pPr lvl="1"/>
            <a:r>
              <a:rPr lang="en-US" sz="2000" dirty="0" smtClean="0"/>
              <a:t>show that the spread of wilding pines in tussock grasslands could reduce Dunedin’s water supply</a:t>
            </a:r>
          </a:p>
          <a:p>
            <a:pPr lvl="1"/>
            <a:r>
              <a:rPr lang="en-US" sz="2000" dirty="0" smtClean="0"/>
              <a:t>uncover sites where Māori gathered native plants to make textiles</a:t>
            </a:r>
          </a:p>
          <a:p>
            <a:pPr lvl="1"/>
            <a:r>
              <a:rPr lang="en-US" sz="2000" dirty="0" smtClean="0"/>
              <a:t>discover how hidden relationships between fungi and plants in the soil keep our forests healthy</a:t>
            </a:r>
          </a:p>
          <a:p>
            <a:pPr lvl="1"/>
            <a:r>
              <a:rPr lang="en-US" sz="2000" dirty="0" smtClean="0"/>
              <a:t>reveal how plant viruses threaten biodiversity and crops</a:t>
            </a:r>
            <a:endParaRPr lang="en-US" sz="20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0613" y="1570239"/>
            <a:ext cx="2644800" cy="3967200"/>
          </a:xfrm>
          <a:prstGeom prst="rect">
            <a:avLst/>
          </a:prstGeom>
        </p:spPr>
      </p:pic>
    </p:spTree>
    <p:extLst>
      <p:ext uri="{BB962C8B-B14F-4D97-AF65-F5344CB8AC3E}">
        <p14:creationId xmlns:p14="http://schemas.microsoft.com/office/powerpoint/2010/main" val="70419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sz="4000" dirty="0" smtClean="0"/>
              <a:t>What do Botany students learn?</a:t>
            </a:r>
            <a:endParaRPr lang="en-US" sz="4000" dirty="0"/>
          </a:p>
        </p:txBody>
      </p:sp>
      <p:sp>
        <p:nvSpPr>
          <p:cNvPr id="3" name="Content Placeholder 2"/>
          <p:cNvSpPr>
            <a:spLocks noGrp="1"/>
          </p:cNvSpPr>
          <p:nvPr>
            <p:ph idx="1"/>
          </p:nvPr>
        </p:nvSpPr>
        <p:spPr>
          <a:xfrm>
            <a:off x="838201" y="1690688"/>
            <a:ext cx="8039582" cy="4351338"/>
          </a:xfrm>
        </p:spPr>
        <p:txBody>
          <a:bodyPr>
            <a:normAutofit fontScale="85000" lnSpcReduction="10000"/>
          </a:bodyPr>
          <a:lstStyle/>
          <a:p>
            <a:r>
              <a:rPr lang="en-US" dirty="0"/>
              <a:t>Field studies, experimental design, and ecological assessments </a:t>
            </a:r>
          </a:p>
          <a:p>
            <a:r>
              <a:rPr lang="en-US" dirty="0"/>
              <a:t>Lab skills, like microscopy, tissue culture and genetics</a:t>
            </a:r>
          </a:p>
          <a:p>
            <a:r>
              <a:rPr lang="en-US" dirty="0"/>
              <a:t>Plant breeding techniques to feed the world, improve sustainability and using plants to solve the energy challenges of the 21</a:t>
            </a:r>
            <a:r>
              <a:rPr lang="en-US" baseline="30000" dirty="0"/>
              <a:t>st</a:t>
            </a:r>
            <a:r>
              <a:rPr lang="en-US" dirty="0"/>
              <a:t> century</a:t>
            </a:r>
          </a:p>
          <a:p>
            <a:r>
              <a:rPr lang="en-US" dirty="0"/>
              <a:t>How plants sense, respond to and modify their environment, and how they might respond to climate change </a:t>
            </a:r>
          </a:p>
          <a:p>
            <a:r>
              <a:rPr lang="en-US" dirty="0"/>
              <a:t>The ways in which different plants species communicate with each other and with animals to form stable ecosystems</a:t>
            </a:r>
          </a:p>
          <a:p>
            <a:r>
              <a:rPr lang="en-US" dirty="0"/>
              <a:t>What parts of a plant do what </a:t>
            </a:r>
            <a:r>
              <a:rPr lang="mr-IN" dirty="0"/>
              <a:t>–</a:t>
            </a:r>
            <a:r>
              <a:rPr lang="en-AU" dirty="0"/>
              <a:t> </a:t>
            </a:r>
            <a:r>
              <a:rPr lang="en-US" dirty="0"/>
              <a:t>more than roots, leaves and flowers!</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9746" y="1534008"/>
            <a:ext cx="2643073" cy="3964610"/>
          </a:xfrm>
          <a:prstGeom prst="rect">
            <a:avLst/>
          </a:prstGeom>
        </p:spPr>
      </p:pic>
    </p:spTree>
    <p:extLst>
      <p:ext uri="{BB962C8B-B14F-4D97-AF65-F5344CB8AC3E}">
        <p14:creationId xmlns:p14="http://schemas.microsoft.com/office/powerpoint/2010/main" val="193145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0" cy="6868296"/>
          </a:xfrm>
          <a:prstGeom prst="rect">
            <a:avLst/>
          </a:prstGeom>
        </p:spPr>
      </p:pic>
      <p:sp>
        <p:nvSpPr>
          <p:cNvPr id="14" name="Rectangle 13"/>
          <p:cNvSpPr/>
          <p:nvPr/>
        </p:nvSpPr>
        <p:spPr>
          <a:xfrm>
            <a:off x="8778241" y="0"/>
            <a:ext cx="3413758" cy="6858000"/>
          </a:xfrm>
          <a:prstGeom prst="rect">
            <a:avLst/>
          </a:prstGeom>
          <a:solidFill>
            <a:srgbClr val="88B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980774" y="250603"/>
            <a:ext cx="10230449" cy="6356794"/>
            <a:chOff x="1410037" y="1776385"/>
            <a:chExt cx="10230449" cy="6356794"/>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0037" y="1776385"/>
              <a:ext cx="5007273" cy="3060000"/>
            </a:xfrm>
            <a:prstGeom prst="rect">
              <a:avLst/>
            </a:prstGeom>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10037" y="5073179"/>
              <a:ext cx="5007273" cy="3060000"/>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33212" y="1776385"/>
              <a:ext cx="5007273" cy="3060000"/>
            </a:xfrm>
            <a:prstGeom prst="rect">
              <a:avLst/>
            </a:prstGeom>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33213" y="5073179"/>
              <a:ext cx="5007273" cy="3060000"/>
            </a:xfrm>
            <a:prstGeom prst="rect">
              <a:avLst/>
            </a:prstGeom>
          </p:spPr>
        </p:pic>
      </p:grpSp>
    </p:spTree>
    <p:extLst>
      <p:ext uri="{BB962C8B-B14F-4D97-AF65-F5344CB8AC3E}">
        <p14:creationId xmlns:p14="http://schemas.microsoft.com/office/powerpoint/2010/main" val="1357177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Studying Botany at Otago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Students </a:t>
            </a:r>
            <a:r>
              <a:rPr lang="en-US" dirty="0"/>
              <a:t>can study for a Bachelor of Science with Botany as a major or minor subject </a:t>
            </a:r>
            <a:r>
              <a:rPr lang="mr-IN" dirty="0"/>
              <a:t>–</a:t>
            </a:r>
            <a:r>
              <a:rPr lang="en-US" dirty="0"/>
              <a:t> Otago offers NZ’s only Botany degree program</a:t>
            </a:r>
          </a:p>
          <a:p>
            <a:r>
              <a:rPr lang="en-US" dirty="0"/>
              <a:t>At least NCEA Level 2 Biology is highly recommended</a:t>
            </a:r>
          </a:p>
          <a:p>
            <a:r>
              <a:rPr lang="en-US" dirty="0"/>
              <a:t>We have close associations with other programs, including Zoology, Plant Biotechnology, Marine Science, Food Science and Ecology </a:t>
            </a:r>
            <a:r>
              <a:rPr lang="mr-IN" dirty="0"/>
              <a:t>–</a:t>
            </a:r>
            <a:r>
              <a:rPr lang="en-AU" dirty="0"/>
              <a:t> </a:t>
            </a:r>
            <a:r>
              <a:rPr lang="en-US" dirty="0" smtClean="0"/>
              <a:t>students can </a:t>
            </a:r>
            <a:r>
              <a:rPr lang="en-US" dirty="0"/>
              <a:t>credit papers from these subjects towards </a:t>
            </a:r>
            <a:r>
              <a:rPr lang="en-US" dirty="0" smtClean="0"/>
              <a:t>their Botany </a:t>
            </a:r>
            <a:r>
              <a:rPr lang="en-US" dirty="0"/>
              <a:t>degree</a:t>
            </a:r>
          </a:p>
          <a:p>
            <a:r>
              <a:rPr lang="en-US" dirty="0"/>
              <a:t>At postgraduate level, our students research alpine plant species, pollination, climate change, habitat modelling, evolution, genetics, phytoplankton, ocean acidification, cyanobacteria, lichens, photosynthesis, soils, fungi, tissue culture, UV stress, nutrients in food, antioxidants, postharvest food storage, viruses, and more</a:t>
            </a:r>
          </a:p>
        </p:txBody>
      </p:sp>
    </p:spTree>
    <p:extLst>
      <p:ext uri="{BB962C8B-B14F-4D97-AF65-F5344CB8AC3E}">
        <p14:creationId xmlns:p14="http://schemas.microsoft.com/office/powerpoint/2010/main" val="1525784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US" sz="4000" dirty="0" smtClean="0"/>
              <a:t>Where can you go with a Botany degree?</a:t>
            </a:r>
            <a:endParaRPr lang="en-US" sz="4000" dirty="0"/>
          </a:p>
        </p:txBody>
      </p:sp>
      <p:sp>
        <p:nvSpPr>
          <p:cNvPr id="3" name="Content Placeholder 2"/>
          <p:cNvSpPr>
            <a:spLocks noGrp="1"/>
          </p:cNvSpPr>
          <p:nvPr>
            <p:ph idx="1"/>
          </p:nvPr>
        </p:nvSpPr>
        <p:spPr>
          <a:xfrm>
            <a:off x="838200" y="1576778"/>
            <a:ext cx="10515600" cy="4351338"/>
          </a:xfrm>
        </p:spPr>
        <p:txBody>
          <a:bodyPr/>
          <a:lstStyle/>
          <a:p>
            <a:r>
              <a:rPr lang="en-US" dirty="0"/>
              <a:t>Our graduates work all over the world </a:t>
            </a:r>
            <a:r>
              <a:rPr lang="mr-IN" dirty="0"/>
              <a:t>–</a:t>
            </a:r>
            <a:r>
              <a:rPr lang="en-US" dirty="0"/>
              <a:t> for DOC, universities, Crown Research Institutes, NGOs, local government, </a:t>
            </a:r>
            <a:r>
              <a:rPr lang="en-US" dirty="0" smtClean="0"/>
              <a:t>industry, </a:t>
            </a:r>
            <a:r>
              <a:rPr lang="en-US" dirty="0"/>
              <a:t>and more</a:t>
            </a:r>
            <a:r>
              <a:rPr lang="mr-IN" dirty="0"/>
              <a:t>…</a:t>
            </a:r>
            <a:endParaRPr lang="en-US" dirty="0"/>
          </a:p>
          <a:p>
            <a:r>
              <a:rPr lang="en-AU" dirty="0" smtClean="0"/>
              <a:t>I</a:t>
            </a:r>
            <a:r>
              <a:rPr lang="en-US" dirty="0" smtClean="0"/>
              <a:t>f you are interested in research, consultancy, or industry, you should consider an MSc or PhD after your Bachelor’s degree</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998" y="4047594"/>
            <a:ext cx="1545837" cy="1955642"/>
          </a:xfrm>
          <a:prstGeom prst="rect">
            <a:avLst/>
          </a:prstGeom>
        </p:spPr>
      </p:pic>
      <p:pic>
        <p:nvPicPr>
          <p:cNvPr id="6" name="Picture 5"/>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438079" y="4047594"/>
            <a:ext cx="1545837" cy="1955642"/>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75160" y="4047594"/>
            <a:ext cx="1545837" cy="1955642"/>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12241" y="4049512"/>
            <a:ext cx="1544320" cy="1953723"/>
          </a:xfrm>
          <a:prstGeom prst="rect">
            <a:avLst/>
          </a:prstGeom>
        </p:spPr>
      </p:pic>
      <p:pic>
        <p:nvPicPr>
          <p:cNvPr id="10" name="Picture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547803" y="4047594"/>
            <a:ext cx="1543033" cy="1955641"/>
          </a:xfrm>
          <a:prstGeom prst="rect">
            <a:avLst/>
          </a:prstGeom>
        </p:spPr>
      </p:pic>
      <p:sp>
        <p:nvSpPr>
          <p:cNvPr id="4" name="TextBox 3"/>
          <p:cNvSpPr txBox="1"/>
          <p:nvPr/>
        </p:nvSpPr>
        <p:spPr>
          <a:xfrm>
            <a:off x="264596" y="6080943"/>
            <a:ext cx="1818640" cy="553998"/>
          </a:xfrm>
          <a:prstGeom prst="rect">
            <a:avLst/>
          </a:prstGeom>
          <a:noFill/>
        </p:spPr>
        <p:txBody>
          <a:bodyPr wrap="square" rtlCol="0">
            <a:spAutoFit/>
          </a:bodyPr>
          <a:lstStyle/>
          <a:p>
            <a:pPr algn="ctr"/>
            <a:r>
              <a:rPr lang="en-US" sz="1600" dirty="0" err="1" smtClean="0"/>
              <a:t>Jinty</a:t>
            </a:r>
            <a:r>
              <a:rPr lang="en-US" sz="1600" dirty="0" smtClean="0"/>
              <a:t> MacTavish</a:t>
            </a:r>
          </a:p>
          <a:p>
            <a:pPr algn="ctr"/>
            <a:r>
              <a:rPr lang="en-US" sz="1400" dirty="0" smtClean="0"/>
              <a:t>Dunedin City Council</a:t>
            </a:r>
            <a:endParaRPr lang="en-US" sz="1400" dirty="0"/>
          </a:p>
        </p:txBody>
      </p:sp>
      <p:sp>
        <p:nvSpPr>
          <p:cNvPr id="12" name="TextBox 11"/>
          <p:cNvSpPr txBox="1"/>
          <p:nvPr/>
        </p:nvSpPr>
        <p:spPr>
          <a:xfrm>
            <a:off x="2302380" y="6114580"/>
            <a:ext cx="1818640" cy="553998"/>
          </a:xfrm>
          <a:prstGeom prst="rect">
            <a:avLst/>
          </a:prstGeom>
          <a:noFill/>
        </p:spPr>
        <p:txBody>
          <a:bodyPr wrap="square" rtlCol="0">
            <a:spAutoFit/>
          </a:bodyPr>
          <a:lstStyle/>
          <a:p>
            <a:pPr algn="ctr"/>
            <a:r>
              <a:rPr lang="en-US" sz="1600" dirty="0" smtClean="0"/>
              <a:t>Dr. Chris Cornwall</a:t>
            </a:r>
          </a:p>
          <a:p>
            <a:pPr algn="ctr"/>
            <a:r>
              <a:rPr lang="en-US" sz="1400" dirty="0" smtClean="0"/>
              <a:t>Uni. Western Australia</a:t>
            </a:r>
            <a:endParaRPr lang="en-US" sz="1400" dirty="0"/>
          </a:p>
        </p:txBody>
      </p:sp>
      <p:sp>
        <p:nvSpPr>
          <p:cNvPr id="13" name="TextBox 12"/>
          <p:cNvSpPr txBox="1"/>
          <p:nvPr/>
        </p:nvSpPr>
        <p:spPr>
          <a:xfrm>
            <a:off x="4333300" y="6104568"/>
            <a:ext cx="1818640" cy="538609"/>
          </a:xfrm>
          <a:prstGeom prst="rect">
            <a:avLst/>
          </a:prstGeom>
          <a:noFill/>
        </p:spPr>
        <p:txBody>
          <a:bodyPr wrap="square" rtlCol="0">
            <a:spAutoFit/>
          </a:bodyPr>
          <a:lstStyle/>
          <a:p>
            <a:pPr algn="ctr"/>
            <a:r>
              <a:rPr lang="en-US" sz="1500" dirty="0" smtClean="0"/>
              <a:t>Alex </a:t>
            </a:r>
            <a:r>
              <a:rPr lang="en-US" sz="1500" dirty="0" err="1" smtClean="0"/>
              <a:t>Ghaemaghamy</a:t>
            </a:r>
            <a:endParaRPr lang="en-US" sz="1500" dirty="0" smtClean="0"/>
          </a:p>
          <a:p>
            <a:pPr algn="ctr"/>
            <a:r>
              <a:rPr lang="en-US" sz="1400" dirty="0" smtClean="0"/>
              <a:t>DOC Contractor</a:t>
            </a:r>
            <a:endParaRPr lang="en-US" sz="1400" dirty="0"/>
          </a:p>
        </p:txBody>
      </p:sp>
      <p:sp>
        <p:nvSpPr>
          <p:cNvPr id="14" name="TextBox 13"/>
          <p:cNvSpPr txBox="1"/>
          <p:nvPr/>
        </p:nvSpPr>
        <p:spPr>
          <a:xfrm>
            <a:off x="6375081" y="6104568"/>
            <a:ext cx="1818640" cy="553998"/>
          </a:xfrm>
          <a:prstGeom prst="rect">
            <a:avLst/>
          </a:prstGeom>
          <a:noFill/>
        </p:spPr>
        <p:txBody>
          <a:bodyPr wrap="square" rtlCol="0">
            <a:spAutoFit/>
          </a:bodyPr>
          <a:lstStyle/>
          <a:p>
            <a:pPr algn="ctr"/>
            <a:r>
              <a:rPr lang="en-US" sz="1600" dirty="0" err="1" smtClean="0"/>
              <a:t>Suliana</a:t>
            </a:r>
            <a:r>
              <a:rPr lang="en-US" sz="1600" dirty="0" smtClean="0"/>
              <a:t> Teasdale</a:t>
            </a:r>
          </a:p>
          <a:p>
            <a:pPr algn="ctr"/>
            <a:r>
              <a:rPr lang="en-US" sz="1400" dirty="0" err="1" smtClean="0"/>
              <a:t>AgResearch</a:t>
            </a:r>
            <a:endParaRPr lang="en-US" sz="1400" dirty="0"/>
          </a:p>
        </p:txBody>
      </p:sp>
      <p:sp>
        <p:nvSpPr>
          <p:cNvPr id="15" name="TextBox 14"/>
          <p:cNvSpPr txBox="1"/>
          <p:nvPr/>
        </p:nvSpPr>
        <p:spPr>
          <a:xfrm>
            <a:off x="8298239" y="6100004"/>
            <a:ext cx="2042160" cy="553998"/>
          </a:xfrm>
          <a:prstGeom prst="rect">
            <a:avLst/>
          </a:prstGeom>
          <a:noFill/>
        </p:spPr>
        <p:txBody>
          <a:bodyPr wrap="square" rtlCol="0">
            <a:spAutoFit/>
          </a:bodyPr>
          <a:lstStyle/>
          <a:p>
            <a:pPr algn="ctr"/>
            <a:r>
              <a:rPr lang="en-US" sz="1600" dirty="0" smtClean="0"/>
              <a:t>Dr. Kelvin Lloyd</a:t>
            </a:r>
          </a:p>
          <a:p>
            <a:pPr algn="ctr"/>
            <a:r>
              <a:rPr lang="en-US" sz="1400" dirty="0" smtClean="0"/>
              <a:t>Wildland Consultants Ltd.</a:t>
            </a:r>
            <a:endParaRPr lang="en-US" sz="1400" dirty="0"/>
          </a:p>
        </p:txBody>
      </p:sp>
    </p:spTree>
    <p:extLst>
      <p:ext uri="{BB962C8B-B14F-4D97-AF65-F5344CB8AC3E}">
        <p14:creationId xmlns:p14="http://schemas.microsoft.com/office/powerpoint/2010/main" val="287386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1014</Words>
  <Application>Microsoft Office PowerPoint</Application>
  <PresentationFormat>Widescreen</PresentationFormat>
  <Paragraphs>117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Mangal</vt:lpstr>
      <vt:lpstr>Office Theme</vt:lpstr>
      <vt:lpstr>Why study Botany?</vt:lpstr>
      <vt:lpstr>What is Botany?</vt:lpstr>
      <vt:lpstr>Take a deep breath and thank plants</vt:lpstr>
      <vt:lpstr>Hungry? Time to eat a plant</vt:lpstr>
      <vt:lpstr>What else do plants give us?</vt:lpstr>
      <vt:lpstr>What do Botany students learn?</vt:lpstr>
      <vt:lpstr>PowerPoint Presentation</vt:lpstr>
      <vt:lpstr>Studying Botany at Otago</vt:lpstr>
      <vt:lpstr>Where can you go with a Botany degree?</vt:lpstr>
      <vt:lpstr>Job prospects and wages*</vt:lpstr>
      <vt:lpstr>What papers should students enrol 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Botany?</dc:title>
  <dc:creator>Jaz Morris</dc:creator>
  <cp:lastModifiedBy>Hadley O'Sullivan</cp:lastModifiedBy>
  <cp:revision>55</cp:revision>
  <cp:lastPrinted>2016-08-22T04:31:15Z</cp:lastPrinted>
  <dcterms:created xsi:type="dcterms:W3CDTF">2016-08-18T04:02:10Z</dcterms:created>
  <dcterms:modified xsi:type="dcterms:W3CDTF">2016-11-08T03:37:02Z</dcterms:modified>
</cp:coreProperties>
</file>