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2_FC912302.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B_811B525F.xml" ContentType="application/vnd.ms-powerpoint.comments+xml"/>
  <Override PartName="/ppt/notesSlides/notesSlide2.xml" ContentType="application/vnd.openxmlformats-officedocument.presentationml.notesSlide+xml"/>
  <Override PartName="/ppt/comments/modernComment_10B_DA8C5DE7.xml" ContentType="application/vnd.ms-powerpoint.comments+xml"/>
  <Override PartName="/ppt/comments/modernComment_10D_8E8631A1.xml" ContentType="application/vnd.ms-powerpoint.comments+xml"/>
  <Override PartName="/ppt/comments/modernComment_121_62D3DFA7.xml" ContentType="application/vnd.ms-powerpoint.comments+xml"/>
  <Override PartName="/ppt/comments/modernComment_11C_5667E3FA.xml" ContentType="application/vnd.ms-powerpoint.comments+xml"/>
  <Override PartName="/ppt/comments/modernComment_122_4FC17138.xml" ContentType="application/vnd.ms-powerpoint.comments+xml"/>
  <Override PartName="/ppt/comments/modernComment_111_DA4DB53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8"/>
  </p:notesMasterIdLst>
  <p:handoutMasterIdLst>
    <p:handoutMasterId r:id="rId29"/>
  </p:handoutMasterIdLst>
  <p:sldIdLst>
    <p:sldId id="256" r:id="rId2"/>
    <p:sldId id="293" r:id="rId3"/>
    <p:sldId id="259" r:id="rId4"/>
    <p:sldId id="258" r:id="rId5"/>
    <p:sldId id="287" r:id="rId6"/>
    <p:sldId id="260" r:id="rId7"/>
    <p:sldId id="263" r:id="rId8"/>
    <p:sldId id="282" r:id="rId9"/>
    <p:sldId id="283" r:id="rId10"/>
    <p:sldId id="288" r:id="rId11"/>
    <p:sldId id="295" r:id="rId12"/>
    <p:sldId id="325" r:id="rId13"/>
    <p:sldId id="307" r:id="rId14"/>
    <p:sldId id="266" r:id="rId15"/>
    <p:sldId id="267" r:id="rId16"/>
    <p:sldId id="269" r:id="rId17"/>
    <p:sldId id="292" r:id="rId18"/>
    <p:sldId id="291" r:id="rId19"/>
    <p:sldId id="275" r:id="rId20"/>
    <p:sldId id="289" r:id="rId21"/>
    <p:sldId id="284" r:id="rId22"/>
    <p:sldId id="285" r:id="rId23"/>
    <p:sldId id="272" r:id="rId24"/>
    <p:sldId id="290" r:id="rId25"/>
    <p:sldId id="273" r:id="rId26"/>
    <p:sldId id="274" r:id="rId2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B623EF-6169-5CE9-4AE0-D827AC99652C}" name="Rana Peniamina" initials="RP" userId="S::wiera03p@registry.otago.ac.nz::02696f30-4b83-4492-adca-8948327812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270"/>
    <a:srgbClr val="FCF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145AF-038F-7F47-A386-B6D422CAC521}" v="2" dt="2025-10-03T01:31:10.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p:restoredTop sz="91905" autoAdjust="0"/>
  </p:normalViewPr>
  <p:slideViewPr>
    <p:cSldViewPr>
      <p:cViewPr varScale="1">
        <p:scale>
          <a:sx n="117" d="100"/>
          <a:sy n="117" d="100"/>
        </p:scale>
        <p:origin x="936" y="17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omments/modernComment_102_FC912302.xml><?xml version="1.0" encoding="utf-8"?>
<p188:cmLst xmlns:a="http://schemas.openxmlformats.org/drawingml/2006/main" xmlns:r="http://schemas.openxmlformats.org/officeDocument/2006/relationships" xmlns:p188="http://schemas.microsoft.com/office/powerpoint/2018/8/main">
  <p188:cm id="{AB4DE244-4E6F-A649-AA24-289F1B5AAA06}" authorId="{62B623EF-6169-5CE9-4AE0-D827AC99652C}" created="2025-10-03T01:19:43.080">
    <ac:txMkLst xmlns:ac="http://schemas.microsoft.com/office/drawing/2013/main/command">
      <pc:docMk xmlns:pc="http://schemas.microsoft.com/office/powerpoint/2013/main/command"/>
      <pc:sldMk xmlns:pc="http://schemas.microsoft.com/office/powerpoint/2013/main/command" cId="4237370114" sldId="258"/>
      <ac:graphicFrameMk id="4" creationId="{B0F02FED-D3E1-CACC-6C28-B1CBB30F9728}"/>
      <dc:dgmMk xmlns:dc="http://schemas.microsoft.com/office/drawing/2013/diagram/command"/>
      <dc:nodeMk xmlns:dc="http://schemas.microsoft.com/office/drawing/2013/diagram/command" id="{96F40E6A-42A6-7240-AFCA-94BDDEEA6552}"/>
      <ac:txMk cp="0" len="6">
        <ac:context len="38" hash="2498333853"/>
      </ac:txMk>
    </ac:txMkLst>
    <p188:pos x="5137597" y="4084154"/>
    <p188:txBody>
      <a:bodyPr/>
      <a:lstStyle/>
      <a:p>
        <a:r>
          <a:rPr lang="en-AU"/>
          <a:t>remove this step if you don't intend to collect feedback on the tool &amp; process</a:t>
        </a:r>
      </a:p>
    </p188:txBody>
  </p188:cm>
</p188:cmLst>
</file>

<file path=ppt/comments/modernComment_10B_DA8C5DE7.xml><?xml version="1.0" encoding="utf-8"?>
<p188:cmLst xmlns:a="http://schemas.openxmlformats.org/drawingml/2006/main" xmlns:r="http://schemas.openxmlformats.org/officeDocument/2006/relationships" xmlns:p188="http://schemas.microsoft.com/office/powerpoint/2018/8/main">
  <p188:cm id="{D83B0552-1FB9-BF48-A1B4-A47855190EA6}" authorId="{62B623EF-6169-5CE9-4AE0-D827AC99652C}" created="2025-10-03T01:12:14.140">
    <ac:txMkLst xmlns:ac="http://schemas.microsoft.com/office/drawing/2013/main/command">
      <pc:docMk xmlns:pc="http://schemas.microsoft.com/office/powerpoint/2013/main/command"/>
      <pc:sldMk xmlns:pc="http://schemas.microsoft.com/office/powerpoint/2013/main/command" cId="3666632167" sldId="267"/>
      <ac:spMk id="3" creationId="{7607E630-5364-3025-7CC6-C2B03422B738}"/>
      <ac:txMk cp="116" len="17">
        <ac:context len="234" hash="2800559067"/>
      </ac:txMk>
    </ac:txMkLst>
    <p188:pos x="3501980" y="1278183"/>
    <p188:txBody>
      <a:bodyPr/>
      <a:lstStyle/>
      <a:p>
        <a:r>
          <a:rPr lang="en-AU"/>
          <a:t>Share a link and/or add a qr code to your copy of the google form</a:t>
        </a:r>
      </a:p>
    </p188:txBody>
  </p188:cm>
</p188:cmLst>
</file>

<file path=ppt/comments/modernComment_10D_8E8631A1.xml><?xml version="1.0" encoding="utf-8"?>
<p188:cmLst xmlns:a="http://schemas.openxmlformats.org/drawingml/2006/main" xmlns:r="http://schemas.openxmlformats.org/officeDocument/2006/relationships" xmlns:p188="http://schemas.microsoft.com/office/powerpoint/2018/8/main">
  <p188:cm id="{C22ADEC9-4E92-384D-8096-71C8E35D14F5}" authorId="{62B623EF-6169-5CE9-4AE0-D827AC99652C}" created="2024-09-29T21:42:43.889">
    <ac:txMkLst xmlns:ac="http://schemas.microsoft.com/office/drawing/2013/main/command">
      <pc:docMk xmlns:pc="http://schemas.microsoft.com/office/powerpoint/2013/main/command"/>
      <pc:sldMk xmlns:pc="http://schemas.microsoft.com/office/powerpoint/2013/main/command" cId="2391159201" sldId="269"/>
      <ac:spMk id="2" creationId="{D1C63574-2FD1-D471-16BE-CE64766AE6F8}"/>
      <ac:txMk cp="0" len="1">
        <ac:context len="53" hash="1553932564"/>
      </ac:txMk>
    </ac:txMkLst>
    <p188:pos x="5658134" y="849524"/>
    <p188:txBody>
      <a:bodyPr/>
      <a:lstStyle/>
      <a:p>
        <a:r>
          <a:rPr lang="en-AU"/>
          <a:t>During break workshop facilitator collates list of relevant/possible initiatives and add to powerpoint slide (preparation for small group discussion), and inserts details of those initiatives into the priority rating form on google forms. (Preparation for priority rating)</a:t>
        </a:r>
      </a:p>
    </p188:txBody>
  </p188:cm>
</p188:cmLst>
</file>

<file path=ppt/comments/modernComment_111_DA4DB536.xml><?xml version="1.0" encoding="utf-8"?>
<p188:cmLst xmlns:a="http://schemas.openxmlformats.org/drawingml/2006/main" xmlns:r="http://schemas.openxmlformats.org/officeDocument/2006/relationships" xmlns:p188="http://schemas.microsoft.com/office/powerpoint/2018/8/main">
  <p188:cm id="{CAE452AE-AD61-284B-8062-3ED360C8BBD8}" authorId="{62B623EF-6169-5CE9-4AE0-D827AC99652C}" created="2025-10-03T01:23:34.694">
    <ac:txMkLst xmlns:ac="http://schemas.microsoft.com/office/drawing/2013/main/command">
      <pc:docMk xmlns:pc="http://schemas.microsoft.com/office/powerpoint/2013/main/command"/>
      <pc:sldMk xmlns:pc="http://schemas.microsoft.com/office/powerpoint/2013/main/command" cId="3662525750" sldId="273"/>
      <ac:spMk id="3" creationId="{F26427A5-FFF5-5F4B-A0B2-8A85065C15F9}"/>
      <ac:txMk cp="9" len="16">
        <ac:context len="187" hash="1679947934"/>
      </ac:txMk>
    </ac:txMkLst>
    <p188:pos x="4558048" y="505451"/>
    <p188:txBody>
      <a:bodyPr/>
      <a:lstStyle/>
      <a:p>
        <a:r>
          <a:rPr lang="en-AU"/>
          <a:t>Share link or add qr code to your copy of the google form</a:t>
        </a:r>
      </a:p>
    </p188:txBody>
  </p188:cm>
</p188:cmLst>
</file>

<file path=ppt/comments/modernComment_11B_811B525F.xml><?xml version="1.0" encoding="utf-8"?>
<p188:cmLst xmlns:a="http://schemas.openxmlformats.org/drawingml/2006/main" xmlns:r="http://schemas.openxmlformats.org/officeDocument/2006/relationships" xmlns:p188="http://schemas.microsoft.com/office/powerpoint/2018/8/main">
  <p188:cm id="{5A93DCF9-5339-4940-A929-4689C25851BF}" authorId="{62B623EF-6169-5CE9-4AE0-D827AC99652C}" created="2025-10-03T01:04:04.306">
    <ac:txMkLst xmlns:ac="http://schemas.microsoft.com/office/drawing/2013/main/command">
      <pc:docMk xmlns:pc="http://schemas.microsoft.com/office/powerpoint/2013/main/command"/>
      <pc:sldMk xmlns:pc="http://schemas.microsoft.com/office/powerpoint/2013/main/command" cId="2166051423" sldId="283"/>
      <ac:spMk id="3" creationId="{C63A6478-1CD7-E842-0690-BE75839649EF}"/>
      <ac:txMk cp="9" len="28">
        <ac:context len="55" hash="492580305"/>
      </ac:txMk>
    </ac:txMkLst>
    <p188:pos x="5416179" y="1183142"/>
    <p188:txBody>
      <a:bodyPr/>
      <a:lstStyle/>
      <a:p>
        <a:r>
          <a:rPr lang="en-AU"/>
          <a:t>Share a link and/or add a qr code to your copy of the google form</a:t>
        </a:r>
      </a:p>
    </p188:txBody>
  </p188:cm>
</p188:cmLst>
</file>

<file path=ppt/comments/modernComment_11C_5667E3FA.xml><?xml version="1.0" encoding="utf-8"?>
<p188:cmLst xmlns:a="http://schemas.openxmlformats.org/drawingml/2006/main" xmlns:r="http://schemas.openxmlformats.org/officeDocument/2006/relationships" xmlns:p188="http://schemas.microsoft.com/office/powerpoint/2018/8/main">
  <p188:cm id="{967AD1BC-D730-724E-BF13-3510786893B4}" authorId="{62B623EF-6169-5CE9-4AE0-D827AC99652C}" created="2024-09-29T21:51:12.387">
    <ac:txMkLst xmlns:ac="http://schemas.microsoft.com/office/drawing/2013/main/command">
      <pc:docMk xmlns:pc="http://schemas.microsoft.com/office/powerpoint/2013/main/command"/>
      <pc:sldMk xmlns:pc="http://schemas.microsoft.com/office/powerpoint/2013/main/command" cId="1449649146" sldId="284"/>
      <ac:spMk id="2" creationId="{E045A630-4F41-ACA1-A3AD-8BEB90E645EF}"/>
      <ac:txMk cp="0" len="12">
        <ac:context len="53" hash="702485783"/>
      </ac:txMk>
    </ac:txMkLst>
    <p188:pos x="4793340" y="657915"/>
    <p188:txBody>
      <a:bodyPr/>
      <a:lstStyle/>
      <a:p>
        <a:r>
          <a:rPr lang="en-AU"/>
          <a:t>During break workshop facilitator collates results from completed priority ratings - download results in excel, compute means, arrange list in order of high to low priority (highest mean to lowest mean priority rating), then insert priority list on powerpoint slide along with mean ratings</a:t>
        </a:r>
      </a:p>
    </p188:txBody>
  </p188:cm>
</p188:cmLst>
</file>

<file path=ppt/comments/modernComment_121_62D3DFA7.xml><?xml version="1.0" encoding="utf-8"?>
<p188:cmLst xmlns:a="http://schemas.openxmlformats.org/drawingml/2006/main" xmlns:r="http://schemas.openxmlformats.org/officeDocument/2006/relationships" xmlns:p188="http://schemas.microsoft.com/office/powerpoint/2018/8/main">
  <p188:cm id="{2D817D4C-9571-8848-8850-B7C921C1FA1C}" authorId="{62B623EF-6169-5CE9-4AE0-D827AC99652C}" created="2025-10-03T01:15:19.565">
    <ac:txMkLst xmlns:ac="http://schemas.microsoft.com/office/drawing/2013/main/command">
      <pc:docMk xmlns:pc="http://schemas.microsoft.com/office/powerpoint/2013/main/command"/>
      <pc:sldMk xmlns:pc="http://schemas.microsoft.com/office/powerpoint/2013/main/command" cId="1658052519" sldId="289"/>
      <ac:spMk id="3" creationId="{63F6C398-A427-AC12-D0F0-4B3A414A3A54}"/>
      <ac:txMk cp="9" len="21">
        <ac:context len="64" hash="3726961011"/>
      </ac:txMk>
    </ac:txMkLst>
    <p188:pos x="4170891" y="1219136"/>
    <p188:txBody>
      <a:bodyPr/>
      <a:lstStyle/>
      <a:p>
        <a:r>
          <a:rPr lang="en-AU"/>
          <a:t>Share a link and/or add a qr code to your copy of google form </a:t>
        </a:r>
      </a:p>
    </p188:txBody>
  </p188:cm>
</p188:cmLst>
</file>

<file path=ppt/comments/modernComment_122_4FC17138.xml><?xml version="1.0" encoding="utf-8"?>
<p188:cmLst xmlns:a="http://schemas.openxmlformats.org/drawingml/2006/main" xmlns:r="http://schemas.openxmlformats.org/officeDocument/2006/relationships" xmlns:p188="http://schemas.microsoft.com/office/powerpoint/2018/8/main">
  <p188:cm id="{A7173E0C-1422-4245-A3D7-8DD6B7B1C981}" authorId="{62B623EF-6169-5CE9-4AE0-D827AC99652C}" created="2025-10-03T01:18:32.583">
    <pc:sldMkLst xmlns:pc="http://schemas.microsoft.com/office/powerpoint/2013/main/command">
      <pc:docMk/>
      <pc:sldMk cId="1338077496" sldId="290"/>
    </pc:sldMkLst>
    <p188:txBody>
      <a:bodyPr/>
      <a:lstStyle/>
      <a:p>
        <a:r>
          <a:rPr lang="en-AU"/>
          <a:t>Include this part if you want to collect feedback to improve on how you might run future workshops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EA029-08B1-A64C-88D1-66628D6A09EB}" type="doc">
      <dgm:prSet loTypeId="urn:microsoft.com/office/officeart/2005/8/layout/process2" loCatId="" qsTypeId="urn:microsoft.com/office/officeart/2005/8/quickstyle/simple1" qsCatId="simple" csTypeId="urn:microsoft.com/office/officeart/2005/8/colors/accent1_2" csCatId="accent1" phldr="1"/>
      <dgm:spPr/>
    </dgm:pt>
    <dgm:pt modelId="{F88108CE-58BB-D44B-82AB-2E121B1CBBFA}">
      <dgm:prSet phldrT="[Text]" custT="1"/>
      <dgm:spPr>
        <a:solidFill>
          <a:schemeClr val="accent1">
            <a:lumMod val="20000"/>
            <a:lumOff val="80000"/>
          </a:schemeClr>
        </a:solidFill>
      </dgm:spPr>
      <dgm:t>
        <a:bodyPr/>
        <a:lstStyle/>
        <a:p>
          <a:pPr>
            <a:buNone/>
          </a:pPr>
          <a:r>
            <a:rPr lang="en-AU" sz="2400" b="1" noProof="0" dirty="0">
              <a:solidFill>
                <a:schemeClr val="tx1"/>
              </a:solidFill>
            </a:rPr>
            <a:t>Step 1 </a:t>
          </a:r>
        </a:p>
        <a:p>
          <a:pPr>
            <a:buNone/>
          </a:pPr>
          <a:r>
            <a:rPr lang="en-AU" sz="2400" noProof="0" dirty="0">
              <a:solidFill>
                <a:schemeClr val="tx1"/>
              </a:solidFill>
            </a:rPr>
            <a:t>Discussion and rating of current council initiatives</a:t>
          </a:r>
          <a:endParaRPr lang="en-GB" sz="2400" dirty="0">
            <a:solidFill>
              <a:schemeClr val="tx1"/>
            </a:solidFill>
          </a:endParaRPr>
        </a:p>
      </dgm:t>
    </dgm:pt>
    <dgm:pt modelId="{08B2F40D-B0B7-FB46-A82B-66F313DF6AA7}" type="parTrans" cxnId="{7F511DB8-2D3A-E345-8F07-891C2EA8DCDA}">
      <dgm:prSet/>
      <dgm:spPr/>
      <dgm:t>
        <a:bodyPr/>
        <a:lstStyle/>
        <a:p>
          <a:endParaRPr lang="en-GB" sz="2400"/>
        </a:p>
      </dgm:t>
    </dgm:pt>
    <dgm:pt modelId="{D955A384-4E16-BE4D-AB10-BA3CA22094A6}" type="sibTrans" cxnId="{7F511DB8-2D3A-E345-8F07-891C2EA8DCDA}">
      <dgm:prSet custT="1"/>
      <dgm:spPr/>
      <dgm:t>
        <a:bodyPr/>
        <a:lstStyle/>
        <a:p>
          <a:endParaRPr lang="en-GB" sz="2400"/>
        </a:p>
      </dgm:t>
    </dgm:pt>
    <dgm:pt modelId="{0E3C2E17-904D-B94B-A81B-C0FEB19F1F08}">
      <dgm:prSet phldrT="[Text]" custT="1"/>
      <dgm:spPr>
        <a:solidFill>
          <a:schemeClr val="accent1">
            <a:lumMod val="20000"/>
            <a:lumOff val="80000"/>
          </a:schemeClr>
        </a:solidFill>
      </dgm:spPr>
      <dgm:t>
        <a:bodyPr/>
        <a:lstStyle/>
        <a:p>
          <a:pPr>
            <a:buNone/>
          </a:pPr>
          <a:r>
            <a:rPr lang="en-AU" sz="2400" b="1" noProof="0" dirty="0">
              <a:solidFill>
                <a:schemeClr val="tx1"/>
              </a:solidFill>
            </a:rPr>
            <a:t>Step 2 </a:t>
          </a:r>
        </a:p>
        <a:p>
          <a:pPr>
            <a:buNone/>
          </a:pPr>
          <a:r>
            <a:rPr lang="en-AU" sz="2400" noProof="0" dirty="0">
              <a:solidFill>
                <a:schemeClr val="tx1"/>
              </a:solidFill>
            </a:rPr>
            <a:t>Identification and rating of recommended future initiatives, and discussion of implementation pathways</a:t>
          </a:r>
          <a:endParaRPr lang="en-GB" sz="2400" dirty="0">
            <a:solidFill>
              <a:schemeClr val="tx1"/>
            </a:solidFill>
          </a:endParaRPr>
        </a:p>
      </dgm:t>
    </dgm:pt>
    <dgm:pt modelId="{E78436BE-41F3-8547-816A-9C2BF593A3D0}" type="parTrans" cxnId="{7F78BF5E-E8CA-4045-A0C0-FDD67318DFE5}">
      <dgm:prSet/>
      <dgm:spPr/>
      <dgm:t>
        <a:bodyPr/>
        <a:lstStyle/>
        <a:p>
          <a:endParaRPr lang="en-GB" sz="2400"/>
        </a:p>
      </dgm:t>
    </dgm:pt>
    <dgm:pt modelId="{F9D49897-F013-3C4B-8BB6-14964FA48D61}" type="sibTrans" cxnId="{7F78BF5E-E8CA-4045-A0C0-FDD67318DFE5}">
      <dgm:prSet custT="1"/>
      <dgm:spPr/>
      <dgm:t>
        <a:bodyPr/>
        <a:lstStyle/>
        <a:p>
          <a:endParaRPr lang="en-GB" sz="2400"/>
        </a:p>
      </dgm:t>
    </dgm:pt>
    <dgm:pt modelId="{96F40E6A-42A6-7240-AFCA-94BDDEEA6552}">
      <dgm:prSet phldrT="[Text]" custT="1"/>
      <dgm:spPr>
        <a:solidFill>
          <a:schemeClr val="accent1">
            <a:lumMod val="20000"/>
            <a:lumOff val="80000"/>
          </a:schemeClr>
        </a:solidFill>
      </dgm:spPr>
      <dgm:t>
        <a:bodyPr/>
        <a:lstStyle/>
        <a:p>
          <a:pPr>
            <a:buNone/>
          </a:pPr>
          <a:r>
            <a:rPr lang="en-AU" sz="2400" b="1" noProof="0" dirty="0">
              <a:solidFill>
                <a:schemeClr val="tx1"/>
              </a:solidFill>
            </a:rPr>
            <a:t>Step 3</a:t>
          </a:r>
        </a:p>
        <a:p>
          <a:pPr>
            <a:buNone/>
          </a:pPr>
          <a:r>
            <a:rPr lang="en-AU" sz="2400" noProof="0" dirty="0">
              <a:solidFill>
                <a:schemeClr val="tx1"/>
              </a:solidFill>
            </a:rPr>
            <a:t>Feedback on tool/s and process</a:t>
          </a:r>
          <a:endParaRPr lang="en-GB" sz="2400" dirty="0">
            <a:solidFill>
              <a:schemeClr val="tx1"/>
            </a:solidFill>
          </a:endParaRPr>
        </a:p>
      </dgm:t>
    </dgm:pt>
    <dgm:pt modelId="{7DF6E2A3-E4EB-194F-8F01-C8431A4A7925}" type="parTrans" cxnId="{B1BD9964-9BE9-0347-B763-72DB4A72AF2C}">
      <dgm:prSet/>
      <dgm:spPr/>
      <dgm:t>
        <a:bodyPr/>
        <a:lstStyle/>
        <a:p>
          <a:endParaRPr lang="en-GB" sz="2400"/>
        </a:p>
      </dgm:t>
    </dgm:pt>
    <dgm:pt modelId="{B450CFCC-02DC-FE4F-9A02-163829A25FA6}" type="sibTrans" cxnId="{B1BD9964-9BE9-0347-B763-72DB4A72AF2C}">
      <dgm:prSet/>
      <dgm:spPr/>
      <dgm:t>
        <a:bodyPr/>
        <a:lstStyle/>
        <a:p>
          <a:endParaRPr lang="en-GB" sz="2400"/>
        </a:p>
      </dgm:t>
    </dgm:pt>
    <dgm:pt modelId="{2966F308-3B51-CA44-9670-18485D63B07D}" type="pres">
      <dgm:prSet presAssocID="{25EEA029-08B1-A64C-88D1-66628D6A09EB}" presName="linearFlow" presStyleCnt="0">
        <dgm:presLayoutVars>
          <dgm:resizeHandles val="exact"/>
        </dgm:presLayoutVars>
      </dgm:prSet>
      <dgm:spPr/>
    </dgm:pt>
    <dgm:pt modelId="{2DD943BD-A9DF-B542-9748-60FDA25ED824}" type="pres">
      <dgm:prSet presAssocID="{F88108CE-58BB-D44B-82AB-2E121B1CBBFA}" presName="node" presStyleLbl="node1" presStyleIdx="0" presStyleCnt="3" custScaleX="424309" custLinFactNeighborX="0" custLinFactNeighborY="3106">
        <dgm:presLayoutVars>
          <dgm:bulletEnabled val="1"/>
        </dgm:presLayoutVars>
      </dgm:prSet>
      <dgm:spPr/>
    </dgm:pt>
    <dgm:pt modelId="{5F9E617C-FDCE-F941-892E-D17F366614BD}" type="pres">
      <dgm:prSet presAssocID="{D955A384-4E16-BE4D-AB10-BA3CA22094A6}" presName="sibTrans" presStyleLbl="sibTrans2D1" presStyleIdx="0" presStyleCnt="2"/>
      <dgm:spPr/>
    </dgm:pt>
    <dgm:pt modelId="{5D262142-E573-6D49-AEC0-FDD9954F2C17}" type="pres">
      <dgm:prSet presAssocID="{D955A384-4E16-BE4D-AB10-BA3CA22094A6}" presName="connectorText" presStyleLbl="sibTrans2D1" presStyleIdx="0" presStyleCnt="2"/>
      <dgm:spPr/>
    </dgm:pt>
    <dgm:pt modelId="{EE0A08D7-9C9C-1C48-8B7A-96EC1E68E237}" type="pres">
      <dgm:prSet presAssocID="{0E3C2E17-904D-B94B-A81B-C0FEB19F1F08}" presName="node" presStyleLbl="node1" presStyleIdx="1" presStyleCnt="3" custScaleX="424309" custScaleY="141956">
        <dgm:presLayoutVars>
          <dgm:bulletEnabled val="1"/>
        </dgm:presLayoutVars>
      </dgm:prSet>
      <dgm:spPr/>
    </dgm:pt>
    <dgm:pt modelId="{F8CA68B2-8CD3-A347-9A49-19DC524A566A}" type="pres">
      <dgm:prSet presAssocID="{F9D49897-F013-3C4B-8BB6-14964FA48D61}" presName="sibTrans" presStyleLbl="sibTrans2D1" presStyleIdx="1" presStyleCnt="2"/>
      <dgm:spPr/>
    </dgm:pt>
    <dgm:pt modelId="{A03B2717-61CD-C84E-BD3B-8DE2D32C3A43}" type="pres">
      <dgm:prSet presAssocID="{F9D49897-F013-3C4B-8BB6-14964FA48D61}" presName="connectorText" presStyleLbl="sibTrans2D1" presStyleIdx="1" presStyleCnt="2"/>
      <dgm:spPr/>
    </dgm:pt>
    <dgm:pt modelId="{48D1A64E-2021-6D47-8A34-6CEACD187820}" type="pres">
      <dgm:prSet presAssocID="{96F40E6A-42A6-7240-AFCA-94BDDEEA6552}" presName="node" presStyleLbl="node1" presStyleIdx="2" presStyleCnt="3" custScaleX="424309">
        <dgm:presLayoutVars>
          <dgm:bulletEnabled val="1"/>
        </dgm:presLayoutVars>
      </dgm:prSet>
      <dgm:spPr/>
    </dgm:pt>
  </dgm:ptLst>
  <dgm:cxnLst>
    <dgm:cxn modelId="{0D178119-F8B7-B847-94BF-B6E7B110FAEE}" type="presOf" srcId="{96F40E6A-42A6-7240-AFCA-94BDDEEA6552}" destId="{48D1A64E-2021-6D47-8A34-6CEACD187820}" srcOrd="0" destOrd="0" presId="urn:microsoft.com/office/officeart/2005/8/layout/process2"/>
    <dgm:cxn modelId="{8D64C422-9182-134A-81A6-95004136E64D}" type="presOf" srcId="{D955A384-4E16-BE4D-AB10-BA3CA22094A6}" destId="{5F9E617C-FDCE-F941-892E-D17F366614BD}" srcOrd="0" destOrd="0" presId="urn:microsoft.com/office/officeart/2005/8/layout/process2"/>
    <dgm:cxn modelId="{60670424-FFBF-2A45-9A4C-8D7CC6FEDC76}" type="presOf" srcId="{25EEA029-08B1-A64C-88D1-66628D6A09EB}" destId="{2966F308-3B51-CA44-9670-18485D63B07D}" srcOrd="0" destOrd="0" presId="urn:microsoft.com/office/officeart/2005/8/layout/process2"/>
    <dgm:cxn modelId="{5863832C-BDB4-5A47-815A-4D6192D0D205}" type="presOf" srcId="{F9D49897-F013-3C4B-8BB6-14964FA48D61}" destId="{F8CA68B2-8CD3-A347-9A49-19DC524A566A}" srcOrd="0" destOrd="0" presId="urn:microsoft.com/office/officeart/2005/8/layout/process2"/>
    <dgm:cxn modelId="{F8CD9535-D8B0-484B-A933-036FAB575D2A}" type="presOf" srcId="{0E3C2E17-904D-B94B-A81B-C0FEB19F1F08}" destId="{EE0A08D7-9C9C-1C48-8B7A-96EC1E68E237}" srcOrd="0" destOrd="0" presId="urn:microsoft.com/office/officeart/2005/8/layout/process2"/>
    <dgm:cxn modelId="{7F78BF5E-E8CA-4045-A0C0-FDD67318DFE5}" srcId="{25EEA029-08B1-A64C-88D1-66628D6A09EB}" destId="{0E3C2E17-904D-B94B-A81B-C0FEB19F1F08}" srcOrd="1" destOrd="0" parTransId="{E78436BE-41F3-8547-816A-9C2BF593A3D0}" sibTransId="{F9D49897-F013-3C4B-8BB6-14964FA48D61}"/>
    <dgm:cxn modelId="{B1BD9964-9BE9-0347-B763-72DB4A72AF2C}" srcId="{25EEA029-08B1-A64C-88D1-66628D6A09EB}" destId="{96F40E6A-42A6-7240-AFCA-94BDDEEA6552}" srcOrd="2" destOrd="0" parTransId="{7DF6E2A3-E4EB-194F-8F01-C8431A4A7925}" sibTransId="{B450CFCC-02DC-FE4F-9A02-163829A25FA6}"/>
    <dgm:cxn modelId="{40D5989C-1E6B-BF43-8D69-A3169325A1FB}" type="presOf" srcId="{F88108CE-58BB-D44B-82AB-2E121B1CBBFA}" destId="{2DD943BD-A9DF-B542-9748-60FDA25ED824}" srcOrd="0" destOrd="0" presId="urn:microsoft.com/office/officeart/2005/8/layout/process2"/>
    <dgm:cxn modelId="{128A8A9F-F709-D64D-B332-0071145C332A}" type="presOf" srcId="{D955A384-4E16-BE4D-AB10-BA3CA22094A6}" destId="{5D262142-E573-6D49-AEC0-FDD9954F2C17}" srcOrd="1" destOrd="0" presId="urn:microsoft.com/office/officeart/2005/8/layout/process2"/>
    <dgm:cxn modelId="{7F511DB8-2D3A-E345-8F07-891C2EA8DCDA}" srcId="{25EEA029-08B1-A64C-88D1-66628D6A09EB}" destId="{F88108CE-58BB-D44B-82AB-2E121B1CBBFA}" srcOrd="0" destOrd="0" parTransId="{08B2F40D-B0B7-FB46-A82B-66F313DF6AA7}" sibTransId="{D955A384-4E16-BE4D-AB10-BA3CA22094A6}"/>
    <dgm:cxn modelId="{834676D9-DD2B-1146-A9C7-CC8A7DB30C5F}" type="presOf" srcId="{F9D49897-F013-3C4B-8BB6-14964FA48D61}" destId="{A03B2717-61CD-C84E-BD3B-8DE2D32C3A43}" srcOrd="1" destOrd="0" presId="urn:microsoft.com/office/officeart/2005/8/layout/process2"/>
    <dgm:cxn modelId="{F2061F21-A236-0046-8FB9-80A7212D9802}" type="presParOf" srcId="{2966F308-3B51-CA44-9670-18485D63B07D}" destId="{2DD943BD-A9DF-B542-9748-60FDA25ED824}" srcOrd="0" destOrd="0" presId="urn:microsoft.com/office/officeart/2005/8/layout/process2"/>
    <dgm:cxn modelId="{BACE60C0-BF93-344A-AE85-AC6D226401BC}" type="presParOf" srcId="{2966F308-3B51-CA44-9670-18485D63B07D}" destId="{5F9E617C-FDCE-F941-892E-D17F366614BD}" srcOrd="1" destOrd="0" presId="urn:microsoft.com/office/officeart/2005/8/layout/process2"/>
    <dgm:cxn modelId="{31EEAF26-F054-9F4D-828B-157DB34D99C2}" type="presParOf" srcId="{5F9E617C-FDCE-F941-892E-D17F366614BD}" destId="{5D262142-E573-6D49-AEC0-FDD9954F2C17}" srcOrd="0" destOrd="0" presId="urn:microsoft.com/office/officeart/2005/8/layout/process2"/>
    <dgm:cxn modelId="{1846DF2E-13F1-D449-8BE6-1E05965547E2}" type="presParOf" srcId="{2966F308-3B51-CA44-9670-18485D63B07D}" destId="{EE0A08D7-9C9C-1C48-8B7A-96EC1E68E237}" srcOrd="2" destOrd="0" presId="urn:microsoft.com/office/officeart/2005/8/layout/process2"/>
    <dgm:cxn modelId="{5F98BA9D-8509-EF41-9614-E975E0C0CE0C}" type="presParOf" srcId="{2966F308-3B51-CA44-9670-18485D63B07D}" destId="{F8CA68B2-8CD3-A347-9A49-19DC524A566A}" srcOrd="3" destOrd="0" presId="urn:microsoft.com/office/officeart/2005/8/layout/process2"/>
    <dgm:cxn modelId="{1504F5CC-C096-6E45-BD4D-EFDE5EA47161}" type="presParOf" srcId="{F8CA68B2-8CD3-A347-9A49-19DC524A566A}" destId="{A03B2717-61CD-C84E-BD3B-8DE2D32C3A43}" srcOrd="0" destOrd="0" presId="urn:microsoft.com/office/officeart/2005/8/layout/process2"/>
    <dgm:cxn modelId="{DA6C70F6-4902-5845-96B3-BCE5761A32E1}" type="presParOf" srcId="{2966F308-3B51-CA44-9670-18485D63B07D}" destId="{48D1A64E-2021-6D47-8A34-6CEACD187820}" srcOrd="4"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943BD-A9DF-B542-9748-60FDA25ED824}">
      <dsp:nvSpPr>
        <dsp:cNvPr id="0" name=""/>
        <dsp:cNvSpPr/>
      </dsp:nvSpPr>
      <dsp:spPr>
        <a:xfrm>
          <a:off x="0" y="20056"/>
          <a:ext cx="9146232" cy="1024585"/>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noProof="0" dirty="0">
              <a:solidFill>
                <a:schemeClr val="tx1"/>
              </a:solidFill>
            </a:rPr>
            <a:t>Step 1 </a:t>
          </a:r>
        </a:p>
        <a:p>
          <a:pPr marL="0" lvl="0" indent="0" algn="ctr" defTabSz="1066800">
            <a:lnSpc>
              <a:spcPct val="90000"/>
            </a:lnSpc>
            <a:spcBef>
              <a:spcPct val="0"/>
            </a:spcBef>
            <a:spcAft>
              <a:spcPct val="35000"/>
            </a:spcAft>
            <a:buNone/>
          </a:pPr>
          <a:r>
            <a:rPr lang="en-AU" sz="2400" kern="1200" noProof="0" dirty="0">
              <a:solidFill>
                <a:schemeClr val="tx1"/>
              </a:solidFill>
            </a:rPr>
            <a:t>Discussion and rating of current council initiatives</a:t>
          </a:r>
          <a:endParaRPr lang="en-GB" sz="2400" kern="1200" dirty="0">
            <a:solidFill>
              <a:schemeClr val="tx1"/>
            </a:solidFill>
          </a:endParaRPr>
        </a:p>
      </dsp:txBody>
      <dsp:txXfrm>
        <a:off x="30009" y="50065"/>
        <a:ext cx="9086214" cy="964567"/>
      </dsp:txXfrm>
    </dsp:sp>
    <dsp:sp modelId="{5F9E617C-FDCE-F941-892E-D17F366614BD}">
      <dsp:nvSpPr>
        <dsp:cNvPr id="0" name=""/>
        <dsp:cNvSpPr/>
      </dsp:nvSpPr>
      <dsp:spPr>
        <a:xfrm rot="5400000">
          <a:off x="4386973" y="1062300"/>
          <a:ext cx="372285" cy="46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5400000">
        <a:off x="4434798" y="1106689"/>
        <a:ext cx="276637" cy="260600"/>
      </dsp:txXfrm>
    </dsp:sp>
    <dsp:sp modelId="{EE0A08D7-9C9C-1C48-8B7A-96EC1E68E237}">
      <dsp:nvSpPr>
        <dsp:cNvPr id="0" name=""/>
        <dsp:cNvSpPr/>
      </dsp:nvSpPr>
      <dsp:spPr>
        <a:xfrm>
          <a:off x="0" y="1541022"/>
          <a:ext cx="9146232" cy="1454459"/>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noProof="0" dirty="0">
              <a:solidFill>
                <a:schemeClr val="tx1"/>
              </a:solidFill>
            </a:rPr>
            <a:t>Step 2 </a:t>
          </a:r>
        </a:p>
        <a:p>
          <a:pPr marL="0" lvl="0" indent="0" algn="ctr" defTabSz="1066800">
            <a:lnSpc>
              <a:spcPct val="90000"/>
            </a:lnSpc>
            <a:spcBef>
              <a:spcPct val="0"/>
            </a:spcBef>
            <a:spcAft>
              <a:spcPct val="35000"/>
            </a:spcAft>
            <a:buNone/>
          </a:pPr>
          <a:r>
            <a:rPr lang="en-AU" sz="2400" kern="1200" noProof="0" dirty="0">
              <a:solidFill>
                <a:schemeClr val="tx1"/>
              </a:solidFill>
            </a:rPr>
            <a:t>Identification and rating of recommended future initiatives, and discussion of implementation pathways</a:t>
          </a:r>
          <a:endParaRPr lang="en-GB" sz="2400" kern="1200" dirty="0">
            <a:solidFill>
              <a:schemeClr val="tx1"/>
            </a:solidFill>
          </a:endParaRPr>
        </a:p>
      </dsp:txBody>
      <dsp:txXfrm>
        <a:off x="42600" y="1583622"/>
        <a:ext cx="9061032" cy="1369259"/>
      </dsp:txXfrm>
    </dsp:sp>
    <dsp:sp modelId="{F8CA68B2-8CD3-A347-9A49-19DC524A566A}">
      <dsp:nvSpPr>
        <dsp:cNvPr id="0" name=""/>
        <dsp:cNvSpPr/>
      </dsp:nvSpPr>
      <dsp:spPr>
        <a:xfrm rot="5400000">
          <a:off x="4381006" y="3021096"/>
          <a:ext cx="384219" cy="46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rot="-5400000">
        <a:off x="4434797" y="3059518"/>
        <a:ext cx="276637" cy="268953"/>
      </dsp:txXfrm>
    </dsp:sp>
    <dsp:sp modelId="{48D1A64E-2021-6D47-8A34-6CEACD187820}">
      <dsp:nvSpPr>
        <dsp:cNvPr id="0" name=""/>
        <dsp:cNvSpPr/>
      </dsp:nvSpPr>
      <dsp:spPr>
        <a:xfrm>
          <a:off x="0" y="3507774"/>
          <a:ext cx="9146232" cy="1024585"/>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noProof="0" dirty="0">
              <a:solidFill>
                <a:schemeClr val="tx1"/>
              </a:solidFill>
            </a:rPr>
            <a:t>Step 3</a:t>
          </a:r>
        </a:p>
        <a:p>
          <a:pPr marL="0" lvl="0" indent="0" algn="ctr" defTabSz="1066800">
            <a:lnSpc>
              <a:spcPct val="90000"/>
            </a:lnSpc>
            <a:spcBef>
              <a:spcPct val="0"/>
            </a:spcBef>
            <a:spcAft>
              <a:spcPct val="35000"/>
            </a:spcAft>
            <a:buNone/>
          </a:pPr>
          <a:r>
            <a:rPr lang="en-AU" sz="2400" kern="1200" noProof="0" dirty="0">
              <a:solidFill>
                <a:schemeClr val="tx1"/>
              </a:solidFill>
            </a:rPr>
            <a:t>Feedback on tool/s and process</a:t>
          </a:r>
          <a:endParaRPr lang="en-GB" sz="2400" kern="1200" dirty="0">
            <a:solidFill>
              <a:schemeClr val="tx1"/>
            </a:solidFill>
          </a:endParaRPr>
        </a:p>
      </dsp:txBody>
      <dsp:txXfrm>
        <a:off x="30009" y="3537783"/>
        <a:ext cx="9086214" cy="9645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725BA5DA-12B0-42B8-A025-A6DE37249BAF}" type="datetimeFigureOut">
              <a:rPr lang="en-NZ" smtClean="0"/>
              <a:pPr/>
              <a:t>03/10/2025</a:t>
            </a:fld>
            <a:endParaRPr lang="en-NZ"/>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972E827-405A-4999-B95A-4AA98D72E4EF}" type="slidenum">
              <a:rPr lang="en-NZ" smtClean="0"/>
              <a:pPr/>
              <a:t>‹#›</a:t>
            </a:fld>
            <a:endParaRPr lang="en-NZ"/>
          </a:p>
        </p:txBody>
      </p:sp>
    </p:spTree>
    <p:extLst>
      <p:ext uri="{BB962C8B-B14F-4D97-AF65-F5344CB8AC3E}">
        <p14:creationId xmlns:p14="http://schemas.microsoft.com/office/powerpoint/2010/main" val="441976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C709F2A-048B-497C-83FB-4C79F870FB92}" type="datetimeFigureOut">
              <a:rPr lang="en-NZ" smtClean="0"/>
              <a:pPr/>
              <a:t>03/10/2025</a:t>
            </a:fld>
            <a:endParaRPr lang="en-NZ"/>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212EA47-B373-4BE6-9D74-20BAD981444D}" type="slidenum">
              <a:rPr lang="en-NZ" smtClean="0"/>
              <a:pPr/>
              <a:t>‹#›</a:t>
            </a:fld>
            <a:endParaRPr lang="en-NZ"/>
          </a:p>
        </p:txBody>
      </p:sp>
    </p:spTree>
    <p:extLst>
      <p:ext uri="{BB962C8B-B14F-4D97-AF65-F5344CB8AC3E}">
        <p14:creationId xmlns:p14="http://schemas.microsoft.com/office/powerpoint/2010/main" val="2797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12EA47-B373-4BE6-9D74-20BAD981444D}" type="slidenum">
              <a:rPr lang="en-NZ" smtClean="0"/>
              <a:pPr/>
              <a:t>1</a:t>
            </a:fld>
            <a:endParaRPr lang="en-NZ"/>
          </a:p>
        </p:txBody>
      </p:sp>
    </p:spTree>
    <p:extLst>
      <p:ext uri="{BB962C8B-B14F-4D97-AF65-F5344CB8AC3E}">
        <p14:creationId xmlns:p14="http://schemas.microsoft.com/office/powerpoint/2010/main" val="414429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12EA47-B373-4BE6-9D74-20BAD981444D}" type="slidenum">
              <a:rPr lang="en-NZ" smtClean="0"/>
              <a:pPr/>
              <a:t>11</a:t>
            </a:fld>
            <a:endParaRPr lang="en-NZ"/>
          </a:p>
        </p:txBody>
      </p:sp>
    </p:spTree>
    <p:extLst>
      <p:ext uri="{BB962C8B-B14F-4D97-AF65-F5344CB8AC3E}">
        <p14:creationId xmlns:p14="http://schemas.microsoft.com/office/powerpoint/2010/main" val="424516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230466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117685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46025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NZ"/>
          </a:p>
        </p:txBody>
      </p:sp>
    </p:spTree>
    <p:extLst>
      <p:ext uri="{BB962C8B-B14F-4D97-AF65-F5344CB8AC3E}">
        <p14:creationId xmlns:p14="http://schemas.microsoft.com/office/powerpoint/2010/main" val="244815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390325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F27509-3857-134B-8500-04C2C79D0C04}" type="datetimeFigureOut">
              <a:rPr lang="en-US" smtClean="0"/>
              <a:t>10/3/25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191248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F27509-3857-134B-8500-04C2C79D0C04}"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95542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F27509-3857-134B-8500-04C2C79D0C04}" type="datetimeFigureOut">
              <a:rPr lang="en-US" smtClean="0"/>
              <a:t>10/3/25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25852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F27509-3857-134B-8500-04C2C79D0C04}" type="datetimeFigureOut">
              <a:rPr lang="en-US" smtClean="0"/>
              <a:t>10/3/25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20030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27509-3857-134B-8500-04C2C79D0C04}" type="datetimeFigureOut">
              <a:rPr lang="en-US" smtClean="0"/>
              <a:t>10/3/25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118524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F27509-3857-134B-8500-04C2C79D0C04}"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79580-A961-3D42-959C-639293555FBF}" type="slidenum">
              <a:rPr lang="en-US" smtClean="0"/>
              <a:t>‹#›</a:t>
            </a:fld>
            <a:endParaRPr lang="en-US"/>
          </a:p>
        </p:txBody>
      </p:sp>
      <p:pic>
        <p:nvPicPr>
          <p:cNvPr id="8" name="Picture 7">
            <a:extLst>
              <a:ext uri="{FF2B5EF4-FFF2-40B4-BE49-F238E27FC236}">
                <a16:creationId xmlns:a16="http://schemas.microsoft.com/office/drawing/2014/main" id="{81900968-64AE-B745-2174-7FF1CB689F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165"/>
          <a:stretch/>
        </p:blipFill>
        <p:spPr>
          <a:xfrm>
            <a:off x="254000" y="5943600"/>
            <a:ext cx="11684000" cy="766040"/>
          </a:xfrm>
          <a:prstGeom prst="rect">
            <a:avLst/>
          </a:prstGeom>
        </p:spPr>
      </p:pic>
    </p:spTree>
    <p:extLst>
      <p:ext uri="{BB962C8B-B14F-4D97-AF65-F5344CB8AC3E}">
        <p14:creationId xmlns:p14="http://schemas.microsoft.com/office/powerpoint/2010/main" val="26378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F27509-3857-134B-8500-04C2C79D0C04}" type="datetimeFigureOut">
              <a:rPr lang="en-US" smtClean="0"/>
              <a:t>10/3/25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79580-A961-3D42-959C-639293555FBF}" type="slidenum">
              <a:rPr lang="en-US" smtClean="0"/>
              <a:t>‹#›</a:t>
            </a:fld>
            <a:endParaRPr lang="en-US"/>
          </a:p>
        </p:txBody>
      </p:sp>
    </p:spTree>
    <p:extLst>
      <p:ext uri="{BB962C8B-B14F-4D97-AF65-F5344CB8AC3E}">
        <p14:creationId xmlns:p14="http://schemas.microsoft.com/office/powerpoint/2010/main" val="285246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F27509-3857-134B-8500-04C2C79D0C04}" type="datetimeFigureOut">
              <a:rPr lang="en-US" smtClean="0"/>
              <a:t>10/3/25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779580-A961-3D42-959C-639293555FBF}" type="slidenum">
              <a:rPr lang="en-US" smtClean="0"/>
              <a:t>‹#›</a:t>
            </a:fld>
            <a:endParaRPr lang="en-US"/>
          </a:p>
        </p:txBody>
      </p:sp>
    </p:spTree>
    <p:extLst>
      <p:ext uri="{BB962C8B-B14F-4D97-AF65-F5344CB8AC3E}">
        <p14:creationId xmlns:p14="http://schemas.microsoft.com/office/powerpoint/2010/main" val="35724278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cc.govt.nz/the-council/plans-strategies-policies-and-bylaws/policies/sustainability-policies/food-resilience-polic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milanurbanfoodpolicypact.org/wp-content/uploads/2020/12/Milan-Urban-Food-Policy-Pact-EN.pdf" TargetMode="External"/><Relationship Id="rId4" Type="http://schemas.openxmlformats.org/officeDocument/2006/relationships/hyperlink" Target="http://www.nelson.govt.nz/assets/Our-council/Images/plans-strategies-policies/long-term-plans/ltp-2021-31/Long-Term-Plan-2021-31-FINAL-FOR-WEB-04-August-2021-updated23March22.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t.govt.nz/about-us/policies/advertising-policy/" TargetMode="External"/><Relationship Id="rId2" Type="http://schemas.openxmlformats.org/officeDocument/2006/relationships/hyperlink" Target="https://ccc.govt.nz/the-council/plans-strategies-policies-and-bylaws/policies/health-policies/healthy-food-and-drink-policy" TargetMode="External"/><Relationship Id="rId1" Type="http://schemas.openxmlformats.org/officeDocument/2006/relationships/slideLayout" Target="../slideLayouts/slideLayout7.xml"/><Relationship Id="rId5" Type="http://schemas.openxmlformats.org/officeDocument/2006/relationships/hyperlink" Target="https://www.london.gov.uk/sites/default/files/final_london_food_strategy.pdf" TargetMode="External"/><Relationship Id="rId4" Type="http://schemas.openxmlformats.org/officeDocument/2006/relationships/hyperlink" Target="https://www.huttcity.govt.nz/council/our-projects/healthy-families-hutt-valle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B_DA8C5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0D_8E8631A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21_62D3DFA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1C_5667E3FA.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22_4FC1713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microsoft.com/office/2018/10/relationships/comments" Target="../comments/modernComment_111_DA4DB53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02_FC91230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microsoft.com/office/2018/10/relationships/comments" Target="../comments/modernComment_11B_811B525F.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9C305-C97C-4746-9AFE-EE67D91A3BCC}"/>
              </a:ext>
            </a:extLst>
          </p:cNvPr>
          <p:cNvSpPr>
            <a:spLocks noGrp="1"/>
          </p:cNvSpPr>
          <p:nvPr>
            <p:ph type="ctrTitle"/>
          </p:nvPr>
        </p:nvSpPr>
        <p:spPr>
          <a:xfrm>
            <a:off x="1279686" y="2244082"/>
            <a:ext cx="8921672" cy="1713305"/>
          </a:xfrm>
        </p:spPr>
        <p:txBody>
          <a:bodyPr anchor="b">
            <a:normAutofit/>
          </a:bodyPr>
          <a:lstStyle/>
          <a:p>
            <a:pPr algn="l"/>
            <a:r>
              <a:rPr lang="en-AU" sz="5600" dirty="0"/>
              <a:t>Local Food-EPI workshop</a:t>
            </a:r>
          </a:p>
        </p:txBody>
      </p:sp>
      <p:sp>
        <p:nvSpPr>
          <p:cNvPr id="3" name="Subtitle 2">
            <a:extLst>
              <a:ext uri="{FF2B5EF4-FFF2-40B4-BE49-F238E27FC236}">
                <a16:creationId xmlns:a16="http://schemas.microsoft.com/office/drawing/2014/main" id="{4AFBA3E3-F9B0-664F-9BE6-1CF53E8FB4C9}"/>
              </a:ext>
            </a:extLst>
          </p:cNvPr>
          <p:cNvSpPr>
            <a:spLocks noGrp="1"/>
          </p:cNvSpPr>
          <p:nvPr>
            <p:ph type="subTitle" idx="1"/>
          </p:nvPr>
        </p:nvSpPr>
        <p:spPr>
          <a:xfrm>
            <a:off x="1289303" y="5142305"/>
            <a:ext cx="7321298" cy="753165"/>
          </a:xfrm>
        </p:spPr>
        <p:txBody>
          <a:bodyPr anchor="t">
            <a:normAutofit/>
          </a:bodyPr>
          <a:lstStyle/>
          <a:p>
            <a:pPr algn="l"/>
            <a:r>
              <a:rPr lang="en-AU" sz="1900" dirty="0"/>
              <a:t>[insert name of council]</a:t>
            </a:r>
          </a:p>
          <a:p>
            <a:pPr algn="l"/>
            <a:r>
              <a:rPr lang="en-AU" sz="1900" dirty="0"/>
              <a:t>[insert date]</a:t>
            </a:r>
          </a:p>
        </p:txBody>
      </p:sp>
    </p:spTree>
    <p:extLst>
      <p:ext uri="{BB962C8B-B14F-4D97-AF65-F5344CB8AC3E}">
        <p14:creationId xmlns:p14="http://schemas.microsoft.com/office/powerpoint/2010/main" val="3708300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1BCC10-2818-8492-65C0-D246F185AD1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00279E-8E20-C557-D166-EFF540770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FBAFC34F-E235-638A-725A-843B919BA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829B913C-B1D4-2472-91FD-222A2F2D0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7E6711C-91FE-D6E9-0768-55C1071F24D3}"/>
              </a:ext>
            </a:extLst>
          </p:cNvPr>
          <p:cNvSpPr>
            <a:spLocks noGrp="1"/>
          </p:cNvSpPr>
          <p:nvPr>
            <p:ph type="title"/>
          </p:nvPr>
        </p:nvSpPr>
        <p:spPr>
          <a:xfrm>
            <a:off x="596463" y="1293338"/>
            <a:ext cx="10999072" cy="3274592"/>
          </a:xfrm>
        </p:spPr>
        <p:txBody>
          <a:bodyPr vert="horz" lIns="91440" tIns="45720" rIns="91440" bIns="45720" rtlCol="0" anchor="ctr">
            <a:normAutofit/>
          </a:bodyPr>
          <a:lstStyle/>
          <a:p>
            <a:pPr algn="ctr"/>
            <a:r>
              <a:rPr lang="en-US" b="1" kern="1200" dirty="0">
                <a:solidFill>
                  <a:srgbClr val="002060"/>
                </a:solidFill>
                <a:latin typeface="+mj-lt"/>
                <a:ea typeface="+mj-ea"/>
                <a:cs typeface="+mj-cs"/>
              </a:rPr>
              <a:t>Step 2. </a:t>
            </a:r>
            <a:br>
              <a:rPr lang="en-US" b="1" kern="1200" dirty="0">
                <a:solidFill>
                  <a:srgbClr val="002060"/>
                </a:solidFill>
                <a:latin typeface="+mj-lt"/>
                <a:ea typeface="+mj-ea"/>
                <a:cs typeface="+mj-cs"/>
              </a:rPr>
            </a:br>
            <a:r>
              <a:rPr lang="en-US" b="1" kern="1200" dirty="0">
                <a:solidFill>
                  <a:srgbClr val="002060"/>
                </a:solidFill>
                <a:latin typeface="+mj-lt"/>
                <a:ea typeface="+mj-ea"/>
                <a:cs typeface="+mj-cs"/>
              </a:rPr>
              <a:t>Identification and rating of recommended future initiatives</a:t>
            </a:r>
            <a:endParaRPr lang="en-US" kern="1200" dirty="0">
              <a:solidFill>
                <a:srgbClr val="002060"/>
              </a:solidFill>
              <a:latin typeface="+mj-lt"/>
              <a:ea typeface="+mj-ea"/>
              <a:cs typeface="+mj-cs"/>
            </a:endParaRPr>
          </a:p>
        </p:txBody>
      </p:sp>
      <p:cxnSp>
        <p:nvCxnSpPr>
          <p:cNvPr id="13" name="Straight Connector 12">
            <a:extLst>
              <a:ext uri="{FF2B5EF4-FFF2-40B4-BE49-F238E27FC236}">
                <a16:creationId xmlns:a16="http://schemas.microsoft.com/office/drawing/2014/main" id="{F1671501-DA11-5F4B-46A0-FE59A47831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27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D9407-F379-19C5-9F18-CD81C37AF28D}"/>
              </a:ext>
            </a:extLst>
          </p:cNvPr>
          <p:cNvSpPr>
            <a:spLocks noGrp="1"/>
          </p:cNvSpPr>
          <p:nvPr>
            <p:ph type="title"/>
          </p:nvPr>
        </p:nvSpPr>
        <p:spPr>
          <a:xfrm>
            <a:off x="695400" y="332656"/>
            <a:ext cx="10657183" cy="864096"/>
          </a:xfrm>
        </p:spPr>
        <p:txBody>
          <a:bodyPr>
            <a:noAutofit/>
          </a:bodyPr>
          <a:lstStyle/>
          <a:p>
            <a:r>
              <a:rPr lang="en-AU" b="1" dirty="0">
                <a:solidFill>
                  <a:srgbClr val="0070C0"/>
                </a:solidFill>
              </a:rPr>
              <a:t>Potential initiatives </a:t>
            </a:r>
            <a:r>
              <a:rPr lang="en-AU" sz="2800" b="1" dirty="0">
                <a:solidFill>
                  <a:srgbClr val="0070C0"/>
                </a:solidFill>
              </a:rPr>
              <a:t>(Table 2 in Local Food-EPI document)</a:t>
            </a:r>
          </a:p>
        </p:txBody>
      </p:sp>
      <p:graphicFrame>
        <p:nvGraphicFramePr>
          <p:cNvPr id="4" name="Table 3">
            <a:extLst>
              <a:ext uri="{FF2B5EF4-FFF2-40B4-BE49-F238E27FC236}">
                <a16:creationId xmlns:a16="http://schemas.microsoft.com/office/drawing/2014/main" id="{63FE4D3F-E1D5-F0C9-61C1-5BBF4633CF61}"/>
              </a:ext>
            </a:extLst>
          </p:cNvPr>
          <p:cNvGraphicFramePr>
            <a:graphicFrameLocks noGrp="1"/>
          </p:cNvGraphicFramePr>
          <p:nvPr/>
        </p:nvGraphicFramePr>
        <p:xfrm>
          <a:off x="677353" y="1720474"/>
          <a:ext cx="10899517" cy="4489070"/>
        </p:xfrm>
        <a:graphic>
          <a:graphicData uri="http://schemas.openxmlformats.org/drawingml/2006/table">
            <a:tbl>
              <a:tblPr firstRow="1" firstCol="1" bandRow="1"/>
              <a:tblGrid>
                <a:gridCol w="1279237">
                  <a:extLst>
                    <a:ext uri="{9D8B030D-6E8A-4147-A177-3AD203B41FA5}">
                      <a16:colId xmlns:a16="http://schemas.microsoft.com/office/drawing/2014/main" val="1458053146"/>
                    </a:ext>
                  </a:extLst>
                </a:gridCol>
                <a:gridCol w="1819727">
                  <a:extLst>
                    <a:ext uri="{9D8B030D-6E8A-4147-A177-3AD203B41FA5}">
                      <a16:colId xmlns:a16="http://schemas.microsoft.com/office/drawing/2014/main" val="2040015221"/>
                    </a:ext>
                  </a:extLst>
                </a:gridCol>
                <a:gridCol w="3206006">
                  <a:extLst>
                    <a:ext uri="{9D8B030D-6E8A-4147-A177-3AD203B41FA5}">
                      <a16:colId xmlns:a16="http://schemas.microsoft.com/office/drawing/2014/main" val="3125846893"/>
                    </a:ext>
                  </a:extLst>
                </a:gridCol>
                <a:gridCol w="4594547">
                  <a:extLst>
                    <a:ext uri="{9D8B030D-6E8A-4147-A177-3AD203B41FA5}">
                      <a16:colId xmlns:a16="http://schemas.microsoft.com/office/drawing/2014/main" val="3171022042"/>
                    </a:ext>
                  </a:extLst>
                </a:gridCol>
              </a:tblGrid>
              <a:tr h="53203">
                <a:tc gridSpan="4">
                  <a:txBody>
                    <a:bodyPr/>
                    <a:lstStyle/>
                    <a:p>
                      <a:pPr>
                        <a:lnSpc>
                          <a:spcPct val="115000"/>
                        </a:lnSpc>
                        <a:spcAft>
                          <a:spcPts val="800"/>
                        </a:spcAft>
                      </a:pPr>
                      <a:r>
                        <a:rPr lang="en-AU" sz="1400" b="1">
                          <a:solidFill>
                            <a:srgbClr val="2F5496"/>
                          </a:solidFill>
                          <a:effectLst/>
                          <a:latin typeface="Arial" panose="020B0604020202020204" pitchFamily="34" charset="0"/>
                          <a:ea typeface="Times New Roman" panose="02020603050405020304" pitchFamily="18" charset="0"/>
                          <a:cs typeface="Arial" panose="020B0604020202020204" pitchFamily="34" charset="0"/>
                        </a:rPr>
                        <a:t>Leadership (LEAD)</a:t>
                      </a:r>
                      <a:endParaRPr lang="en-NZ"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4781523"/>
                  </a:ext>
                </a:extLst>
              </a:tr>
              <a:tr h="2963545">
                <a:tc>
                  <a:txBody>
                    <a:bodyPr/>
                    <a:lstStyle/>
                    <a:p>
                      <a:pPr>
                        <a:lnSpc>
                          <a:spcPct val="115000"/>
                        </a:lnSpc>
                        <a:spcAft>
                          <a:spcPts val="300"/>
                        </a:spcAft>
                      </a:pPr>
                      <a:r>
                        <a:rPr lang="en-AU" sz="1400" b="1" dirty="0">
                          <a:effectLst/>
                          <a:latin typeface="Arial" panose="020B0604020202020204" pitchFamily="34" charset="0"/>
                          <a:ea typeface="Times New Roman" panose="02020603050405020304" pitchFamily="18" charset="0"/>
                          <a:cs typeface="Arial" panose="020B0604020202020204" pitchFamily="34" charset="0"/>
                        </a:rPr>
                        <a:t>LEAD1</a:t>
                      </a:r>
                      <a:r>
                        <a:rPr lang="en-AU" sz="1400" dirty="0">
                          <a:effectLst/>
                          <a:latin typeface="Arial" panose="020B0604020202020204" pitchFamily="34" charset="0"/>
                          <a:ea typeface="Times New Roman" panose="02020603050405020304" pitchFamily="18" charset="0"/>
                          <a:cs typeface="Arial" panose="020B0604020202020204" pitchFamily="34" charset="0"/>
                        </a:rPr>
                        <a:t>: </a:t>
                      </a:r>
                      <a:r>
                        <a:rPr lang="en-A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High-level support for healthy and </a:t>
                      </a:r>
                      <a:r>
                        <a:rPr lang="en-AU" sz="1400" dirty="0">
                          <a:effectLst/>
                          <a:latin typeface="Arial" panose="020B0604020202020204" pitchFamily="34" charset="0"/>
                          <a:ea typeface="Calibri" panose="020F0502020204030204" pitchFamily="34" charset="0"/>
                          <a:cs typeface="Arial" panose="020B0604020202020204" pitchFamily="34" charset="0"/>
                        </a:rPr>
                        <a:t>environmentally sustainable food environment</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To provide strong, visible</a:t>
                      </a:r>
                      <a:r>
                        <a:rPr lang="en-AU"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high-level support for creating a healthy and environmentally sustainable food environment </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300"/>
                        </a:spcAft>
                      </a:pPr>
                      <a:r>
                        <a:rPr lang="en-AU" sz="1400">
                          <a:effectLst/>
                          <a:latin typeface="Arial" panose="020B0604020202020204" pitchFamily="34" charset="0"/>
                          <a:ea typeface="Times New Roman" panose="02020603050405020304" pitchFamily="18" charset="0"/>
                          <a:cs typeface="Arial" panose="020B0604020202020204" pitchFamily="34" charset="0"/>
                        </a:rPr>
                        <a:t>LEAD1.1 Provide strong, visible </a:t>
                      </a:r>
                      <a:r>
                        <a:rPr lang="en-AU" sz="1400">
                          <a:solidFill>
                            <a:srgbClr val="000000"/>
                          </a:solidFill>
                          <a:effectLst/>
                          <a:latin typeface="Arial" panose="020B0604020202020204" pitchFamily="34" charset="0"/>
                          <a:ea typeface="Calibri" panose="020F0502020204030204" pitchFamily="34" charset="0"/>
                          <a:cs typeface="Arial" panose="020B0604020202020204" pitchFamily="34" charset="0"/>
                        </a:rPr>
                        <a:t>high-level support (e.g. vision statements, high-level goals, in council policy documents, long-term plans, and strategies) and clear leadership (e.g. at council and in council staff) for creating a healthy and environmentally sustainable food environment that includes consideration of the specific needs of Māori through effective collaboration.</a:t>
                      </a:r>
                      <a:endParaRPr lang="en-NZ"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300"/>
                        </a:spcAft>
                      </a:pPr>
                      <a:r>
                        <a:rPr lang="en-AU" sz="1400" dirty="0">
                          <a:effectLst/>
                          <a:latin typeface="Arial" panose="020B0604020202020204" pitchFamily="34" charset="0"/>
                          <a:ea typeface="Calibri" panose="020F0502020204030204" pitchFamily="34" charset="0"/>
                          <a:cs typeface="Arial" panose="020B0604020202020204" pitchFamily="34" charset="0"/>
                        </a:rPr>
                        <a:t>Christchurch City Council </a:t>
                      </a:r>
                      <a:r>
                        <a:rPr lang="en-AU"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Food Resilience Policy</a:t>
                      </a:r>
                      <a:r>
                        <a:rPr lang="en-AU" sz="1400" dirty="0">
                          <a:effectLst/>
                          <a:latin typeface="Arial" panose="020B0604020202020204" pitchFamily="34" charset="0"/>
                          <a:ea typeface="Calibri" panose="020F0502020204030204" pitchFamily="34" charset="0"/>
                          <a:cs typeface="Arial" panose="020B0604020202020204" pitchFamily="34" charset="0"/>
                        </a:rPr>
                        <a:t>. Objective: A food resilient Christchurch with thriving social, economic and physical environments providing healthy, affordable and locally grown food for all people.</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AU" sz="1400" dirty="0">
                          <a:effectLst/>
                          <a:latin typeface="Arial" panose="020B0604020202020204" pitchFamily="34" charset="0"/>
                          <a:ea typeface="Calibri" panose="020F0502020204030204" pitchFamily="34" charset="0"/>
                          <a:cs typeface="Arial" panose="020B0604020202020204" pitchFamily="34" charset="0"/>
                        </a:rPr>
                        <a:t>Auckland Climate Plan. Priority: Nga Kai/Food. Goal: A low-carbon, resilient, local food system that provides all Aucklanders with access to fresh and healthy food. </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AU" sz="1400" dirty="0">
                          <a:effectLst/>
                          <a:latin typeface="Arial" panose="020B0604020202020204" pitchFamily="34" charset="0"/>
                          <a:ea typeface="Calibri" panose="020F0502020204030204" pitchFamily="34" charset="0"/>
                          <a:cs typeface="Arial" panose="020B0604020202020204" pitchFamily="34" charset="0"/>
                        </a:rPr>
                        <a:t>Nelson to become Good Food City: a city that supports sustainable and healthy food, champions its local producers and works to reduce food waste. (</a:t>
                      </a:r>
                      <a:r>
                        <a:rPr lang="en-AU"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Nelson City Council Long-term Plan 2121-2031</a:t>
                      </a:r>
                      <a:r>
                        <a:rPr lang="en-AU" sz="1400" dirty="0">
                          <a:effectLst/>
                          <a:latin typeface="Arial" panose="020B0604020202020204" pitchFamily="34" charset="0"/>
                          <a:ea typeface="Calibri" panose="020F0502020204030204" pitchFamily="34" charset="0"/>
                          <a:cs typeface="Arial" panose="020B0604020202020204" pitchFamily="34" charset="0"/>
                        </a:rPr>
                        <a:t>).</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AU" sz="1400" dirty="0">
                          <a:effectLst/>
                          <a:latin typeface="Arial" panose="020B0604020202020204" pitchFamily="34" charset="0"/>
                          <a:ea typeface="Calibri" panose="020F0502020204030204" pitchFamily="34" charset="0"/>
                          <a:cs typeface="Arial" panose="020B0604020202020204" pitchFamily="34" charset="0"/>
                        </a:rPr>
                        <a:t>Wellington is one of 280 cities worldwide to sign the </a:t>
                      </a:r>
                      <a:r>
                        <a:rPr lang="en-AU"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Milan Urban Food Policy Pact</a:t>
                      </a:r>
                      <a:r>
                        <a:rPr lang="en-AU" sz="1400" dirty="0">
                          <a:effectLst/>
                          <a:latin typeface="Arial" panose="020B0604020202020204" pitchFamily="34" charset="0"/>
                          <a:ea typeface="Calibri" panose="020F0502020204030204" pitchFamily="34" charset="0"/>
                          <a:cs typeface="Arial" panose="020B0604020202020204" pitchFamily="34" charset="0"/>
                        </a:rPr>
                        <a:t>, which is a commitment to develop sustainable food systems that are inclusive, resilient, safe, diverse, provide healthy and affordable food, minimise waste, conserve biodiversity, and adapt to/mitigate impacts of climate change.</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5380614"/>
                  </a:ext>
                </a:extLst>
              </a:tr>
            </a:tbl>
          </a:graphicData>
        </a:graphic>
      </p:graphicFrame>
      <p:sp>
        <p:nvSpPr>
          <p:cNvPr id="7" name="Content Placeholder 6">
            <a:extLst>
              <a:ext uri="{FF2B5EF4-FFF2-40B4-BE49-F238E27FC236}">
                <a16:creationId xmlns:a16="http://schemas.microsoft.com/office/drawing/2014/main" id="{54602551-66AE-C348-A276-4B94E08621ED}"/>
              </a:ext>
            </a:extLst>
          </p:cNvPr>
          <p:cNvSpPr>
            <a:spLocks noGrp="1"/>
          </p:cNvSpPr>
          <p:nvPr>
            <p:ph idx="1"/>
          </p:nvPr>
        </p:nvSpPr>
        <p:spPr>
          <a:xfrm>
            <a:off x="677353" y="1278593"/>
            <a:ext cx="10515600" cy="360040"/>
          </a:xfrm>
        </p:spPr>
        <p:txBody>
          <a:bodyPr>
            <a:normAutofit fontScale="77500" lnSpcReduction="20000"/>
          </a:bodyPr>
          <a:lstStyle/>
          <a:p>
            <a:pPr marL="0" indent="0">
              <a:buNone/>
            </a:pPr>
            <a:r>
              <a:rPr lang="en-US" dirty="0"/>
              <a:t>Examples:</a:t>
            </a:r>
          </a:p>
        </p:txBody>
      </p:sp>
    </p:spTree>
    <p:extLst>
      <p:ext uri="{BB962C8B-B14F-4D97-AF65-F5344CB8AC3E}">
        <p14:creationId xmlns:p14="http://schemas.microsoft.com/office/powerpoint/2010/main" val="399253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9A39BE-A375-FE0F-6150-BEF6FD8EC3AE}"/>
              </a:ext>
            </a:extLst>
          </p:cNvPr>
          <p:cNvGraphicFramePr>
            <a:graphicFrameLocks noGrp="1"/>
          </p:cNvGraphicFramePr>
          <p:nvPr/>
        </p:nvGraphicFramePr>
        <p:xfrm>
          <a:off x="335359" y="908720"/>
          <a:ext cx="11521281" cy="4734434"/>
        </p:xfrm>
        <a:graphic>
          <a:graphicData uri="http://schemas.openxmlformats.org/drawingml/2006/table">
            <a:tbl>
              <a:tblPr firstRow="1" firstCol="1" bandRow="1"/>
              <a:tblGrid>
                <a:gridCol w="1352212">
                  <a:extLst>
                    <a:ext uri="{9D8B030D-6E8A-4147-A177-3AD203B41FA5}">
                      <a16:colId xmlns:a16="http://schemas.microsoft.com/office/drawing/2014/main" val="1867244357"/>
                    </a:ext>
                  </a:extLst>
                </a:gridCol>
                <a:gridCol w="1923533">
                  <a:extLst>
                    <a:ext uri="{9D8B030D-6E8A-4147-A177-3AD203B41FA5}">
                      <a16:colId xmlns:a16="http://schemas.microsoft.com/office/drawing/2014/main" val="2385507322"/>
                    </a:ext>
                  </a:extLst>
                </a:gridCol>
                <a:gridCol w="3388893">
                  <a:extLst>
                    <a:ext uri="{9D8B030D-6E8A-4147-A177-3AD203B41FA5}">
                      <a16:colId xmlns:a16="http://schemas.microsoft.com/office/drawing/2014/main" val="1504807934"/>
                    </a:ext>
                  </a:extLst>
                </a:gridCol>
                <a:gridCol w="4856643">
                  <a:extLst>
                    <a:ext uri="{9D8B030D-6E8A-4147-A177-3AD203B41FA5}">
                      <a16:colId xmlns:a16="http://schemas.microsoft.com/office/drawing/2014/main" val="3509248487"/>
                    </a:ext>
                  </a:extLst>
                </a:gridCol>
              </a:tblGrid>
              <a:tr h="141354">
                <a:tc gridSpan="4">
                  <a:txBody>
                    <a:bodyPr/>
                    <a:lstStyle/>
                    <a:p>
                      <a:pPr>
                        <a:lnSpc>
                          <a:spcPct val="115000"/>
                        </a:lnSpc>
                        <a:spcAft>
                          <a:spcPts val="800"/>
                        </a:spcAft>
                      </a:pPr>
                      <a:r>
                        <a:rPr lang="en-AU" sz="1400" b="1">
                          <a:solidFill>
                            <a:srgbClr val="2F5496"/>
                          </a:solidFill>
                          <a:effectLst/>
                          <a:latin typeface="Arial" panose="020B0604020202020204" pitchFamily="34" charset="0"/>
                          <a:ea typeface="Calibri" panose="020F0502020204030204" pitchFamily="34" charset="0"/>
                          <a:cs typeface="Arial" panose="020B0604020202020204" pitchFamily="34" charset="0"/>
                        </a:rPr>
                        <a:t>Food promotion (PROMO)</a:t>
                      </a:r>
                      <a:endParaRPr lang="en-NZ" sz="1400">
                        <a:effectLst/>
                        <a:latin typeface="Arial" panose="020B0604020202020204" pitchFamily="34" charset="0"/>
                        <a:ea typeface="Calibri" panose="020F0502020204030204" pitchFamily="34" charset="0"/>
                        <a:cs typeface="Times New Roman" panose="02020603050405020304" pitchFamily="18" charset="0"/>
                      </a:endParaRPr>
                    </a:p>
                  </a:txBody>
                  <a:tcPr marL="51575" marR="5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5786101"/>
                  </a:ext>
                </a:extLst>
              </a:tr>
              <a:tr h="3982971">
                <a:tc>
                  <a:txBody>
                    <a:bodyPr/>
                    <a:lstStyle/>
                    <a:p>
                      <a:pPr>
                        <a:lnSpc>
                          <a:spcPct val="115000"/>
                        </a:lnSpc>
                        <a:spcAft>
                          <a:spcPts val="300"/>
                        </a:spcAft>
                      </a:pPr>
                      <a:r>
                        <a:rPr lang="en-AU" sz="1400" b="1">
                          <a:effectLst/>
                          <a:latin typeface="Arial" panose="020B0604020202020204" pitchFamily="34" charset="0"/>
                          <a:ea typeface="Times New Roman" panose="02020603050405020304" pitchFamily="18" charset="0"/>
                          <a:cs typeface="Arial" panose="020B0604020202020204" pitchFamily="34" charset="0"/>
                        </a:rPr>
                        <a:t>PROMO1</a:t>
                      </a:r>
                      <a:r>
                        <a:rPr lang="en-AU" sz="1400">
                          <a:effectLst/>
                          <a:latin typeface="Arial" panose="020B0604020202020204" pitchFamily="34" charset="0"/>
                          <a:ea typeface="Times New Roman" panose="02020603050405020304" pitchFamily="18" charset="0"/>
                          <a:cs typeface="Arial" panose="020B0604020202020204" pitchFamily="34" charset="0"/>
                        </a:rPr>
                        <a:t>: Healthy marketing, promotion, and sponsorship</a:t>
                      </a:r>
                      <a:endParaRPr lang="en-NZ" sz="1400">
                        <a:effectLst/>
                        <a:latin typeface="Arial" panose="020B0604020202020204" pitchFamily="34" charset="0"/>
                        <a:ea typeface="Calibri" panose="020F0502020204030204" pitchFamily="34" charset="0"/>
                        <a:cs typeface="Times New Roman" panose="02020603050405020304" pitchFamily="18" charset="0"/>
                      </a:endParaRPr>
                    </a:p>
                  </a:txBody>
                  <a:tcPr marL="51575" marR="5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300"/>
                        </a:spcAft>
                      </a:pPr>
                      <a:r>
                        <a:rPr lang="en-AU" sz="1400">
                          <a:effectLst/>
                          <a:latin typeface="Arial" panose="020B0604020202020204" pitchFamily="34" charset="0"/>
                          <a:ea typeface="Times New Roman" panose="02020603050405020304" pitchFamily="18" charset="0"/>
                          <a:cs typeface="Arial" panose="020B0604020202020204" pitchFamily="34" charset="0"/>
                        </a:rPr>
                        <a:t>To contribute to efforts to ensure healthy food environments that are free from exposure to unhealthy food marketing </a:t>
                      </a:r>
                      <a:endParaRPr lang="en-NZ" sz="1400">
                        <a:effectLst/>
                        <a:latin typeface="Arial" panose="020B0604020202020204" pitchFamily="34" charset="0"/>
                        <a:ea typeface="Calibri" panose="020F0502020204030204" pitchFamily="34" charset="0"/>
                        <a:cs typeface="Times New Roman" panose="02020603050405020304" pitchFamily="18" charset="0"/>
                      </a:endParaRPr>
                    </a:p>
                  </a:txBody>
                  <a:tcPr marL="51575" marR="5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300"/>
                        </a:spcAft>
                      </a:pPr>
                      <a:r>
                        <a:rPr lang="en-AU" sz="1400">
                          <a:effectLst/>
                          <a:latin typeface="Arial" panose="020B0604020202020204" pitchFamily="34" charset="0"/>
                          <a:ea typeface="Times New Roman" panose="02020603050405020304" pitchFamily="18" charset="0"/>
                          <a:cs typeface="Arial" panose="020B0604020202020204" pitchFamily="34" charset="0"/>
                        </a:rPr>
                        <a:t>PROMO1.1 Develop and implement policies and/or programmes to restrict exposure to the marketing and promotion of unhealthy foods and related brands in council owned/managed settings (e.g. parks and reserves, stadia, council buildings, buses, transport hubs or facilities) and at council-run events or events that require a council permit. </a:t>
                      </a:r>
                      <a:endParaRPr lang="en-NZ" sz="140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AU" sz="1400">
                          <a:effectLst/>
                          <a:latin typeface="Arial" panose="020B0604020202020204" pitchFamily="34" charset="0"/>
                          <a:ea typeface="Times New Roman" panose="02020603050405020304" pitchFamily="18" charset="0"/>
                          <a:cs typeface="Arial" panose="020B0604020202020204" pitchFamily="34" charset="0"/>
                        </a:rPr>
                        <a:t>PROMO1.2 Develop and implement policies and/or programmes to support recreation facilities, sports clubs and associations to eliminate sponsorship from brands related to unhealthy food.</a:t>
                      </a:r>
                      <a:endParaRPr lang="en-NZ" sz="1400">
                        <a:effectLst/>
                        <a:latin typeface="Arial" panose="020B0604020202020204" pitchFamily="34" charset="0"/>
                        <a:ea typeface="Calibri" panose="020F0502020204030204" pitchFamily="34" charset="0"/>
                        <a:cs typeface="Times New Roman" panose="02020603050405020304" pitchFamily="18" charset="0"/>
                      </a:endParaRPr>
                    </a:p>
                  </a:txBody>
                  <a:tcPr marL="51575" marR="5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300"/>
                        </a:spcAft>
                      </a:pPr>
                      <a:r>
                        <a:rPr lang="en-AU" sz="1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a:rPr>
                        <a:t>Christchurch City Council Healthy Food and Drink Policy</a:t>
                      </a:r>
                      <a:r>
                        <a:rPr lang="en-AU" sz="1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a:t>
                      </a:r>
                      <a:r>
                        <a:rPr lang="en-AU" sz="1400" dirty="0">
                          <a:effectLst/>
                          <a:latin typeface="Arial" panose="020B0604020202020204" pitchFamily="34" charset="0"/>
                          <a:ea typeface="Calibri" panose="020F0502020204030204" pitchFamily="34" charset="0"/>
                          <a:cs typeface="Arial" panose="020B0604020202020204" pitchFamily="34" charset="0"/>
                        </a:rPr>
                        <a:t>states that: “Leases, sponsorships, agreements, partnerships, fundraisers, associations and promotions relating to Council facilities and events involving products and brands that are consistent with a healthy food and drink environment are preferred.”</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AU" sz="1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Auckland Transport Advertising Policy</a:t>
                      </a:r>
                      <a:r>
                        <a:rPr lang="en-AU" sz="1400" dirty="0">
                          <a:effectLst/>
                          <a:latin typeface="Arial" panose="020B0604020202020204" pitchFamily="34" charset="0"/>
                          <a:ea typeface="Times New Roman" panose="02020603050405020304" pitchFamily="18" charset="0"/>
                          <a:cs typeface="Arial" panose="020B0604020202020204" pitchFamily="34" charset="0"/>
                        </a:rPr>
                        <a:t>: AT will have regard to advertising which supports health and healthy lifestyle choices.</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AU" sz="1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Healthy Families Hutt Valley</a:t>
                      </a:r>
                      <a:r>
                        <a:rPr lang="en-AU" sz="1400" dirty="0">
                          <a:effectLst/>
                          <a:latin typeface="Arial" panose="020B0604020202020204" pitchFamily="34" charset="0"/>
                          <a:ea typeface="Times New Roman" panose="02020603050405020304" pitchFamily="18" charset="0"/>
                          <a:cs typeface="Arial" panose="020B0604020202020204" pitchFamily="34" charset="0"/>
                        </a:rPr>
                        <a:t> led by council. Sports organisations that promote water as their drink of choice can reward their players with free access to 22 pools at six Councils across the Wellington Region, Horowhenua and Kapiti.</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300"/>
                        </a:spcAft>
                      </a:pPr>
                      <a:r>
                        <a:rPr lang="en-AU" sz="1400" dirty="0">
                          <a:effectLst/>
                          <a:latin typeface="Arial" panose="020B0604020202020204" pitchFamily="34" charset="0"/>
                          <a:ea typeface="Times New Roman" panose="02020603050405020304" pitchFamily="18" charset="0"/>
                          <a:cs typeface="Arial" panose="020B0604020202020204" pitchFamily="34" charset="0"/>
                        </a:rPr>
                        <a:t>Junk food advertising banned on London underground, train, tram and bus services, as specified in the </a:t>
                      </a:r>
                      <a:r>
                        <a:rPr lang="en-AU" sz="1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London Food's Strategy report</a:t>
                      </a:r>
                      <a:r>
                        <a:rPr lang="en-AU" sz="14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rPr>
                        <a:t> </a:t>
                      </a:r>
                      <a:r>
                        <a:rPr lang="en-AU" sz="1400" dirty="0">
                          <a:effectLst/>
                          <a:latin typeface="Arial" panose="020B0604020202020204" pitchFamily="34" charset="0"/>
                          <a:ea typeface="Calibri" panose="020F0502020204030204" pitchFamily="34" charset="0"/>
                          <a:cs typeface="Arial" panose="020B0604020202020204" pitchFamily="34" charset="0"/>
                        </a:rPr>
                        <a:t>(2018)</a:t>
                      </a:r>
                      <a:r>
                        <a:rPr lang="en-AU" sz="1400" dirty="0">
                          <a:effectLst/>
                          <a:latin typeface="Arial" panose="020B0604020202020204" pitchFamily="34" charset="0"/>
                          <a:ea typeface="Times New Roman" panose="02020603050405020304" pitchFamily="18" charset="0"/>
                          <a:cs typeface="Arial" panose="020B0604020202020204" pitchFamily="34" charset="0"/>
                        </a:rPr>
                        <a:t>. Only advertisements promoting healthy products are allowed.</a:t>
                      </a:r>
                      <a:endParaRPr lang="en-NZ"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575" marR="51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057566"/>
                  </a:ext>
                </a:extLst>
              </a:tr>
            </a:tbl>
          </a:graphicData>
        </a:graphic>
      </p:graphicFrame>
    </p:spTree>
    <p:extLst>
      <p:ext uri="{BB962C8B-B14F-4D97-AF65-F5344CB8AC3E}">
        <p14:creationId xmlns:p14="http://schemas.microsoft.com/office/powerpoint/2010/main" val="417247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49759-135A-92B5-7CA4-994658F844A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645C30-1FD7-1679-232B-7066492C9869}"/>
              </a:ext>
            </a:extLst>
          </p:cNvPr>
          <p:cNvSpPr txBox="1"/>
          <p:nvPr/>
        </p:nvSpPr>
        <p:spPr>
          <a:xfrm>
            <a:off x="1559495" y="620688"/>
            <a:ext cx="9302065" cy="369332"/>
          </a:xfrm>
          <a:prstGeom prst="rect">
            <a:avLst/>
          </a:prstGeom>
          <a:noFill/>
        </p:spPr>
        <p:txBody>
          <a:bodyPr wrap="square" rtlCol="0">
            <a:spAutoFit/>
          </a:bodyPr>
          <a:lstStyle/>
          <a:p>
            <a:r>
              <a:rPr lang="en-US" b="1" dirty="0"/>
              <a:t>Table 1. Criteria for choosing initiatives for healthy and sustainable food environments</a:t>
            </a:r>
          </a:p>
        </p:txBody>
      </p:sp>
      <p:pic>
        <p:nvPicPr>
          <p:cNvPr id="4" name="Picture 3" descr="A white paper with black text&#10;&#10;Description automatically generated">
            <a:extLst>
              <a:ext uri="{FF2B5EF4-FFF2-40B4-BE49-F238E27FC236}">
                <a16:creationId xmlns:a16="http://schemas.microsoft.com/office/drawing/2014/main" id="{DDD6E227-C78D-4CB7-A6B7-BC658B418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439" y="990020"/>
            <a:ext cx="9846721" cy="5616000"/>
          </a:xfrm>
          <a:prstGeom prst="rect">
            <a:avLst/>
          </a:prstGeom>
        </p:spPr>
      </p:pic>
    </p:spTree>
    <p:extLst>
      <p:ext uri="{BB962C8B-B14F-4D97-AF65-F5344CB8AC3E}">
        <p14:creationId xmlns:p14="http://schemas.microsoft.com/office/powerpoint/2010/main" val="12358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35F6-D02C-8BFA-1645-3F3C15CE8029}"/>
              </a:ext>
            </a:extLst>
          </p:cNvPr>
          <p:cNvSpPr>
            <a:spLocks noGrp="1"/>
          </p:cNvSpPr>
          <p:nvPr>
            <p:ph type="title"/>
          </p:nvPr>
        </p:nvSpPr>
        <p:spPr>
          <a:xfrm>
            <a:off x="838200" y="365127"/>
            <a:ext cx="10515600" cy="975641"/>
          </a:xfrm>
        </p:spPr>
        <p:txBody>
          <a:bodyPr/>
          <a:lstStyle/>
          <a:p>
            <a:r>
              <a:rPr lang="en-AU" sz="4400" b="1" noProof="0" dirty="0">
                <a:solidFill>
                  <a:srgbClr val="0070C0"/>
                </a:solidFill>
              </a:rPr>
              <a:t>Discussion points </a:t>
            </a:r>
            <a:r>
              <a:rPr lang="en-AU" sz="2800" b="1" noProof="0" dirty="0">
                <a:solidFill>
                  <a:srgbClr val="0070C0"/>
                </a:solidFill>
              </a:rPr>
              <a:t>(small groups)</a:t>
            </a:r>
            <a:endParaRPr lang="en-AU" sz="2800" b="1" dirty="0">
              <a:solidFill>
                <a:srgbClr val="0070C0"/>
              </a:solidFill>
            </a:endParaRPr>
          </a:p>
        </p:txBody>
      </p:sp>
      <p:sp>
        <p:nvSpPr>
          <p:cNvPr id="3" name="Content Placeholder 2">
            <a:extLst>
              <a:ext uri="{FF2B5EF4-FFF2-40B4-BE49-F238E27FC236}">
                <a16:creationId xmlns:a16="http://schemas.microsoft.com/office/drawing/2014/main" id="{53372B91-D858-43B5-5EBE-387002384011}"/>
              </a:ext>
            </a:extLst>
          </p:cNvPr>
          <p:cNvSpPr>
            <a:spLocks noGrp="1"/>
          </p:cNvSpPr>
          <p:nvPr>
            <p:ph idx="1"/>
          </p:nvPr>
        </p:nvSpPr>
        <p:spPr>
          <a:xfrm>
            <a:off x="838200" y="1340768"/>
            <a:ext cx="10515600" cy="5008089"/>
          </a:xfrm>
        </p:spPr>
        <p:txBody>
          <a:bodyPr>
            <a:normAutofit fontScale="32500" lnSpcReduction="20000"/>
          </a:bodyPr>
          <a:lstStyle/>
          <a:p>
            <a:pPr>
              <a:lnSpc>
                <a:spcPct val="120000"/>
              </a:lnSpc>
              <a:spcBef>
                <a:spcPts val="0"/>
              </a:spcBef>
              <a:spcAft>
                <a:spcPts val="800"/>
              </a:spcAft>
            </a:pPr>
            <a:r>
              <a:rPr lang="en-AU" sz="8800" noProof="0" dirty="0"/>
              <a:t>Which initiatives are possible in the current context of this council? </a:t>
            </a:r>
          </a:p>
          <a:p>
            <a:pPr>
              <a:lnSpc>
                <a:spcPct val="120000"/>
              </a:lnSpc>
              <a:spcBef>
                <a:spcPts val="0"/>
              </a:spcBef>
              <a:spcAft>
                <a:spcPts val="800"/>
              </a:spcAft>
            </a:pPr>
            <a:r>
              <a:rPr lang="en-AU" sz="8800" noProof="0" dirty="0"/>
              <a:t>Which initiatives are relevant in the current context of this council?</a:t>
            </a:r>
          </a:p>
          <a:p>
            <a:pPr>
              <a:lnSpc>
                <a:spcPct val="120000"/>
              </a:lnSpc>
              <a:spcBef>
                <a:spcPts val="1200"/>
              </a:spcBef>
              <a:spcAft>
                <a:spcPts val="600"/>
              </a:spcAft>
            </a:pPr>
            <a:r>
              <a:rPr lang="en-AU" sz="8800" noProof="0" dirty="0"/>
              <a:t>Which initiatives could be considered in long-term planning? (e.g. included in long-term plan for possible implementation in later years)</a:t>
            </a:r>
          </a:p>
          <a:p>
            <a:pPr>
              <a:lnSpc>
                <a:spcPct val="120000"/>
              </a:lnSpc>
              <a:spcBef>
                <a:spcPts val="1200"/>
              </a:spcBef>
              <a:spcAft>
                <a:spcPts val="600"/>
              </a:spcAft>
            </a:pPr>
            <a:r>
              <a:rPr lang="en-AU" sz="8800" dirty="0"/>
              <a:t>Are there other initiatives (not in Table 2) that could/should be considered? </a:t>
            </a:r>
            <a:endParaRPr lang="en-AU" sz="8800" noProof="0" dirty="0"/>
          </a:p>
          <a:p>
            <a:endParaRPr lang="en-AU" noProof="0" dirty="0"/>
          </a:p>
        </p:txBody>
      </p:sp>
    </p:spTree>
    <p:extLst>
      <p:ext uri="{BB962C8B-B14F-4D97-AF65-F5344CB8AC3E}">
        <p14:creationId xmlns:p14="http://schemas.microsoft.com/office/powerpoint/2010/main" val="82258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62F0-C63F-0336-877B-28779F8BD572}"/>
              </a:ext>
            </a:extLst>
          </p:cNvPr>
          <p:cNvSpPr>
            <a:spLocks noGrp="1"/>
          </p:cNvSpPr>
          <p:nvPr>
            <p:ph type="title"/>
          </p:nvPr>
        </p:nvSpPr>
        <p:spPr/>
        <p:txBody>
          <a:bodyPr/>
          <a:lstStyle/>
          <a:p>
            <a:r>
              <a:rPr lang="en-AU" b="1" noProof="0" dirty="0">
                <a:solidFill>
                  <a:srgbClr val="0070C0"/>
                </a:solidFill>
              </a:rPr>
              <a:t>Whole group discussion</a:t>
            </a:r>
          </a:p>
        </p:txBody>
      </p:sp>
      <p:sp>
        <p:nvSpPr>
          <p:cNvPr id="3" name="Content Placeholder 2">
            <a:extLst>
              <a:ext uri="{FF2B5EF4-FFF2-40B4-BE49-F238E27FC236}">
                <a16:creationId xmlns:a16="http://schemas.microsoft.com/office/drawing/2014/main" id="{7607E630-5364-3025-7CC6-C2B03422B738}"/>
              </a:ext>
            </a:extLst>
          </p:cNvPr>
          <p:cNvSpPr>
            <a:spLocks noGrp="1"/>
          </p:cNvSpPr>
          <p:nvPr>
            <p:ph idx="1"/>
          </p:nvPr>
        </p:nvSpPr>
        <p:spPr/>
        <p:txBody>
          <a:bodyPr/>
          <a:lstStyle/>
          <a:p>
            <a:r>
              <a:rPr lang="en-AU" noProof="0" dirty="0"/>
              <a:t>Which initiatives are both relevant and possible in the context of this council (currently or long-term)?</a:t>
            </a:r>
          </a:p>
          <a:p>
            <a:pPr marL="228600" lvl="1" indent="0">
              <a:buNone/>
            </a:pPr>
            <a:r>
              <a:rPr lang="en-AU" sz="2000" noProof="0" dirty="0"/>
              <a:t>(complete google docs form based on group consensus for each initiative)</a:t>
            </a:r>
          </a:p>
          <a:p>
            <a:pPr marL="228600" lvl="1" indent="0">
              <a:buNone/>
            </a:pPr>
            <a:endParaRPr lang="en-AU" sz="2000" dirty="0"/>
          </a:p>
          <a:p>
            <a:pPr marL="114300" indent="-342900"/>
            <a:r>
              <a:rPr lang="en-AU" noProof="0" dirty="0"/>
              <a:t>Any additional initiatives that should be considered?</a:t>
            </a:r>
          </a:p>
        </p:txBody>
      </p:sp>
    </p:spTree>
    <p:extLst>
      <p:ext uri="{BB962C8B-B14F-4D97-AF65-F5344CB8AC3E}">
        <p14:creationId xmlns:p14="http://schemas.microsoft.com/office/powerpoint/2010/main" val="366663216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63574-2FD1-D471-16BE-CE64766AE6F8}"/>
              </a:ext>
            </a:extLst>
          </p:cNvPr>
          <p:cNvSpPr>
            <a:spLocks noGrp="1"/>
          </p:cNvSpPr>
          <p:nvPr>
            <p:ph type="title"/>
          </p:nvPr>
        </p:nvSpPr>
        <p:spPr>
          <a:xfrm>
            <a:off x="838200" y="1340768"/>
            <a:ext cx="10515600" cy="1325563"/>
          </a:xfrm>
        </p:spPr>
        <p:txBody>
          <a:bodyPr/>
          <a:lstStyle/>
          <a:p>
            <a:pPr algn="ctr"/>
            <a:r>
              <a:rPr lang="en-AU" noProof="0" dirty="0"/>
              <a:t>Short break to collate results</a:t>
            </a:r>
            <a:br>
              <a:rPr lang="en-AU" noProof="0" dirty="0"/>
            </a:br>
            <a:r>
              <a:rPr lang="en-AU" sz="2800" noProof="0" dirty="0"/>
              <a:t>(coffee, tea, snacks)</a:t>
            </a:r>
          </a:p>
        </p:txBody>
      </p:sp>
    </p:spTree>
    <p:extLst>
      <p:ext uri="{BB962C8B-B14F-4D97-AF65-F5344CB8AC3E}">
        <p14:creationId xmlns:p14="http://schemas.microsoft.com/office/powerpoint/2010/main" val="239115920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C28BF-AB5B-8041-8D5A-4CA17468293B}"/>
              </a:ext>
            </a:extLst>
          </p:cNvPr>
          <p:cNvSpPr>
            <a:spLocks noGrp="1"/>
          </p:cNvSpPr>
          <p:nvPr>
            <p:ph type="title"/>
          </p:nvPr>
        </p:nvSpPr>
        <p:spPr>
          <a:xfrm>
            <a:off x="838200" y="404664"/>
            <a:ext cx="10515600" cy="1325563"/>
          </a:xfrm>
        </p:spPr>
        <p:txBody>
          <a:bodyPr/>
          <a:lstStyle/>
          <a:p>
            <a:r>
              <a:rPr lang="en-US" b="1" dirty="0">
                <a:solidFill>
                  <a:srgbClr val="0070C0"/>
                </a:solidFill>
              </a:rPr>
              <a:t>List of relevant/possible initiatives</a:t>
            </a:r>
          </a:p>
        </p:txBody>
      </p:sp>
      <p:sp>
        <p:nvSpPr>
          <p:cNvPr id="3" name="Content Placeholder 2">
            <a:extLst>
              <a:ext uri="{FF2B5EF4-FFF2-40B4-BE49-F238E27FC236}">
                <a16:creationId xmlns:a16="http://schemas.microsoft.com/office/drawing/2014/main" id="{39EAA915-BF59-916A-EA1B-21A86A3097FD}"/>
              </a:ext>
            </a:extLst>
          </p:cNvPr>
          <p:cNvSpPr>
            <a:spLocks noGrp="1"/>
          </p:cNvSpPr>
          <p:nvPr>
            <p:ph idx="1"/>
          </p:nvPr>
        </p:nvSpPr>
        <p:spPr/>
        <p:txBody>
          <a:bodyPr/>
          <a:lstStyle/>
          <a:p>
            <a:r>
              <a:rPr lang="en-US" dirty="0"/>
              <a:t>[insert list]</a:t>
            </a:r>
          </a:p>
        </p:txBody>
      </p:sp>
    </p:spTree>
    <p:extLst>
      <p:ext uri="{BB962C8B-B14F-4D97-AF65-F5344CB8AC3E}">
        <p14:creationId xmlns:p14="http://schemas.microsoft.com/office/powerpoint/2010/main" val="328705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3CC5-270D-98BA-42A3-64A79CF931ED}"/>
              </a:ext>
            </a:extLst>
          </p:cNvPr>
          <p:cNvSpPr>
            <a:spLocks noGrp="1"/>
          </p:cNvSpPr>
          <p:nvPr>
            <p:ph type="title"/>
          </p:nvPr>
        </p:nvSpPr>
        <p:spPr>
          <a:xfrm>
            <a:off x="838200" y="365127"/>
            <a:ext cx="10515600" cy="1047649"/>
          </a:xfrm>
        </p:spPr>
        <p:txBody>
          <a:bodyPr/>
          <a:lstStyle/>
          <a:p>
            <a:r>
              <a:rPr lang="en-AU" sz="4400" b="1" noProof="0" dirty="0">
                <a:solidFill>
                  <a:srgbClr val="0070C0"/>
                </a:solidFill>
              </a:rPr>
              <a:t>Discussion points </a:t>
            </a:r>
            <a:r>
              <a:rPr lang="en-AU" sz="2800" b="1" noProof="0" dirty="0">
                <a:solidFill>
                  <a:srgbClr val="0070C0"/>
                </a:solidFill>
              </a:rPr>
              <a:t>(small groups)</a:t>
            </a:r>
            <a:endParaRPr lang="en-US" dirty="0"/>
          </a:p>
        </p:txBody>
      </p:sp>
      <p:sp>
        <p:nvSpPr>
          <p:cNvPr id="3" name="Content Placeholder 2">
            <a:extLst>
              <a:ext uri="{FF2B5EF4-FFF2-40B4-BE49-F238E27FC236}">
                <a16:creationId xmlns:a16="http://schemas.microsoft.com/office/drawing/2014/main" id="{64567B0A-6FC2-E14E-0F13-07C195002C7D}"/>
              </a:ext>
            </a:extLst>
          </p:cNvPr>
          <p:cNvSpPr>
            <a:spLocks noGrp="1"/>
          </p:cNvSpPr>
          <p:nvPr>
            <p:ph idx="1"/>
          </p:nvPr>
        </p:nvSpPr>
        <p:spPr>
          <a:xfrm>
            <a:off x="838200" y="1412776"/>
            <a:ext cx="10515600" cy="5080097"/>
          </a:xfrm>
        </p:spPr>
        <p:txBody>
          <a:bodyPr>
            <a:normAutofit fontScale="25000" lnSpcReduction="20000"/>
          </a:bodyPr>
          <a:lstStyle/>
          <a:p>
            <a:pPr marL="0" indent="0">
              <a:lnSpc>
                <a:spcPct val="120000"/>
              </a:lnSpc>
              <a:spcBef>
                <a:spcPts val="0"/>
              </a:spcBef>
              <a:spcAft>
                <a:spcPts val="800"/>
              </a:spcAft>
              <a:buNone/>
            </a:pPr>
            <a:r>
              <a:rPr lang="en-AU" sz="9600" b="1" i="1" noProof="0" dirty="0"/>
              <a:t>Discussion of initiatives that are considered both relevant and possible in current context and/or for consideration long-term</a:t>
            </a:r>
          </a:p>
          <a:p>
            <a:pPr>
              <a:lnSpc>
                <a:spcPct val="120000"/>
              </a:lnSpc>
              <a:spcBef>
                <a:spcPts val="0"/>
              </a:spcBef>
              <a:spcAft>
                <a:spcPts val="800"/>
              </a:spcAft>
            </a:pPr>
            <a:r>
              <a:rPr lang="en-AU" sz="9600" noProof="0" dirty="0"/>
              <a:t>Which initiatives are likely to reduce inequities and meet </a:t>
            </a:r>
            <a:r>
              <a:rPr lang="en-AU" sz="9600" noProof="0" dirty="0" err="1"/>
              <a:t>Te</a:t>
            </a:r>
            <a:r>
              <a:rPr lang="en-AU" sz="9600" noProof="0" dirty="0"/>
              <a:t> </a:t>
            </a:r>
            <a:r>
              <a:rPr lang="en-AU" sz="9600" noProof="0" dirty="0" err="1"/>
              <a:t>Tiriti</a:t>
            </a:r>
            <a:r>
              <a:rPr lang="en-AU" sz="9600" noProof="0" dirty="0"/>
              <a:t> obligations?</a:t>
            </a:r>
          </a:p>
          <a:p>
            <a:pPr>
              <a:lnSpc>
                <a:spcPct val="120000"/>
              </a:lnSpc>
              <a:spcBef>
                <a:spcPts val="0"/>
              </a:spcBef>
              <a:spcAft>
                <a:spcPts val="600"/>
              </a:spcAft>
            </a:pPr>
            <a:r>
              <a:rPr lang="en-AU" sz="9600" dirty="0"/>
              <a:t>W</a:t>
            </a:r>
            <a:r>
              <a:rPr lang="en-AU" sz="9600" noProof="0" dirty="0" err="1"/>
              <a:t>hich</a:t>
            </a:r>
            <a:r>
              <a:rPr lang="en-AU" sz="9600" noProof="0" dirty="0"/>
              <a:t> initiatives: (consider in relation to Table 1 criteria)</a:t>
            </a:r>
          </a:p>
          <a:p>
            <a:pPr lvl="1">
              <a:lnSpc>
                <a:spcPct val="120000"/>
              </a:lnSpc>
              <a:spcBef>
                <a:spcPts val="0"/>
              </a:spcBef>
              <a:spcAft>
                <a:spcPts val="600"/>
              </a:spcAft>
            </a:pPr>
            <a:r>
              <a:rPr lang="en-AU" sz="8000" noProof="0" dirty="0"/>
              <a:t>Should be </a:t>
            </a:r>
            <a:r>
              <a:rPr lang="en-AU" sz="8000" b="1" noProof="0" dirty="0"/>
              <a:t>high priority </a:t>
            </a:r>
            <a:r>
              <a:rPr lang="en-AU" sz="8000" noProof="0" dirty="0"/>
              <a:t>for implementation?</a:t>
            </a:r>
          </a:p>
          <a:p>
            <a:pPr lvl="1">
              <a:lnSpc>
                <a:spcPct val="120000"/>
              </a:lnSpc>
              <a:spcBef>
                <a:spcPts val="0"/>
              </a:spcBef>
              <a:spcAft>
                <a:spcPts val="600"/>
              </a:spcAft>
            </a:pPr>
            <a:r>
              <a:rPr lang="en-AU" sz="8000" noProof="0" dirty="0"/>
              <a:t>Would be “</a:t>
            </a:r>
            <a:r>
              <a:rPr lang="en-AU" sz="8000" b="1" noProof="0" dirty="0"/>
              <a:t>easy wins</a:t>
            </a:r>
            <a:r>
              <a:rPr lang="en-AU" sz="8000" noProof="0" dirty="0"/>
              <a:t>” (i.e. could be implemented relatively easily in this council and likely to have a positive impact on health and wellbeing of the community)?</a:t>
            </a:r>
          </a:p>
          <a:p>
            <a:pPr lvl="1">
              <a:lnSpc>
                <a:spcPct val="120000"/>
              </a:lnSpc>
              <a:spcBef>
                <a:spcPts val="0"/>
              </a:spcBef>
              <a:spcAft>
                <a:spcPts val="600"/>
              </a:spcAft>
            </a:pPr>
            <a:r>
              <a:rPr lang="en-AU" sz="8000" dirty="0"/>
              <a:t>W</a:t>
            </a:r>
            <a:r>
              <a:rPr lang="en-AU" sz="8000" noProof="0" dirty="0" err="1"/>
              <a:t>ould</a:t>
            </a:r>
            <a:r>
              <a:rPr lang="en-AU" sz="8000" noProof="0" dirty="0"/>
              <a:t> have the most benefit for this region’s community (</a:t>
            </a:r>
            <a:r>
              <a:rPr lang="en-AU" sz="8000" b="1" noProof="0" dirty="0"/>
              <a:t>overall</a:t>
            </a:r>
            <a:r>
              <a:rPr lang="en-AU" sz="8000" noProof="0" dirty="0"/>
              <a:t>)? </a:t>
            </a:r>
          </a:p>
          <a:p>
            <a:pPr lvl="1">
              <a:lnSpc>
                <a:spcPct val="120000"/>
              </a:lnSpc>
              <a:spcBef>
                <a:spcPts val="0"/>
              </a:spcBef>
              <a:spcAft>
                <a:spcPts val="600"/>
              </a:spcAft>
            </a:pPr>
            <a:r>
              <a:rPr lang="en-AU" sz="8000" dirty="0"/>
              <a:t>W</a:t>
            </a:r>
            <a:r>
              <a:rPr lang="en-AU" sz="8000" noProof="0" dirty="0" err="1"/>
              <a:t>ould</a:t>
            </a:r>
            <a:r>
              <a:rPr lang="en-AU" sz="8000" noProof="0" dirty="0"/>
              <a:t> have the most benefit in terms of </a:t>
            </a:r>
            <a:r>
              <a:rPr lang="en-AU" sz="8000" b="1" noProof="0" dirty="0"/>
              <a:t>reducing health and wellbeing inequities </a:t>
            </a:r>
            <a:r>
              <a:rPr lang="en-AU" sz="8000" noProof="0" dirty="0"/>
              <a:t>in this region’s community?</a:t>
            </a:r>
          </a:p>
          <a:p>
            <a:pPr>
              <a:lnSpc>
                <a:spcPct val="120000"/>
              </a:lnSpc>
              <a:spcBef>
                <a:spcPts val="0"/>
              </a:spcBef>
              <a:spcAft>
                <a:spcPts val="600"/>
              </a:spcAft>
            </a:pPr>
            <a:r>
              <a:rPr lang="en-AU" sz="9600" noProof="0" dirty="0"/>
              <a:t>Which initiatives should be considered in long-term planning? (e.g. included in long-term plan for possible implementation in later years)</a:t>
            </a:r>
          </a:p>
          <a:p>
            <a:pPr>
              <a:lnSpc>
                <a:spcPct val="120000"/>
              </a:lnSpc>
              <a:spcBef>
                <a:spcPts val="0"/>
              </a:spcBef>
              <a:spcAft>
                <a:spcPts val="600"/>
              </a:spcAft>
            </a:pPr>
            <a:endParaRPr lang="en-AU" sz="7600" noProof="0" dirty="0"/>
          </a:p>
          <a:p>
            <a:endParaRPr lang="en-US" dirty="0"/>
          </a:p>
        </p:txBody>
      </p:sp>
    </p:spTree>
    <p:extLst>
      <p:ext uri="{BB962C8B-B14F-4D97-AF65-F5344CB8AC3E}">
        <p14:creationId xmlns:p14="http://schemas.microsoft.com/office/powerpoint/2010/main" val="423353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597A-06C7-3A1C-C7FD-0BBB46C37B5B}"/>
              </a:ext>
            </a:extLst>
          </p:cNvPr>
          <p:cNvSpPr>
            <a:spLocks noGrp="1"/>
          </p:cNvSpPr>
          <p:nvPr>
            <p:ph type="title"/>
          </p:nvPr>
        </p:nvSpPr>
        <p:spPr/>
        <p:txBody>
          <a:bodyPr>
            <a:normAutofit/>
          </a:bodyPr>
          <a:lstStyle/>
          <a:p>
            <a:r>
              <a:rPr lang="en-AU" b="1" noProof="0" dirty="0">
                <a:solidFill>
                  <a:srgbClr val="0070C0"/>
                </a:solidFill>
              </a:rPr>
              <a:t>Rating initiatives to identify priorities</a:t>
            </a:r>
          </a:p>
        </p:txBody>
      </p:sp>
      <p:sp>
        <p:nvSpPr>
          <p:cNvPr id="3" name="Content Placeholder 2">
            <a:extLst>
              <a:ext uri="{FF2B5EF4-FFF2-40B4-BE49-F238E27FC236}">
                <a16:creationId xmlns:a16="http://schemas.microsoft.com/office/drawing/2014/main" id="{9CE71430-675C-EDA1-E512-D284A90CF039}"/>
              </a:ext>
            </a:extLst>
          </p:cNvPr>
          <p:cNvSpPr>
            <a:spLocks noGrp="1"/>
          </p:cNvSpPr>
          <p:nvPr>
            <p:ph idx="1"/>
          </p:nvPr>
        </p:nvSpPr>
        <p:spPr>
          <a:xfrm>
            <a:off x="838200" y="1628800"/>
            <a:ext cx="10515600" cy="4548163"/>
          </a:xfrm>
        </p:spPr>
        <p:txBody>
          <a:bodyPr/>
          <a:lstStyle/>
          <a:p>
            <a:r>
              <a:rPr lang="en-AU" noProof="0" dirty="0"/>
              <a:t>Survey on google forms</a:t>
            </a:r>
          </a:p>
          <a:p>
            <a:r>
              <a:rPr lang="en-AU" noProof="0" dirty="0"/>
              <a:t>For each initiative identified as relevant and possible:</a:t>
            </a:r>
            <a:endParaRPr lang="en-AU" dirty="0"/>
          </a:p>
          <a:p>
            <a:endParaRPr lang="en-AU" noProof="0" dirty="0"/>
          </a:p>
          <a:p>
            <a:endParaRPr lang="en-AU" dirty="0"/>
          </a:p>
          <a:p>
            <a:endParaRPr lang="en-AU" noProof="0" dirty="0"/>
          </a:p>
          <a:p>
            <a:pPr marL="0" indent="0">
              <a:buNone/>
            </a:pPr>
            <a:endParaRPr lang="en-AU" noProof="0" dirty="0"/>
          </a:p>
          <a:p>
            <a:r>
              <a:rPr lang="en-AU" dirty="0"/>
              <a:t>Final list of priority initiatives based on mean ratings</a:t>
            </a:r>
            <a:endParaRPr lang="en-AU" noProof="0" dirty="0"/>
          </a:p>
        </p:txBody>
      </p:sp>
      <p:pic>
        <p:nvPicPr>
          <p:cNvPr id="5" name="Picture 4" descr="A screenshot of a test&#10;&#10;Description automatically generated">
            <a:extLst>
              <a:ext uri="{FF2B5EF4-FFF2-40B4-BE49-F238E27FC236}">
                <a16:creationId xmlns:a16="http://schemas.microsoft.com/office/drawing/2014/main" id="{8406678B-9B3D-6669-315E-8C1C2279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2685376"/>
            <a:ext cx="7772400" cy="1487248"/>
          </a:xfrm>
          <a:prstGeom prst="rect">
            <a:avLst/>
          </a:prstGeom>
        </p:spPr>
      </p:pic>
    </p:spTree>
    <p:extLst>
      <p:ext uri="{BB962C8B-B14F-4D97-AF65-F5344CB8AC3E}">
        <p14:creationId xmlns:p14="http://schemas.microsoft.com/office/powerpoint/2010/main" val="356776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30A7-3B7E-3754-FA1D-9A180A8B1CB0}"/>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0A6F9DFD-DC43-C64F-E673-3C9BE3D9EE21}"/>
              </a:ext>
            </a:extLst>
          </p:cNvPr>
          <p:cNvSpPr>
            <a:spLocks noGrp="1"/>
          </p:cNvSpPr>
          <p:nvPr>
            <p:ph idx="1"/>
          </p:nvPr>
        </p:nvSpPr>
        <p:spPr/>
        <p:txBody>
          <a:bodyPr/>
          <a:lstStyle/>
          <a:p>
            <a:r>
              <a:rPr lang="en-AU" dirty="0"/>
              <a:t>[insert slide/s outlining local information related to the impact of unhealthy food in the community]</a:t>
            </a:r>
          </a:p>
          <a:p>
            <a:endParaRPr lang="en-AU" dirty="0"/>
          </a:p>
        </p:txBody>
      </p:sp>
    </p:spTree>
    <p:extLst>
      <p:ext uri="{BB962C8B-B14F-4D97-AF65-F5344CB8AC3E}">
        <p14:creationId xmlns:p14="http://schemas.microsoft.com/office/powerpoint/2010/main" val="267123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72CE-DB19-3EED-650E-5F5853E18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F2ED5-D92F-44D2-0CC3-65F6420254DC}"/>
              </a:ext>
            </a:extLst>
          </p:cNvPr>
          <p:cNvSpPr>
            <a:spLocks noGrp="1"/>
          </p:cNvSpPr>
          <p:nvPr>
            <p:ph type="title"/>
          </p:nvPr>
        </p:nvSpPr>
        <p:spPr>
          <a:xfrm>
            <a:off x="632929" y="330739"/>
            <a:ext cx="6255159" cy="1624520"/>
          </a:xfrm>
        </p:spPr>
        <p:txBody>
          <a:bodyPr anchor="ctr">
            <a:normAutofit/>
          </a:bodyPr>
          <a:lstStyle/>
          <a:p>
            <a:r>
              <a:rPr lang="en-AU" b="1" dirty="0">
                <a:solidFill>
                  <a:srgbClr val="0070C0"/>
                </a:solidFill>
              </a:rPr>
              <a:t>Rate proposed initiatives</a:t>
            </a:r>
          </a:p>
        </p:txBody>
      </p:sp>
      <p:sp>
        <p:nvSpPr>
          <p:cNvPr id="3" name="Content Placeholder 2">
            <a:extLst>
              <a:ext uri="{FF2B5EF4-FFF2-40B4-BE49-F238E27FC236}">
                <a16:creationId xmlns:a16="http://schemas.microsoft.com/office/drawing/2014/main" id="{63F6C398-A427-AC12-D0F0-4B3A414A3A54}"/>
              </a:ext>
            </a:extLst>
          </p:cNvPr>
          <p:cNvSpPr>
            <a:spLocks noGrp="1"/>
          </p:cNvSpPr>
          <p:nvPr>
            <p:ph idx="1"/>
          </p:nvPr>
        </p:nvSpPr>
        <p:spPr>
          <a:xfrm>
            <a:off x="632929" y="2708920"/>
            <a:ext cx="5622230" cy="2197968"/>
          </a:xfrm>
        </p:spPr>
        <p:txBody>
          <a:bodyPr anchor="ctr">
            <a:normAutofit/>
          </a:bodyPr>
          <a:lstStyle/>
          <a:p>
            <a:pPr marL="0" indent="0" algn="ctr">
              <a:buNone/>
            </a:pPr>
            <a:r>
              <a:rPr lang="en-AU" sz="2400" dirty="0"/>
              <a:t>Complete priority rating form on google forms (access via link)</a:t>
            </a:r>
          </a:p>
        </p:txBody>
      </p:sp>
      <p:pic>
        <p:nvPicPr>
          <p:cNvPr id="5" name="Picture 4" descr="Pen placed on top of a signature line">
            <a:extLst>
              <a:ext uri="{FF2B5EF4-FFF2-40B4-BE49-F238E27FC236}">
                <a16:creationId xmlns:a16="http://schemas.microsoft.com/office/drawing/2014/main" id="{2931A6C2-CF04-3B68-71E9-C46BC0FA70D6}"/>
              </a:ext>
            </a:extLst>
          </p:cNvPr>
          <p:cNvPicPr>
            <a:picLocks noChangeAspect="1"/>
          </p:cNvPicPr>
          <p:nvPr/>
        </p:nvPicPr>
        <p:blipFill>
          <a:blip r:embed="rId3">
            <a:alphaModFix amt="35000"/>
          </a:blip>
          <a:srcRect l="40601" r="-2" b="-2"/>
          <a:stretch/>
        </p:blipFill>
        <p:spPr>
          <a:xfrm>
            <a:off x="6888088" y="1"/>
            <a:ext cx="5310737" cy="6858000"/>
          </a:xfrm>
          <a:prstGeom prst="rect">
            <a:avLst/>
          </a:prstGeom>
        </p:spPr>
      </p:pic>
    </p:spTree>
    <p:extLst>
      <p:ext uri="{BB962C8B-B14F-4D97-AF65-F5344CB8AC3E}">
        <p14:creationId xmlns:p14="http://schemas.microsoft.com/office/powerpoint/2010/main" val="1658052519"/>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A630-4F41-ACA1-A3AD-8BEB90E645EF}"/>
              </a:ext>
            </a:extLst>
          </p:cNvPr>
          <p:cNvSpPr>
            <a:spLocks noGrp="1"/>
          </p:cNvSpPr>
          <p:nvPr>
            <p:ph type="title"/>
          </p:nvPr>
        </p:nvSpPr>
        <p:spPr>
          <a:xfrm>
            <a:off x="911424" y="1484784"/>
            <a:ext cx="10515600" cy="1325563"/>
          </a:xfrm>
        </p:spPr>
        <p:txBody>
          <a:bodyPr/>
          <a:lstStyle/>
          <a:p>
            <a:pPr algn="ctr"/>
            <a:r>
              <a:rPr lang="en-AU" dirty="0"/>
              <a:t>Short break to collate results </a:t>
            </a:r>
            <a:br>
              <a:rPr lang="en-AU" dirty="0"/>
            </a:br>
            <a:r>
              <a:rPr lang="en-AU" sz="2800" dirty="0"/>
              <a:t>(coffee/tea, snacks)</a:t>
            </a:r>
          </a:p>
        </p:txBody>
      </p:sp>
    </p:spTree>
    <p:extLst>
      <p:ext uri="{BB962C8B-B14F-4D97-AF65-F5344CB8AC3E}">
        <p14:creationId xmlns:p14="http://schemas.microsoft.com/office/powerpoint/2010/main" val="1449649146"/>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3933-E0E0-2F6D-89C1-8070F6F582E9}"/>
              </a:ext>
            </a:extLst>
          </p:cNvPr>
          <p:cNvSpPr>
            <a:spLocks noGrp="1"/>
          </p:cNvSpPr>
          <p:nvPr>
            <p:ph type="title"/>
          </p:nvPr>
        </p:nvSpPr>
        <p:spPr/>
        <p:txBody>
          <a:bodyPr/>
          <a:lstStyle/>
          <a:p>
            <a:r>
              <a:rPr lang="en-AU" b="1" dirty="0">
                <a:solidFill>
                  <a:srgbClr val="0070C0"/>
                </a:solidFill>
              </a:rPr>
              <a:t>Results – list of priorities high to low</a:t>
            </a:r>
          </a:p>
        </p:txBody>
      </p:sp>
      <p:sp>
        <p:nvSpPr>
          <p:cNvPr id="3" name="Content Placeholder 2">
            <a:extLst>
              <a:ext uri="{FF2B5EF4-FFF2-40B4-BE49-F238E27FC236}">
                <a16:creationId xmlns:a16="http://schemas.microsoft.com/office/drawing/2014/main" id="{0B0AF6A5-7D9B-0CA4-28B4-72220A5B8E12}"/>
              </a:ext>
            </a:extLst>
          </p:cNvPr>
          <p:cNvSpPr>
            <a:spLocks noGrp="1"/>
          </p:cNvSpPr>
          <p:nvPr>
            <p:ph idx="1"/>
          </p:nvPr>
        </p:nvSpPr>
        <p:spPr/>
        <p:txBody>
          <a:bodyPr/>
          <a:lstStyle/>
          <a:p>
            <a:r>
              <a:rPr lang="en-AU" dirty="0"/>
              <a:t>[insert list of priorities, based on collated results]</a:t>
            </a:r>
          </a:p>
        </p:txBody>
      </p:sp>
    </p:spTree>
    <p:extLst>
      <p:ext uri="{BB962C8B-B14F-4D97-AF65-F5344CB8AC3E}">
        <p14:creationId xmlns:p14="http://schemas.microsoft.com/office/powerpoint/2010/main" val="423299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1908-7133-806E-7526-9AFD2BBB9A11}"/>
              </a:ext>
            </a:extLst>
          </p:cNvPr>
          <p:cNvSpPr>
            <a:spLocks noGrp="1"/>
          </p:cNvSpPr>
          <p:nvPr>
            <p:ph type="title"/>
          </p:nvPr>
        </p:nvSpPr>
        <p:spPr/>
        <p:txBody>
          <a:bodyPr/>
          <a:lstStyle/>
          <a:p>
            <a:r>
              <a:rPr lang="en-AU" b="1" dirty="0">
                <a:solidFill>
                  <a:srgbClr val="0070C0"/>
                </a:solidFill>
              </a:rPr>
              <a:t>Discussion points </a:t>
            </a:r>
            <a:r>
              <a:rPr lang="en-AU" sz="2800" b="1" dirty="0">
                <a:solidFill>
                  <a:srgbClr val="0070C0"/>
                </a:solidFill>
              </a:rPr>
              <a:t>(small groups)</a:t>
            </a:r>
            <a:endParaRPr lang="en-AU" sz="2800" b="1" noProof="0" dirty="0">
              <a:solidFill>
                <a:srgbClr val="0070C0"/>
              </a:solidFill>
            </a:endParaRPr>
          </a:p>
        </p:txBody>
      </p:sp>
      <p:sp>
        <p:nvSpPr>
          <p:cNvPr id="3" name="Content Placeholder 2">
            <a:extLst>
              <a:ext uri="{FF2B5EF4-FFF2-40B4-BE49-F238E27FC236}">
                <a16:creationId xmlns:a16="http://schemas.microsoft.com/office/drawing/2014/main" id="{DE5ED589-9B60-8F47-4C95-4ABB3BF99ADC}"/>
              </a:ext>
            </a:extLst>
          </p:cNvPr>
          <p:cNvSpPr>
            <a:spLocks noGrp="1"/>
          </p:cNvSpPr>
          <p:nvPr>
            <p:ph idx="1"/>
          </p:nvPr>
        </p:nvSpPr>
        <p:spPr>
          <a:xfrm>
            <a:off x="838200" y="1690690"/>
            <a:ext cx="10515600" cy="4486273"/>
          </a:xfrm>
        </p:spPr>
        <p:txBody>
          <a:bodyPr/>
          <a:lstStyle/>
          <a:p>
            <a:pPr>
              <a:lnSpc>
                <a:spcPct val="100000"/>
              </a:lnSpc>
              <a:spcBef>
                <a:spcPts val="900"/>
              </a:spcBef>
            </a:pPr>
            <a:r>
              <a:rPr lang="en-AU" sz="2400" noProof="0" dirty="0"/>
              <a:t>How could the priority initiatives be implemented at this council for the best chance of successful outcomes? </a:t>
            </a:r>
          </a:p>
          <a:p>
            <a:pPr marL="400050" lvl="2" indent="0">
              <a:lnSpc>
                <a:spcPct val="100000"/>
              </a:lnSpc>
              <a:spcBef>
                <a:spcPts val="450"/>
              </a:spcBef>
              <a:buNone/>
            </a:pPr>
            <a:r>
              <a:rPr lang="en-AU" noProof="0" dirty="0"/>
              <a:t>Considerations</a:t>
            </a:r>
            <a:r>
              <a:rPr lang="en-AU" dirty="0"/>
              <a:t>: add initiatives to current policies/plans (e.g. sustainability plan, climate plan, health &amp; wellbeing plan), creation of healthy environments or health &amp; wellbeing policy/plan/action plan, include in annual </a:t>
            </a:r>
            <a:r>
              <a:rPr lang="en-AU" noProof="0" dirty="0"/>
              <a:t>and long-term plans.</a:t>
            </a:r>
          </a:p>
          <a:p>
            <a:pPr>
              <a:lnSpc>
                <a:spcPct val="100000"/>
              </a:lnSpc>
              <a:spcBef>
                <a:spcPts val="2100"/>
              </a:spcBef>
            </a:pPr>
            <a:r>
              <a:rPr lang="en-AU" sz="2400" noProof="0" dirty="0"/>
              <a:t>Where to from here/next steps?</a:t>
            </a:r>
          </a:p>
        </p:txBody>
      </p:sp>
      <p:sp>
        <p:nvSpPr>
          <p:cNvPr id="4" name="TextBox 3">
            <a:extLst>
              <a:ext uri="{FF2B5EF4-FFF2-40B4-BE49-F238E27FC236}">
                <a16:creationId xmlns:a16="http://schemas.microsoft.com/office/drawing/2014/main" id="{226D12F2-F125-CF03-4841-AA5318706725}"/>
              </a:ext>
            </a:extLst>
          </p:cNvPr>
          <p:cNvSpPr txBox="1"/>
          <p:nvPr/>
        </p:nvSpPr>
        <p:spPr>
          <a:xfrm>
            <a:off x="868338" y="4705645"/>
            <a:ext cx="9362256" cy="461665"/>
          </a:xfrm>
          <a:prstGeom prst="rect">
            <a:avLst/>
          </a:prstGeom>
          <a:noFill/>
        </p:spPr>
        <p:txBody>
          <a:bodyPr wrap="square" rtlCol="0">
            <a:spAutoFit/>
          </a:bodyPr>
          <a:lstStyle/>
          <a:p>
            <a:r>
              <a:rPr lang="en-AU" sz="2400" dirty="0">
                <a:solidFill>
                  <a:srgbClr val="0070C0"/>
                </a:solidFill>
              </a:rPr>
              <a:t>Groups report back on main points of discussion</a:t>
            </a:r>
          </a:p>
        </p:txBody>
      </p:sp>
    </p:spTree>
    <p:extLst>
      <p:ext uri="{BB962C8B-B14F-4D97-AF65-F5344CB8AC3E}">
        <p14:creationId xmlns:p14="http://schemas.microsoft.com/office/powerpoint/2010/main" val="373192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584574-9024-EC5E-5832-4718293CAD0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0813F85-A8E4-9676-6D76-220320299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83F47FFA-631B-1653-BE5F-9AD907215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1568A34C-AD49-31F5-7009-327E8B4A8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465DD15-446C-6067-CFE6-DDFDFBC528D5}"/>
              </a:ext>
            </a:extLst>
          </p:cNvPr>
          <p:cNvSpPr>
            <a:spLocks noGrp="1"/>
          </p:cNvSpPr>
          <p:nvPr>
            <p:ph type="title"/>
          </p:nvPr>
        </p:nvSpPr>
        <p:spPr>
          <a:xfrm>
            <a:off x="596463" y="1293338"/>
            <a:ext cx="10999072" cy="3274592"/>
          </a:xfrm>
        </p:spPr>
        <p:txBody>
          <a:bodyPr vert="horz" lIns="91440" tIns="45720" rIns="91440" bIns="45720" rtlCol="0" anchor="ctr">
            <a:normAutofit/>
          </a:bodyPr>
          <a:lstStyle/>
          <a:p>
            <a:pPr algn="ctr"/>
            <a:r>
              <a:rPr lang="en-US" b="1" kern="1200" dirty="0">
                <a:solidFill>
                  <a:srgbClr val="002060"/>
                </a:solidFill>
                <a:latin typeface="+mj-lt"/>
                <a:ea typeface="+mj-ea"/>
                <a:cs typeface="+mj-cs"/>
              </a:rPr>
              <a:t>Step 3. </a:t>
            </a:r>
            <a:br>
              <a:rPr lang="en-US" b="1" kern="1200" dirty="0">
                <a:solidFill>
                  <a:srgbClr val="002060"/>
                </a:solidFill>
                <a:latin typeface="+mj-lt"/>
                <a:ea typeface="+mj-ea"/>
                <a:cs typeface="+mj-cs"/>
              </a:rPr>
            </a:br>
            <a:r>
              <a:rPr lang="en-US" b="1" kern="1200" dirty="0">
                <a:solidFill>
                  <a:srgbClr val="002060"/>
                </a:solidFill>
                <a:latin typeface="+mj-lt"/>
                <a:ea typeface="+mj-ea"/>
                <a:cs typeface="+mj-cs"/>
              </a:rPr>
              <a:t>Feedback on Food-EPI tool and workshop process</a:t>
            </a:r>
            <a:endParaRPr lang="en-US" kern="1200" dirty="0">
              <a:solidFill>
                <a:srgbClr val="002060"/>
              </a:solidFill>
              <a:latin typeface="+mj-lt"/>
              <a:ea typeface="+mj-ea"/>
              <a:cs typeface="+mj-cs"/>
            </a:endParaRPr>
          </a:p>
        </p:txBody>
      </p:sp>
      <p:cxnSp>
        <p:nvCxnSpPr>
          <p:cNvPr id="13" name="Straight Connector 12">
            <a:extLst>
              <a:ext uri="{FF2B5EF4-FFF2-40B4-BE49-F238E27FC236}">
                <a16:creationId xmlns:a16="http://schemas.microsoft.com/office/drawing/2014/main" id="{E1E3ED96-DC39-7EEF-2813-62C26C6F2E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77496"/>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0A07-EF80-7970-D2E4-1841118A5505}"/>
              </a:ext>
            </a:extLst>
          </p:cNvPr>
          <p:cNvSpPr>
            <a:spLocks noGrp="1"/>
          </p:cNvSpPr>
          <p:nvPr>
            <p:ph type="title"/>
          </p:nvPr>
        </p:nvSpPr>
        <p:spPr/>
        <p:txBody>
          <a:bodyPr/>
          <a:lstStyle/>
          <a:p>
            <a:r>
              <a:rPr lang="en-AU" b="1" dirty="0">
                <a:solidFill>
                  <a:srgbClr val="0070C0"/>
                </a:solidFill>
              </a:rPr>
              <a:t>Help us to improve the tool and process</a:t>
            </a:r>
            <a:endParaRPr lang="en-AU" b="1" noProof="0" dirty="0">
              <a:solidFill>
                <a:srgbClr val="0070C0"/>
              </a:solidFill>
            </a:endParaRPr>
          </a:p>
        </p:txBody>
      </p:sp>
      <p:sp>
        <p:nvSpPr>
          <p:cNvPr id="3" name="Content Placeholder 2">
            <a:extLst>
              <a:ext uri="{FF2B5EF4-FFF2-40B4-BE49-F238E27FC236}">
                <a16:creationId xmlns:a16="http://schemas.microsoft.com/office/drawing/2014/main" id="{F26427A5-FFF5-5F4B-A0B2-8A85065C15F9}"/>
              </a:ext>
            </a:extLst>
          </p:cNvPr>
          <p:cNvSpPr>
            <a:spLocks noGrp="1"/>
          </p:cNvSpPr>
          <p:nvPr>
            <p:ph idx="1"/>
          </p:nvPr>
        </p:nvSpPr>
        <p:spPr/>
        <p:txBody>
          <a:bodyPr/>
          <a:lstStyle/>
          <a:p>
            <a:r>
              <a:rPr lang="en-AU" dirty="0"/>
              <a:t>Complete f</a:t>
            </a:r>
            <a:r>
              <a:rPr lang="en-AU" noProof="0" dirty="0" err="1"/>
              <a:t>eedback</a:t>
            </a:r>
            <a:r>
              <a:rPr lang="en-AU" noProof="0" dirty="0"/>
              <a:t> survey on google forms</a:t>
            </a:r>
          </a:p>
          <a:p>
            <a:r>
              <a:rPr lang="en-AU" dirty="0"/>
              <a:t>Questions about: </a:t>
            </a:r>
          </a:p>
          <a:p>
            <a:pPr lvl="1"/>
            <a:r>
              <a:rPr lang="en-AU" dirty="0"/>
              <a:t>Usefulness of the Food-EPI tool and workshop process</a:t>
            </a:r>
          </a:p>
          <a:p>
            <a:pPr lvl="1"/>
            <a:r>
              <a:rPr lang="en-AU" noProof="0" dirty="0"/>
              <a:t>How the tool could be improved</a:t>
            </a:r>
          </a:p>
          <a:p>
            <a:pPr lvl="1"/>
            <a:r>
              <a:rPr lang="en-AU" dirty="0"/>
              <a:t>How the workshop process could be improved</a:t>
            </a:r>
          </a:p>
          <a:p>
            <a:pPr lvl="1"/>
            <a:endParaRPr lang="en-AU" noProof="0" dirty="0"/>
          </a:p>
        </p:txBody>
      </p:sp>
    </p:spTree>
    <p:extLst>
      <p:ext uri="{BB962C8B-B14F-4D97-AF65-F5344CB8AC3E}">
        <p14:creationId xmlns:p14="http://schemas.microsoft.com/office/powerpoint/2010/main" val="3662525750"/>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F52344-D5F6-5608-5864-09D7EE90D9C8}"/>
              </a:ext>
            </a:extLst>
          </p:cNvPr>
          <p:cNvSpPr/>
          <p:nvPr/>
        </p:nvSpPr>
        <p:spPr>
          <a:xfrm>
            <a:off x="3167817" y="1337310"/>
            <a:ext cx="2100383" cy="2674620"/>
          </a:xfrm>
          <a:prstGeom prst="rect">
            <a:avLst/>
          </a:prstGeom>
        </p:spPr>
        <p:txBody>
          <a:bodyPr vert="horz" lIns="68580" tIns="34290" rIns="68580" bIns="34290" rtlCol="0" anchor="b">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450"/>
              </a:spcAft>
            </a:pPr>
            <a:r>
              <a:rPr lang="en-AU" sz="3525" b="1" dirty="0">
                <a:ln/>
                <a:solidFill>
                  <a:schemeClr val="accent4">
                    <a:lumMod val="75000"/>
                  </a:schemeClr>
                </a:solidFill>
                <a:latin typeface="+mj-lt"/>
                <a:ea typeface="+mj-ea"/>
                <a:cs typeface="Cavolini" panose="020B0604020202020204" pitchFamily="34" charset="0"/>
              </a:rPr>
              <a:t>Thank you for your time</a:t>
            </a:r>
          </a:p>
        </p:txBody>
      </p:sp>
      <p:pic>
        <p:nvPicPr>
          <p:cNvPr id="4" name="Picture 3" descr="Person holding smiling emoji">
            <a:extLst>
              <a:ext uri="{FF2B5EF4-FFF2-40B4-BE49-F238E27FC236}">
                <a16:creationId xmlns:a16="http://schemas.microsoft.com/office/drawing/2014/main" id="{2EE672C7-6F93-2C20-94BE-73375934B8E8}"/>
              </a:ext>
            </a:extLst>
          </p:cNvPr>
          <p:cNvPicPr>
            <a:picLocks noChangeAspect="1"/>
          </p:cNvPicPr>
          <p:nvPr/>
        </p:nvPicPr>
        <p:blipFill>
          <a:blip r:embed="rId2">
            <a:extLst>
              <a:ext uri="{28A0092B-C50C-407E-A947-70E740481C1C}">
                <a14:useLocalDpi xmlns:a14="http://schemas.microsoft.com/office/drawing/2010/main" val="0"/>
              </a:ext>
            </a:extLst>
          </a:blip>
          <a:srcRect l="35833" r="21851"/>
          <a:stretch/>
        </p:blipFill>
        <p:spPr>
          <a:xfrm>
            <a:off x="5654834" y="857258"/>
            <a:ext cx="386931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16874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2E83-053B-4E53-DDB1-0CCF80EFC22F}"/>
              </a:ext>
            </a:extLst>
          </p:cNvPr>
          <p:cNvSpPr>
            <a:spLocks noGrp="1"/>
          </p:cNvSpPr>
          <p:nvPr>
            <p:ph type="title"/>
          </p:nvPr>
        </p:nvSpPr>
        <p:spPr/>
        <p:txBody>
          <a:bodyPr>
            <a:normAutofit/>
          </a:bodyPr>
          <a:lstStyle/>
          <a:p>
            <a:r>
              <a:rPr lang="en-AU" b="1" dirty="0">
                <a:solidFill>
                  <a:srgbClr val="0070C0"/>
                </a:solidFill>
              </a:rPr>
              <a:t>Workshop aims</a:t>
            </a:r>
          </a:p>
        </p:txBody>
      </p:sp>
      <p:sp>
        <p:nvSpPr>
          <p:cNvPr id="3" name="Content Placeholder 2">
            <a:extLst>
              <a:ext uri="{FF2B5EF4-FFF2-40B4-BE49-F238E27FC236}">
                <a16:creationId xmlns:a16="http://schemas.microsoft.com/office/drawing/2014/main" id="{BA644A2A-74F9-8502-0D38-D00FB3CDE446}"/>
              </a:ext>
            </a:extLst>
          </p:cNvPr>
          <p:cNvSpPr>
            <a:spLocks noGrp="1"/>
          </p:cNvSpPr>
          <p:nvPr>
            <p:ph idx="1"/>
          </p:nvPr>
        </p:nvSpPr>
        <p:spPr>
          <a:xfrm>
            <a:off x="838200" y="1628800"/>
            <a:ext cx="10515599" cy="4536504"/>
          </a:xfrm>
        </p:spPr>
        <p:txBody>
          <a:bodyPr>
            <a:normAutofit/>
          </a:bodyPr>
          <a:lstStyle/>
          <a:p>
            <a:pPr marL="0" indent="0">
              <a:lnSpc>
                <a:spcPct val="100000"/>
              </a:lnSpc>
              <a:spcBef>
                <a:spcPts val="600"/>
              </a:spcBef>
              <a:spcAft>
                <a:spcPts val="1200"/>
              </a:spcAft>
              <a:buNone/>
            </a:pPr>
            <a:r>
              <a:rPr lang="en-AU" sz="3200" dirty="0"/>
              <a:t>Help council representatives and local community to:</a:t>
            </a:r>
          </a:p>
          <a:p>
            <a:pPr>
              <a:lnSpc>
                <a:spcPct val="100000"/>
              </a:lnSpc>
              <a:spcBef>
                <a:spcPts val="600"/>
              </a:spcBef>
              <a:spcAft>
                <a:spcPts val="1200"/>
              </a:spcAft>
            </a:pPr>
            <a:r>
              <a:rPr lang="en-AU" dirty="0"/>
              <a:t>Identify and assess your council’s current progress </a:t>
            </a:r>
          </a:p>
          <a:p>
            <a:pPr>
              <a:lnSpc>
                <a:spcPct val="100000"/>
              </a:lnSpc>
              <a:spcBef>
                <a:spcPts val="600"/>
              </a:spcBef>
              <a:spcAft>
                <a:spcPts val="1200"/>
              </a:spcAft>
            </a:pPr>
            <a:r>
              <a:rPr lang="en-AU" dirty="0"/>
              <a:t>Identify and prioritise future council actions to create healthy and sustainable food environments</a:t>
            </a:r>
          </a:p>
        </p:txBody>
      </p:sp>
    </p:spTree>
    <p:extLst>
      <p:ext uri="{BB962C8B-B14F-4D97-AF65-F5344CB8AC3E}">
        <p14:creationId xmlns:p14="http://schemas.microsoft.com/office/powerpoint/2010/main" val="91873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1E57-FD58-6644-A999-3960AF483AD1}"/>
              </a:ext>
            </a:extLst>
          </p:cNvPr>
          <p:cNvSpPr>
            <a:spLocks noGrp="1"/>
          </p:cNvSpPr>
          <p:nvPr>
            <p:ph type="title"/>
          </p:nvPr>
        </p:nvSpPr>
        <p:spPr/>
        <p:txBody>
          <a:bodyPr>
            <a:normAutofit/>
          </a:bodyPr>
          <a:lstStyle/>
          <a:p>
            <a:r>
              <a:rPr lang="en-AU" b="1" dirty="0">
                <a:solidFill>
                  <a:srgbClr val="0070C0"/>
                </a:solidFill>
              </a:rPr>
              <a:t>Workshop process</a:t>
            </a:r>
          </a:p>
        </p:txBody>
      </p:sp>
      <p:graphicFrame>
        <p:nvGraphicFramePr>
          <p:cNvPr id="4" name="Diagram 3">
            <a:extLst>
              <a:ext uri="{FF2B5EF4-FFF2-40B4-BE49-F238E27FC236}">
                <a16:creationId xmlns:a16="http://schemas.microsoft.com/office/drawing/2014/main" id="{B0F02FED-D3E1-CACC-6C28-B1CBB30F9728}"/>
              </a:ext>
            </a:extLst>
          </p:cNvPr>
          <p:cNvGraphicFramePr/>
          <p:nvPr>
            <p:extLst>
              <p:ext uri="{D42A27DB-BD31-4B8C-83A1-F6EECF244321}">
                <p14:modId xmlns:p14="http://schemas.microsoft.com/office/powerpoint/2010/main" val="1232036968"/>
              </p:ext>
            </p:extLst>
          </p:nvPr>
        </p:nvGraphicFramePr>
        <p:xfrm>
          <a:off x="838200" y="1556792"/>
          <a:ext cx="914623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737011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91BC2-2F1C-1359-990C-B721E05B13CA}"/>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b="1" kern="1200" dirty="0">
                <a:solidFill>
                  <a:srgbClr val="002060"/>
                </a:solidFill>
                <a:latin typeface="+mj-lt"/>
                <a:ea typeface="+mj-ea"/>
                <a:cs typeface="+mj-cs"/>
              </a:rPr>
              <a:t>Step 1. </a:t>
            </a:r>
            <a:br>
              <a:rPr lang="en-US" sz="7200" b="1" kern="1200" dirty="0">
                <a:solidFill>
                  <a:srgbClr val="002060"/>
                </a:solidFill>
                <a:latin typeface="+mj-lt"/>
                <a:ea typeface="+mj-ea"/>
                <a:cs typeface="+mj-cs"/>
              </a:rPr>
            </a:br>
            <a:r>
              <a:rPr lang="en-US" sz="7200" b="1" kern="1200" dirty="0">
                <a:solidFill>
                  <a:srgbClr val="002060"/>
                </a:solidFill>
                <a:latin typeface="+mj-lt"/>
                <a:ea typeface="+mj-ea"/>
                <a:cs typeface="+mj-cs"/>
              </a:rPr>
              <a:t>Discussion and rating of current initiatives</a:t>
            </a:r>
            <a:endParaRPr lang="en-US" sz="7200" kern="1200" dirty="0">
              <a:solidFill>
                <a:srgbClr val="002060"/>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47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BF63-7449-4AEC-B054-877E92CB559F}"/>
              </a:ext>
            </a:extLst>
          </p:cNvPr>
          <p:cNvSpPr>
            <a:spLocks noGrp="1"/>
          </p:cNvSpPr>
          <p:nvPr>
            <p:ph type="title"/>
          </p:nvPr>
        </p:nvSpPr>
        <p:spPr/>
        <p:txBody>
          <a:bodyPr>
            <a:noAutofit/>
          </a:bodyPr>
          <a:lstStyle/>
          <a:p>
            <a:r>
              <a:rPr lang="en-AU" b="1" dirty="0">
                <a:solidFill>
                  <a:srgbClr val="0070C0"/>
                </a:solidFill>
              </a:rPr>
              <a:t>Current initiatives</a:t>
            </a:r>
            <a:endParaRPr lang="en-AU" sz="2800" b="1" dirty="0">
              <a:solidFill>
                <a:srgbClr val="0070C0"/>
              </a:solidFill>
            </a:endParaRPr>
          </a:p>
        </p:txBody>
      </p:sp>
      <p:sp>
        <p:nvSpPr>
          <p:cNvPr id="3" name="Content Placeholder 2">
            <a:extLst>
              <a:ext uri="{FF2B5EF4-FFF2-40B4-BE49-F238E27FC236}">
                <a16:creationId xmlns:a16="http://schemas.microsoft.com/office/drawing/2014/main" id="{C8ABEE76-B380-C3C1-C53B-1982AEEEC3D5}"/>
              </a:ext>
            </a:extLst>
          </p:cNvPr>
          <p:cNvSpPr>
            <a:spLocks noGrp="1"/>
          </p:cNvSpPr>
          <p:nvPr>
            <p:ph idx="1"/>
          </p:nvPr>
        </p:nvSpPr>
        <p:spPr>
          <a:xfrm>
            <a:off x="838200" y="1690690"/>
            <a:ext cx="10515599" cy="4690638"/>
          </a:xfrm>
        </p:spPr>
        <p:txBody>
          <a:bodyPr>
            <a:noAutofit/>
          </a:bodyPr>
          <a:lstStyle/>
          <a:p>
            <a:pPr marL="0" indent="0">
              <a:buNone/>
            </a:pPr>
            <a:r>
              <a:rPr lang="en-AU" sz="2000" dirty="0"/>
              <a:t>[insert list of current policies &amp; initiatives at this council that aim to improve food environments in the community]</a:t>
            </a:r>
          </a:p>
        </p:txBody>
      </p:sp>
    </p:spTree>
    <p:extLst>
      <p:ext uri="{BB962C8B-B14F-4D97-AF65-F5344CB8AC3E}">
        <p14:creationId xmlns:p14="http://schemas.microsoft.com/office/powerpoint/2010/main" val="126785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38D9B4-2714-E8B5-FD10-6871ECE462ED}"/>
              </a:ext>
            </a:extLst>
          </p:cNvPr>
          <p:cNvSpPr txBox="1"/>
          <p:nvPr/>
        </p:nvSpPr>
        <p:spPr>
          <a:xfrm>
            <a:off x="1559495" y="620688"/>
            <a:ext cx="9302065" cy="369332"/>
          </a:xfrm>
          <a:prstGeom prst="rect">
            <a:avLst/>
          </a:prstGeom>
          <a:noFill/>
        </p:spPr>
        <p:txBody>
          <a:bodyPr wrap="square" rtlCol="0">
            <a:spAutoFit/>
          </a:bodyPr>
          <a:lstStyle/>
          <a:p>
            <a:r>
              <a:rPr lang="en-US" b="1" dirty="0"/>
              <a:t>Table 1. Criteria for choosing initiatives for healthy and sustainable food environments</a:t>
            </a:r>
          </a:p>
        </p:txBody>
      </p:sp>
      <p:pic>
        <p:nvPicPr>
          <p:cNvPr id="4" name="Picture 3" descr="A white paper with black text&#10;&#10;Description automatically generated">
            <a:extLst>
              <a:ext uri="{FF2B5EF4-FFF2-40B4-BE49-F238E27FC236}">
                <a16:creationId xmlns:a16="http://schemas.microsoft.com/office/drawing/2014/main" id="{BEC5C6CC-54B8-D2E8-C688-5920B4AE4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439" y="990020"/>
            <a:ext cx="9846721" cy="5616000"/>
          </a:xfrm>
          <a:prstGeom prst="rect">
            <a:avLst/>
          </a:prstGeom>
        </p:spPr>
      </p:pic>
    </p:spTree>
    <p:extLst>
      <p:ext uri="{BB962C8B-B14F-4D97-AF65-F5344CB8AC3E}">
        <p14:creationId xmlns:p14="http://schemas.microsoft.com/office/powerpoint/2010/main" val="194001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5D76-C042-096D-2AF2-D4F3EFA68B25}"/>
              </a:ext>
            </a:extLst>
          </p:cNvPr>
          <p:cNvSpPr>
            <a:spLocks noGrp="1"/>
          </p:cNvSpPr>
          <p:nvPr>
            <p:ph type="title"/>
          </p:nvPr>
        </p:nvSpPr>
        <p:spPr/>
        <p:txBody>
          <a:bodyPr/>
          <a:lstStyle/>
          <a:p>
            <a:r>
              <a:rPr lang="en-AU" b="1" dirty="0">
                <a:solidFill>
                  <a:srgbClr val="0070C0"/>
                </a:solidFill>
              </a:rPr>
              <a:t>Discussion points </a:t>
            </a:r>
            <a:r>
              <a:rPr lang="en-AU" sz="2800" b="1" dirty="0">
                <a:solidFill>
                  <a:srgbClr val="0070C0"/>
                </a:solidFill>
              </a:rPr>
              <a:t>(small groups)</a:t>
            </a:r>
          </a:p>
        </p:txBody>
      </p:sp>
      <p:sp>
        <p:nvSpPr>
          <p:cNvPr id="3" name="Content Placeholder 2">
            <a:extLst>
              <a:ext uri="{FF2B5EF4-FFF2-40B4-BE49-F238E27FC236}">
                <a16:creationId xmlns:a16="http://schemas.microsoft.com/office/drawing/2014/main" id="{91073C7E-223B-D884-5BFC-86608372569A}"/>
              </a:ext>
            </a:extLst>
          </p:cNvPr>
          <p:cNvSpPr>
            <a:spLocks noGrp="1"/>
          </p:cNvSpPr>
          <p:nvPr>
            <p:ph idx="1"/>
          </p:nvPr>
        </p:nvSpPr>
        <p:spPr>
          <a:xfrm>
            <a:off x="838200" y="1556793"/>
            <a:ext cx="10515600" cy="4032448"/>
          </a:xfrm>
        </p:spPr>
        <p:txBody>
          <a:bodyPr>
            <a:normAutofit/>
          </a:bodyPr>
          <a:lstStyle/>
          <a:p>
            <a:pPr>
              <a:lnSpc>
                <a:spcPct val="100000"/>
              </a:lnSpc>
              <a:spcAft>
                <a:spcPts val="450"/>
              </a:spcAft>
            </a:pPr>
            <a:r>
              <a:rPr lang="en-AU" sz="2400" dirty="0"/>
              <a:t>Quality of the current initiatives (in relation to objectives, best practice, and the criteria in Table 1)</a:t>
            </a:r>
          </a:p>
          <a:p>
            <a:pPr>
              <a:lnSpc>
                <a:spcPct val="100000"/>
              </a:lnSpc>
              <a:spcAft>
                <a:spcPts val="450"/>
              </a:spcAft>
            </a:pPr>
            <a:r>
              <a:rPr lang="en-AU" sz="2400" dirty="0"/>
              <a:t>Strengths and limitations of the current initiatives</a:t>
            </a:r>
          </a:p>
          <a:p>
            <a:pPr>
              <a:lnSpc>
                <a:spcPct val="100000"/>
              </a:lnSpc>
              <a:spcAft>
                <a:spcPts val="450"/>
              </a:spcAft>
            </a:pPr>
            <a:r>
              <a:rPr lang="en-AU" sz="2400" dirty="0"/>
              <a:t>How are these initiatives being implemented?</a:t>
            </a:r>
          </a:p>
          <a:p>
            <a:pPr>
              <a:lnSpc>
                <a:spcPct val="100000"/>
              </a:lnSpc>
              <a:spcAft>
                <a:spcPts val="450"/>
              </a:spcAft>
            </a:pPr>
            <a:r>
              <a:rPr lang="en-AU" sz="2400" dirty="0"/>
              <a:t>Is there any monitoring of these initiatives (e.g. whether they are being implemented, consistency of implementation, impact)?</a:t>
            </a:r>
          </a:p>
          <a:p>
            <a:pPr>
              <a:lnSpc>
                <a:spcPct val="100000"/>
              </a:lnSpc>
              <a:spcAft>
                <a:spcPts val="450"/>
              </a:spcAft>
            </a:pPr>
            <a:r>
              <a:rPr lang="en-AU" sz="2400" dirty="0"/>
              <a:t>Any evidence of effectiveness of current initiatives?</a:t>
            </a:r>
          </a:p>
          <a:p>
            <a:pPr>
              <a:lnSpc>
                <a:spcPct val="100000"/>
              </a:lnSpc>
              <a:spcAft>
                <a:spcPts val="450"/>
              </a:spcAft>
            </a:pPr>
            <a:r>
              <a:rPr lang="en-AU" sz="2400" dirty="0"/>
              <a:t>How could these initiatives be improved? </a:t>
            </a:r>
          </a:p>
        </p:txBody>
      </p:sp>
      <p:sp>
        <p:nvSpPr>
          <p:cNvPr id="4" name="TextBox 3">
            <a:extLst>
              <a:ext uri="{FF2B5EF4-FFF2-40B4-BE49-F238E27FC236}">
                <a16:creationId xmlns:a16="http://schemas.microsoft.com/office/drawing/2014/main" id="{D4A49247-7DC6-7EF6-B362-C8BD4982CBE9}"/>
              </a:ext>
            </a:extLst>
          </p:cNvPr>
          <p:cNvSpPr txBox="1"/>
          <p:nvPr/>
        </p:nvSpPr>
        <p:spPr>
          <a:xfrm>
            <a:off x="838200" y="5805264"/>
            <a:ext cx="9362256" cy="461665"/>
          </a:xfrm>
          <a:prstGeom prst="rect">
            <a:avLst/>
          </a:prstGeom>
          <a:noFill/>
        </p:spPr>
        <p:txBody>
          <a:bodyPr wrap="square" rtlCol="0">
            <a:spAutoFit/>
          </a:bodyPr>
          <a:lstStyle/>
          <a:p>
            <a:r>
              <a:rPr lang="en-AU" sz="2400" dirty="0">
                <a:solidFill>
                  <a:srgbClr val="0070C0"/>
                </a:solidFill>
              </a:rPr>
              <a:t>Groups report back on main points of discussion</a:t>
            </a:r>
          </a:p>
        </p:txBody>
      </p:sp>
    </p:spTree>
    <p:extLst>
      <p:ext uri="{BB962C8B-B14F-4D97-AF65-F5344CB8AC3E}">
        <p14:creationId xmlns:p14="http://schemas.microsoft.com/office/powerpoint/2010/main" val="40273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21C64-2F04-3E9B-CB79-84AF1D7F44F2}"/>
              </a:ext>
            </a:extLst>
          </p:cNvPr>
          <p:cNvSpPr>
            <a:spLocks noGrp="1"/>
          </p:cNvSpPr>
          <p:nvPr>
            <p:ph type="title"/>
          </p:nvPr>
        </p:nvSpPr>
        <p:spPr>
          <a:xfrm>
            <a:off x="632929" y="330739"/>
            <a:ext cx="5622229" cy="1624520"/>
          </a:xfrm>
        </p:spPr>
        <p:txBody>
          <a:bodyPr anchor="ctr">
            <a:normAutofit/>
          </a:bodyPr>
          <a:lstStyle/>
          <a:p>
            <a:r>
              <a:rPr lang="en-AU" b="1" dirty="0">
                <a:solidFill>
                  <a:srgbClr val="0070C0"/>
                </a:solidFill>
              </a:rPr>
              <a:t>Rate current initiatives</a:t>
            </a:r>
          </a:p>
        </p:txBody>
      </p:sp>
      <p:sp>
        <p:nvSpPr>
          <p:cNvPr id="3" name="Content Placeholder 2">
            <a:extLst>
              <a:ext uri="{FF2B5EF4-FFF2-40B4-BE49-F238E27FC236}">
                <a16:creationId xmlns:a16="http://schemas.microsoft.com/office/drawing/2014/main" id="{C63A6478-1CD7-E842-0690-BE75839649EF}"/>
              </a:ext>
            </a:extLst>
          </p:cNvPr>
          <p:cNvSpPr>
            <a:spLocks noGrp="1"/>
          </p:cNvSpPr>
          <p:nvPr>
            <p:ph idx="1"/>
          </p:nvPr>
        </p:nvSpPr>
        <p:spPr>
          <a:xfrm>
            <a:off x="632929" y="2708920"/>
            <a:ext cx="5622230" cy="2197968"/>
          </a:xfrm>
        </p:spPr>
        <p:txBody>
          <a:bodyPr anchor="ctr">
            <a:normAutofit/>
          </a:bodyPr>
          <a:lstStyle/>
          <a:p>
            <a:pPr marL="0" indent="0" algn="ctr">
              <a:buNone/>
            </a:pPr>
            <a:r>
              <a:rPr lang="en-AU" sz="2400" dirty="0"/>
              <a:t>Complete rating form on google forms (access via link)</a:t>
            </a:r>
          </a:p>
        </p:txBody>
      </p:sp>
      <p:pic>
        <p:nvPicPr>
          <p:cNvPr id="5" name="Picture 4" descr="Pen placed on top of a signature line">
            <a:extLst>
              <a:ext uri="{FF2B5EF4-FFF2-40B4-BE49-F238E27FC236}">
                <a16:creationId xmlns:a16="http://schemas.microsoft.com/office/drawing/2014/main" id="{17F8833B-5079-4A14-7820-754C72BE71A2}"/>
              </a:ext>
            </a:extLst>
          </p:cNvPr>
          <p:cNvPicPr>
            <a:picLocks noChangeAspect="1"/>
          </p:cNvPicPr>
          <p:nvPr/>
        </p:nvPicPr>
        <p:blipFill>
          <a:blip r:embed="rId3">
            <a:alphaModFix amt="35000"/>
          </a:blip>
          <a:srcRect l="40601" r="-2" b="-2"/>
          <a:stretch/>
        </p:blipFill>
        <p:spPr>
          <a:xfrm>
            <a:off x="6888088" y="1"/>
            <a:ext cx="5310737" cy="6858000"/>
          </a:xfrm>
          <a:prstGeom prst="rect">
            <a:avLst/>
          </a:prstGeom>
        </p:spPr>
      </p:pic>
    </p:spTree>
    <p:extLst>
      <p:ext uri="{BB962C8B-B14F-4D97-AF65-F5344CB8AC3E}">
        <p14:creationId xmlns:p14="http://schemas.microsoft.com/office/powerpoint/2010/main" val="216605142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5033</TotalTime>
  <Words>1299</Words>
  <Application>Microsoft Macintosh PowerPoint</Application>
  <PresentationFormat>Widescreen</PresentationFormat>
  <Paragraphs>100</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Arial</vt:lpstr>
      <vt:lpstr>Calibri</vt:lpstr>
      <vt:lpstr>Office Theme</vt:lpstr>
      <vt:lpstr>Local Food-EPI workshop</vt:lpstr>
      <vt:lpstr>PowerPoint Presentation</vt:lpstr>
      <vt:lpstr>Workshop aims</vt:lpstr>
      <vt:lpstr>Workshop process</vt:lpstr>
      <vt:lpstr>Step 1.  Discussion and rating of current initiatives</vt:lpstr>
      <vt:lpstr>Current initiatives</vt:lpstr>
      <vt:lpstr>PowerPoint Presentation</vt:lpstr>
      <vt:lpstr>Discussion points (small groups)</vt:lpstr>
      <vt:lpstr>Rate current initiatives</vt:lpstr>
      <vt:lpstr>Step 2.  Identification and rating of recommended future initiatives</vt:lpstr>
      <vt:lpstr>Potential initiatives (Table 2 in Local Food-EPI document)</vt:lpstr>
      <vt:lpstr>PowerPoint Presentation</vt:lpstr>
      <vt:lpstr>PowerPoint Presentation</vt:lpstr>
      <vt:lpstr>Discussion points (small groups)</vt:lpstr>
      <vt:lpstr>Whole group discussion</vt:lpstr>
      <vt:lpstr>Short break to collate results (coffee, tea, snacks)</vt:lpstr>
      <vt:lpstr>List of relevant/possible initiatives</vt:lpstr>
      <vt:lpstr>Discussion points (small groups)</vt:lpstr>
      <vt:lpstr>Rating initiatives to identify priorities</vt:lpstr>
      <vt:lpstr>Rate proposed initiatives</vt:lpstr>
      <vt:lpstr>Short break to collate results  (coffee/tea, snacks)</vt:lpstr>
      <vt:lpstr>Results – list of priorities high to low</vt:lpstr>
      <vt:lpstr>Discussion points (small groups)</vt:lpstr>
      <vt:lpstr>Step 3.  Feedback on Food-EPI tool and workshop process</vt:lpstr>
      <vt:lpstr>Help us to improve the tool and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Rōpū Rangahau ō Te Kāhui Matepukupuku</dc:title>
  <dc:creator>Rana Peniamina</dc:creator>
  <cp:lastModifiedBy>Wendy Houliston</cp:lastModifiedBy>
  <cp:revision>6</cp:revision>
  <cp:lastPrinted>2017-12-05T03:28:32Z</cp:lastPrinted>
  <dcterms:created xsi:type="dcterms:W3CDTF">2020-10-07T01:17:22Z</dcterms:created>
  <dcterms:modified xsi:type="dcterms:W3CDTF">2025-10-03T02:36:24Z</dcterms:modified>
</cp:coreProperties>
</file>