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xlsx" ContentType="application/vnd.openxmlformats-officedocument.spreadsheetml.sheet"/>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32404050" cy="43205400"/>
  <p:notesSz cx="6858000" cy="9144000"/>
  <p:defaultTextStyle>
    <a:defPPr>
      <a:defRPr lang="en-GB"/>
    </a:defPPr>
    <a:lvl1pPr algn="l" rtl="0" fontAlgn="base">
      <a:spcBef>
        <a:spcPct val="0"/>
      </a:spcBef>
      <a:spcAft>
        <a:spcPct val="0"/>
      </a:spcAft>
      <a:defRPr sz="8500" kern="1200">
        <a:solidFill>
          <a:schemeClr val="tx1"/>
        </a:solidFill>
        <a:latin typeface="Arial" charset="0"/>
        <a:ea typeface="+mn-ea"/>
        <a:cs typeface="+mn-cs"/>
      </a:defRPr>
    </a:lvl1pPr>
    <a:lvl2pPr marL="457200" algn="l" rtl="0" fontAlgn="base">
      <a:spcBef>
        <a:spcPct val="0"/>
      </a:spcBef>
      <a:spcAft>
        <a:spcPct val="0"/>
      </a:spcAft>
      <a:defRPr sz="8500" kern="1200">
        <a:solidFill>
          <a:schemeClr val="tx1"/>
        </a:solidFill>
        <a:latin typeface="Arial" charset="0"/>
        <a:ea typeface="+mn-ea"/>
        <a:cs typeface="+mn-cs"/>
      </a:defRPr>
    </a:lvl2pPr>
    <a:lvl3pPr marL="914400" algn="l" rtl="0" fontAlgn="base">
      <a:spcBef>
        <a:spcPct val="0"/>
      </a:spcBef>
      <a:spcAft>
        <a:spcPct val="0"/>
      </a:spcAft>
      <a:defRPr sz="8500" kern="1200">
        <a:solidFill>
          <a:schemeClr val="tx1"/>
        </a:solidFill>
        <a:latin typeface="Arial" charset="0"/>
        <a:ea typeface="+mn-ea"/>
        <a:cs typeface="+mn-cs"/>
      </a:defRPr>
    </a:lvl3pPr>
    <a:lvl4pPr marL="1371600" algn="l" rtl="0" fontAlgn="base">
      <a:spcBef>
        <a:spcPct val="0"/>
      </a:spcBef>
      <a:spcAft>
        <a:spcPct val="0"/>
      </a:spcAft>
      <a:defRPr sz="8500" kern="1200">
        <a:solidFill>
          <a:schemeClr val="tx1"/>
        </a:solidFill>
        <a:latin typeface="Arial" charset="0"/>
        <a:ea typeface="+mn-ea"/>
        <a:cs typeface="+mn-cs"/>
      </a:defRPr>
    </a:lvl4pPr>
    <a:lvl5pPr marL="1828800" algn="l" rtl="0" fontAlgn="base">
      <a:spcBef>
        <a:spcPct val="0"/>
      </a:spcBef>
      <a:spcAft>
        <a:spcPct val="0"/>
      </a:spcAft>
      <a:defRPr sz="8500" kern="1200">
        <a:solidFill>
          <a:schemeClr val="tx1"/>
        </a:solidFill>
        <a:latin typeface="Arial" charset="0"/>
        <a:ea typeface="+mn-ea"/>
        <a:cs typeface="+mn-cs"/>
      </a:defRPr>
    </a:lvl5pPr>
    <a:lvl6pPr marL="2286000" algn="l" defTabSz="914400" rtl="0" eaLnBrk="1" latinLnBrk="0" hangingPunct="1">
      <a:defRPr sz="8500" kern="1200">
        <a:solidFill>
          <a:schemeClr val="tx1"/>
        </a:solidFill>
        <a:latin typeface="Arial" charset="0"/>
        <a:ea typeface="+mn-ea"/>
        <a:cs typeface="+mn-cs"/>
      </a:defRPr>
    </a:lvl6pPr>
    <a:lvl7pPr marL="2743200" algn="l" defTabSz="914400" rtl="0" eaLnBrk="1" latinLnBrk="0" hangingPunct="1">
      <a:defRPr sz="8500" kern="1200">
        <a:solidFill>
          <a:schemeClr val="tx1"/>
        </a:solidFill>
        <a:latin typeface="Arial" charset="0"/>
        <a:ea typeface="+mn-ea"/>
        <a:cs typeface="+mn-cs"/>
      </a:defRPr>
    </a:lvl7pPr>
    <a:lvl8pPr marL="3200400" algn="l" defTabSz="914400" rtl="0" eaLnBrk="1" latinLnBrk="0" hangingPunct="1">
      <a:defRPr sz="8500" kern="1200">
        <a:solidFill>
          <a:schemeClr val="tx1"/>
        </a:solidFill>
        <a:latin typeface="Arial" charset="0"/>
        <a:ea typeface="+mn-ea"/>
        <a:cs typeface="+mn-cs"/>
      </a:defRPr>
    </a:lvl8pPr>
    <a:lvl9pPr marL="3657600" algn="l" defTabSz="914400" rtl="0" eaLnBrk="1" latinLnBrk="0" hangingPunct="1">
      <a:defRPr sz="85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ana Sarfati" initials="D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0" d="100"/>
          <a:sy n="30" d="100"/>
        </p:scale>
        <p:origin x="-96" y="2664"/>
      </p:cViewPr>
      <p:guideLst>
        <p:guide orient="horz" pos="13608"/>
        <p:guide pos="1020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lang val="en-NZ"/>
  <c:clrMapOvr bg1="lt1" tx1="dk1" bg2="lt2" tx2="dk2" accent1="accent1" accent2="accent2" accent3="accent3" accent4="accent4" accent5="accent5" accent6="accent6" hlink="hlink" folHlink="folHlink"/>
  <c:chart>
    <c:title>
      <c:tx>
        <c:rich>
          <a:bodyPr/>
          <a:lstStyle/>
          <a:p>
            <a:pPr>
              <a:defRPr sz="3200"/>
            </a:pPr>
            <a:r>
              <a:rPr lang="en-NZ" sz="3000" dirty="0"/>
              <a:t>Bladder Cancer 5 year cumulative relative survival</a:t>
            </a:r>
          </a:p>
        </c:rich>
      </c:tx>
      <c:layout/>
    </c:title>
    <c:plotArea>
      <c:layout/>
      <c:barChart>
        <c:barDir val="col"/>
        <c:grouping val="clustered"/>
        <c:ser>
          <c:idx val="0"/>
          <c:order val="0"/>
          <c:tx>
            <c:strRef>
              <c:f>Sheet5!$A$15</c:f>
              <c:strCache>
                <c:ptCount val="1"/>
                <c:pt idx="0">
                  <c:v>Sex-specific life tables</c:v>
                </c:pt>
              </c:strCache>
            </c:strRef>
          </c:tx>
          <c:cat>
            <c:multiLvlStrRef>
              <c:f>Sheet5!$B$13:$E$14</c:f>
              <c:multiLvlStrCache>
                <c:ptCount val="4"/>
                <c:lvl>
                  <c:pt idx="0">
                    <c:v>Current Smoker</c:v>
                  </c:pt>
                  <c:pt idx="1">
                    <c:v>Never Smoker</c:v>
                  </c:pt>
                  <c:pt idx="2">
                    <c:v>Current Smoker</c:v>
                  </c:pt>
                  <c:pt idx="3">
                    <c:v>Never Smoker</c:v>
                  </c:pt>
                </c:lvl>
                <c:lvl>
                  <c:pt idx="0">
                    <c:v>Male</c:v>
                  </c:pt>
                  <c:pt idx="2">
                    <c:v>Female</c:v>
                  </c:pt>
                </c:lvl>
              </c:multiLvlStrCache>
            </c:multiLvlStrRef>
          </c:cat>
          <c:val>
            <c:numRef>
              <c:f>Sheet5!$B$15:$E$15</c:f>
              <c:numCache>
                <c:formatCode>General</c:formatCode>
                <c:ptCount val="4"/>
                <c:pt idx="0">
                  <c:v>0.70600000000000018</c:v>
                </c:pt>
                <c:pt idx="1">
                  <c:v>0.73100000000000021</c:v>
                </c:pt>
                <c:pt idx="2">
                  <c:v>0.56100000000000005</c:v>
                </c:pt>
                <c:pt idx="3">
                  <c:v>0.71000000000000019</c:v>
                </c:pt>
              </c:numCache>
            </c:numRef>
          </c:val>
        </c:ser>
        <c:ser>
          <c:idx val="1"/>
          <c:order val="1"/>
          <c:tx>
            <c:strRef>
              <c:f>Sheet5!$A$16</c:f>
              <c:strCache>
                <c:ptCount val="1"/>
                <c:pt idx="0">
                  <c:v>Sex-, ethnic-, smoking-specific life tables</c:v>
                </c:pt>
              </c:strCache>
            </c:strRef>
          </c:tx>
          <c:cat>
            <c:multiLvlStrRef>
              <c:f>Sheet5!$B$13:$E$14</c:f>
              <c:multiLvlStrCache>
                <c:ptCount val="4"/>
                <c:lvl>
                  <c:pt idx="0">
                    <c:v>Current Smoker</c:v>
                  </c:pt>
                  <c:pt idx="1">
                    <c:v>Never Smoker</c:v>
                  </c:pt>
                  <c:pt idx="2">
                    <c:v>Current Smoker</c:v>
                  </c:pt>
                  <c:pt idx="3">
                    <c:v>Never Smoker</c:v>
                  </c:pt>
                </c:lvl>
                <c:lvl>
                  <c:pt idx="0">
                    <c:v>Male</c:v>
                  </c:pt>
                  <c:pt idx="2">
                    <c:v>Female</c:v>
                  </c:pt>
                </c:lvl>
              </c:multiLvlStrCache>
            </c:multiLvlStrRef>
          </c:cat>
          <c:val>
            <c:numRef>
              <c:f>Sheet5!$B$16:$E$16</c:f>
              <c:numCache>
                <c:formatCode>General</c:formatCode>
                <c:ptCount val="4"/>
                <c:pt idx="0">
                  <c:v>0.83000000000000018</c:v>
                </c:pt>
                <c:pt idx="1">
                  <c:v>0.68300000000000038</c:v>
                </c:pt>
                <c:pt idx="2">
                  <c:v>0.63400000000000023</c:v>
                </c:pt>
                <c:pt idx="3">
                  <c:v>0.69300000000000028</c:v>
                </c:pt>
              </c:numCache>
            </c:numRef>
          </c:val>
        </c:ser>
        <c:dLbls/>
        <c:axId val="78369536"/>
        <c:axId val="78371072"/>
      </c:barChart>
      <c:catAx>
        <c:axId val="78369536"/>
        <c:scaling>
          <c:orientation val="minMax"/>
        </c:scaling>
        <c:axPos val="b"/>
        <c:majorTickMark val="none"/>
        <c:tickLblPos val="nextTo"/>
        <c:txPr>
          <a:bodyPr/>
          <a:lstStyle/>
          <a:p>
            <a:pPr>
              <a:defRPr sz="1800"/>
            </a:pPr>
            <a:endParaRPr lang="en-US"/>
          </a:p>
        </c:txPr>
        <c:crossAx val="78371072"/>
        <c:crosses val="autoZero"/>
        <c:auto val="1"/>
        <c:lblAlgn val="ctr"/>
        <c:lblOffset val="100"/>
      </c:catAx>
      <c:valAx>
        <c:axId val="78371072"/>
        <c:scaling>
          <c:orientation val="minMax"/>
        </c:scaling>
        <c:axPos val="l"/>
        <c:majorGridlines/>
        <c:numFmt formatCode="General" sourceLinked="1"/>
        <c:majorTickMark val="none"/>
        <c:tickLblPos val="nextTo"/>
        <c:txPr>
          <a:bodyPr/>
          <a:lstStyle/>
          <a:p>
            <a:pPr>
              <a:defRPr sz="1800"/>
            </a:pPr>
            <a:endParaRPr lang="en-US"/>
          </a:p>
        </c:txPr>
        <c:crossAx val="78369536"/>
        <c:crosses val="autoZero"/>
        <c:crossBetween val="between"/>
      </c:valAx>
    </c:plotArea>
    <c:legend>
      <c:legendPos val="b"/>
      <c:layout/>
      <c:txPr>
        <a:bodyPr/>
        <a:lstStyle/>
        <a:p>
          <a:pPr>
            <a:defRPr sz="2400"/>
          </a:pPr>
          <a:endParaRPr lang="en-US"/>
        </a:p>
      </c:txPr>
    </c:legend>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NZ"/>
  <c:clrMapOvr bg1="lt1" tx1="dk1" bg2="lt2" tx2="dk2" accent1="accent1" accent2="accent2" accent3="accent3" accent4="accent4" accent5="accent5" accent6="accent6" hlink="hlink" folHlink="folHlink"/>
  <c:chart>
    <c:title>
      <c:tx>
        <c:rich>
          <a:bodyPr/>
          <a:lstStyle/>
          <a:p>
            <a:pPr>
              <a:defRPr sz="2800"/>
            </a:pPr>
            <a:r>
              <a:rPr lang="en-NZ" sz="3000" b="1" i="0" baseline="0" dirty="0">
                <a:effectLst/>
              </a:rPr>
              <a:t>Lung Cancer 5 year cumulative relative survival</a:t>
            </a:r>
            <a:endParaRPr lang="en-US" sz="3000" dirty="0">
              <a:effectLst/>
            </a:endParaRPr>
          </a:p>
        </c:rich>
      </c:tx>
      <c:layout/>
    </c:title>
    <c:plotArea>
      <c:layout/>
      <c:barChart>
        <c:barDir val="col"/>
        <c:grouping val="clustered"/>
        <c:ser>
          <c:idx val="0"/>
          <c:order val="0"/>
          <c:tx>
            <c:strRef>
              <c:f>Sheet5!$A$49</c:f>
              <c:strCache>
                <c:ptCount val="1"/>
                <c:pt idx="0">
                  <c:v>Sex-specific life tables</c:v>
                </c:pt>
              </c:strCache>
            </c:strRef>
          </c:tx>
          <c:cat>
            <c:multiLvlStrRef>
              <c:f>Sheet5!$B$47:$E$48</c:f>
              <c:multiLvlStrCache>
                <c:ptCount val="4"/>
                <c:lvl>
                  <c:pt idx="0">
                    <c:v>Current Smoker</c:v>
                  </c:pt>
                  <c:pt idx="1">
                    <c:v>Never Smoker</c:v>
                  </c:pt>
                  <c:pt idx="2">
                    <c:v>Current Smoker</c:v>
                  </c:pt>
                  <c:pt idx="3">
                    <c:v>Never Smoker</c:v>
                  </c:pt>
                </c:lvl>
                <c:lvl>
                  <c:pt idx="0">
                    <c:v>Male</c:v>
                  </c:pt>
                  <c:pt idx="2">
                    <c:v>Female</c:v>
                  </c:pt>
                </c:lvl>
              </c:multiLvlStrCache>
            </c:multiLvlStrRef>
          </c:cat>
          <c:val>
            <c:numRef>
              <c:f>Sheet5!$B$49:$E$49</c:f>
              <c:numCache>
                <c:formatCode>General</c:formatCode>
                <c:ptCount val="4"/>
                <c:pt idx="0">
                  <c:v>6.3E-2</c:v>
                </c:pt>
                <c:pt idx="1">
                  <c:v>0.15300000000000005</c:v>
                </c:pt>
                <c:pt idx="2">
                  <c:v>8.9000000000000051E-2</c:v>
                </c:pt>
                <c:pt idx="3">
                  <c:v>0.15000000000000005</c:v>
                </c:pt>
              </c:numCache>
            </c:numRef>
          </c:val>
        </c:ser>
        <c:ser>
          <c:idx val="1"/>
          <c:order val="1"/>
          <c:tx>
            <c:strRef>
              <c:f>Sheet5!$A$50</c:f>
              <c:strCache>
                <c:ptCount val="1"/>
                <c:pt idx="0">
                  <c:v>Sex-, ethnic-, smoking-specific life tables</c:v>
                </c:pt>
              </c:strCache>
            </c:strRef>
          </c:tx>
          <c:cat>
            <c:multiLvlStrRef>
              <c:f>Sheet5!$B$47:$E$48</c:f>
              <c:multiLvlStrCache>
                <c:ptCount val="4"/>
                <c:lvl>
                  <c:pt idx="0">
                    <c:v>Current Smoker</c:v>
                  </c:pt>
                  <c:pt idx="1">
                    <c:v>Never Smoker</c:v>
                  </c:pt>
                  <c:pt idx="2">
                    <c:v>Current Smoker</c:v>
                  </c:pt>
                  <c:pt idx="3">
                    <c:v>Never Smoker</c:v>
                  </c:pt>
                </c:lvl>
                <c:lvl>
                  <c:pt idx="0">
                    <c:v>Male</c:v>
                  </c:pt>
                  <c:pt idx="2">
                    <c:v>Female</c:v>
                  </c:pt>
                </c:lvl>
              </c:multiLvlStrCache>
            </c:multiLvlStrRef>
          </c:cat>
          <c:val>
            <c:numRef>
              <c:f>Sheet5!$B$50:$E$50</c:f>
              <c:numCache>
                <c:formatCode>General</c:formatCode>
                <c:ptCount val="4"/>
                <c:pt idx="0">
                  <c:v>7.3000000000000009E-2</c:v>
                </c:pt>
                <c:pt idx="1">
                  <c:v>0.14600000000000005</c:v>
                </c:pt>
                <c:pt idx="2">
                  <c:v>9.9000000000000046E-2</c:v>
                </c:pt>
                <c:pt idx="3">
                  <c:v>0.14800000000000005</c:v>
                </c:pt>
              </c:numCache>
            </c:numRef>
          </c:val>
        </c:ser>
        <c:dLbls/>
        <c:axId val="78667136"/>
        <c:axId val="78677120"/>
      </c:barChart>
      <c:catAx>
        <c:axId val="78667136"/>
        <c:scaling>
          <c:orientation val="minMax"/>
        </c:scaling>
        <c:axPos val="b"/>
        <c:tickLblPos val="nextTo"/>
        <c:txPr>
          <a:bodyPr/>
          <a:lstStyle/>
          <a:p>
            <a:pPr>
              <a:defRPr sz="1800"/>
            </a:pPr>
            <a:endParaRPr lang="en-US"/>
          </a:p>
        </c:txPr>
        <c:crossAx val="78677120"/>
        <c:crosses val="autoZero"/>
        <c:auto val="1"/>
        <c:lblAlgn val="ctr"/>
        <c:lblOffset val="100"/>
      </c:catAx>
      <c:valAx>
        <c:axId val="78677120"/>
        <c:scaling>
          <c:orientation val="minMax"/>
        </c:scaling>
        <c:axPos val="l"/>
        <c:majorGridlines/>
        <c:numFmt formatCode="General" sourceLinked="1"/>
        <c:tickLblPos val="nextTo"/>
        <c:txPr>
          <a:bodyPr/>
          <a:lstStyle/>
          <a:p>
            <a:pPr>
              <a:defRPr sz="1800"/>
            </a:pPr>
            <a:endParaRPr lang="en-US"/>
          </a:p>
        </c:txPr>
        <c:crossAx val="78667136"/>
        <c:crosses val="autoZero"/>
        <c:crossBetween val="between"/>
      </c:valAx>
    </c:plotArea>
    <c:legend>
      <c:legendPos val="b"/>
      <c:layout/>
      <c:txPr>
        <a:bodyPr/>
        <a:lstStyle/>
        <a:p>
          <a:pPr>
            <a:defRPr sz="2400"/>
          </a:pPr>
          <a:endParaRPr lang="en-US"/>
        </a:p>
      </c:txPr>
    </c:legend>
    <c:plotVisOnly val="1"/>
    <c:dispBlanksAs val="gap"/>
  </c:chart>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0B2F2F5-44D0-478B-B23A-3D7B83E02EC2}" type="datetimeFigureOut">
              <a:rPr lang="en-US"/>
              <a:pPr>
                <a:defRPr/>
              </a:pPr>
              <a:t>6/29/2011</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63EE464-27B3-4C3D-A282-4D5948A824E1}" type="slidenum">
              <a:rPr lang="en-US"/>
              <a:pPr>
                <a:defRPr/>
              </a:pPr>
              <a:t>‹#›</a:t>
            </a:fld>
            <a:endParaRPr lang="en-US"/>
          </a:p>
        </p:txBody>
      </p:sp>
    </p:spTree>
    <p:extLst>
      <p:ext uri="{BB962C8B-B14F-4D97-AF65-F5344CB8AC3E}">
        <p14:creationId xmlns:p14="http://schemas.microsoft.com/office/powerpoint/2010/main" xmlns="" val="14525326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8500">
                <a:solidFill>
                  <a:schemeClr val="tx1"/>
                </a:solidFill>
                <a:latin typeface="Arial" charset="0"/>
              </a:defRPr>
            </a:lvl1pPr>
            <a:lvl2pPr marL="742950" indent="-285750" eaLnBrk="0" hangingPunct="0">
              <a:defRPr sz="8500">
                <a:solidFill>
                  <a:schemeClr val="tx1"/>
                </a:solidFill>
                <a:latin typeface="Arial" charset="0"/>
              </a:defRPr>
            </a:lvl2pPr>
            <a:lvl3pPr marL="1143000" indent="-228600" eaLnBrk="0" hangingPunct="0">
              <a:defRPr sz="8500">
                <a:solidFill>
                  <a:schemeClr val="tx1"/>
                </a:solidFill>
                <a:latin typeface="Arial" charset="0"/>
              </a:defRPr>
            </a:lvl3pPr>
            <a:lvl4pPr marL="1600200" indent="-228600" eaLnBrk="0" hangingPunct="0">
              <a:defRPr sz="8500">
                <a:solidFill>
                  <a:schemeClr val="tx1"/>
                </a:solidFill>
                <a:latin typeface="Arial" charset="0"/>
              </a:defRPr>
            </a:lvl4pPr>
            <a:lvl5pPr marL="2057400" indent="-228600" eaLnBrk="0" hangingPunct="0">
              <a:defRPr sz="8500">
                <a:solidFill>
                  <a:schemeClr val="tx1"/>
                </a:solidFill>
                <a:latin typeface="Arial" charset="0"/>
              </a:defRPr>
            </a:lvl5pPr>
            <a:lvl6pPr marL="2514600" indent="-228600" eaLnBrk="0" fontAlgn="base" hangingPunct="0">
              <a:spcBef>
                <a:spcPct val="0"/>
              </a:spcBef>
              <a:spcAft>
                <a:spcPct val="0"/>
              </a:spcAft>
              <a:defRPr sz="8500">
                <a:solidFill>
                  <a:schemeClr val="tx1"/>
                </a:solidFill>
                <a:latin typeface="Arial" charset="0"/>
              </a:defRPr>
            </a:lvl6pPr>
            <a:lvl7pPr marL="2971800" indent="-228600" eaLnBrk="0" fontAlgn="base" hangingPunct="0">
              <a:spcBef>
                <a:spcPct val="0"/>
              </a:spcBef>
              <a:spcAft>
                <a:spcPct val="0"/>
              </a:spcAft>
              <a:defRPr sz="8500">
                <a:solidFill>
                  <a:schemeClr val="tx1"/>
                </a:solidFill>
                <a:latin typeface="Arial" charset="0"/>
              </a:defRPr>
            </a:lvl7pPr>
            <a:lvl8pPr marL="3429000" indent="-228600" eaLnBrk="0" fontAlgn="base" hangingPunct="0">
              <a:spcBef>
                <a:spcPct val="0"/>
              </a:spcBef>
              <a:spcAft>
                <a:spcPct val="0"/>
              </a:spcAft>
              <a:defRPr sz="8500">
                <a:solidFill>
                  <a:schemeClr val="tx1"/>
                </a:solidFill>
                <a:latin typeface="Arial" charset="0"/>
              </a:defRPr>
            </a:lvl8pPr>
            <a:lvl9pPr marL="3886200" indent="-228600" eaLnBrk="0" fontAlgn="base" hangingPunct="0">
              <a:spcBef>
                <a:spcPct val="0"/>
              </a:spcBef>
              <a:spcAft>
                <a:spcPct val="0"/>
              </a:spcAft>
              <a:defRPr sz="8500">
                <a:solidFill>
                  <a:schemeClr val="tx1"/>
                </a:solidFill>
                <a:latin typeface="Arial" charset="0"/>
              </a:defRPr>
            </a:lvl9pPr>
          </a:lstStyle>
          <a:p>
            <a:pPr eaLnBrk="1" hangingPunct="1"/>
            <a:fld id="{85575BDB-E981-45B1-9C22-0367B6274A3A}" type="slidenum">
              <a:rPr lang="en-US" sz="1200" smtClean="0"/>
              <a:pPr eaLnBrk="1" hangingPunct="1"/>
              <a:t>1</a:t>
            </a:fld>
            <a:endParaRPr lang="en-US" sz="1200" smtClean="0"/>
          </a:p>
        </p:txBody>
      </p:sp>
      <p:sp>
        <p:nvSpPr>
          <p:cNvPr id="40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0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30463" y="13422313"/>
            <a:ext cx="27543125" cy="9259887"/>
          </a:xfrm>
        </p:spPr>
        <p:txBody>
          <a:bodyPr/>
          <a:lstStyle/>
          <a:p>
            <a:r>
              <a:rPr lang="en-US" smtClean="0"/>
              <a:t>Click to edit Master title style</a:t>
            </a:r>
            <a:endParaRPr lang="en-US"/>
          </a:p>
        </p:txBody>
      </p:sp>
      <p:sp>
        <p:nvSpPr>
          <p:cNvPr id="3" name="Subtitle 2"/>
          <p:cNvSpPr>
            <a:spLocks noGrp="1"/>
          </p:cNvSpPr>
          <p:nvPr>
            <p:ph type="subTitle" idx="1"/>
          </p:nvPr>
        </p:nvSpPr>
        <p:spPr>
          <a:xfrm>
            <a:off x="4860925" y="24482425"/>
            <a:ext cx="22682200" cy="110426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1646F30-6EDB-4DDC-94B9-F9184C41AC88}" type="slidenum">
              <a:rPr lang="en-GB"/>
              <a:pPr>
                <a:defRPr/>
              </a:pPr>
              <a:t>‹#›</a:t>
            </a:fld>
            <a:endParaRPr lang="en-GB"/>
          </a:p>
        </p:txBody>
      </p:sp>
    </p:spTree>
    <p:extLst>
      <p:ext uri="{BB962C8B-B14F-4D97-AF65-F5344CB8AC3E}">
        <p14:creationId xmlns:p14="http://schemas.microsoft.com/office/powerpoint/2010/main" xmlns="" val="386673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7A04B79-EDB0-4C6A-A353-1C65F3C16EB1}" type="slidenum">
              <a:rPr lang="en-GB"/>
              <a:pPr>
                <a:defRPr/>
              </a:pPr>
              <a:t>‹#›</a:t>
            </a:fld>
            <a:endParaRPr lang="en-GB"/>
          </a:p>
        </p:txBody>
      </p:sp>
    </p:spTree>
    <p:extLst>
      <p:ext uri="{BB962C8B-B14F-4D97-AF65-F5344CB8AC3E}">
        <p14:creationId xmlns:p14="http://schemas.microsoft.com/office/powerpoint/2010/main" xmlns="" val="4113501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93413" y="1730375"/>
            <a:ext cx="7289800" cy="36864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20838" y="1730375"/>
            <a:ext cx="21720175" cy="36864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71E3540-A1AB-47AA-B0CB-8C3632821ADF}" type="slidenum">
              <a:rPr lang="en-GB"/>
              <a:pPr>
                <a:defRPr/>
              </a:pPr>
              <a:t>‹#›</a:t>
            </a:fld>
            <a:endParaRPr lang="en-GB"/>
          </a:p>
        </p:txBody>
      </p:sp>
    </p:spTree>
    <p:extLst>
      <p:ext uri="{BB962C8B-B14F-4D97-AF65-F5344CB8AC3E}">
        <p14:creationId xmlns:p14="http://schemas.microsoft.com/office/powerpoint/2010/main" xmlns="" val="408813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AD65F54-F211-42E2-B7B9-A991AFA43A00}" type="slidenum">
              <a:rPr lang="en-GB"/>
              <a:pPr>
                <a:defRPr/>
              </a:pPr>
              <a:t>‹#›</a:t>
            </a:fld>
            <a:endParaRPr lang="en-GB"/>
          </a:p>
        </p:txBody>
      </p:sp>
    </p:spTree>
    <p:extLst>
      <p:ext uri="{BB962C8B-B14F-4D97-AF65-F5344CB8AC3E}">
        <p14:creationId xmlns:p14="http://schemas.microsoft.com/office/powerpoint/2010/main" xmlns="" val="1455055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9050" y="27763788"/>
            <a:ext cx="27544713" cy="858043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559050" y="18311813"/>
            <a:ext cx="27544713" cy="94519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717A340-1A2B-4219-AEEF-45C1ACC6EFF4}" type="slidenum">
              <a:rPr lang="en-GB"/>
              <a:pPr>
                <a:defRPr/>
              </a:pPr>
              <a:t>‹#›</a:t>
            </a:fld>
            <a:endParaRPr lang="en-GB"/>
          </a:p>
        </p:txBody>
      </p:sp>
    </p:spTree>
    <p:extLst>
      <p:ext uri="{BB962C8B-B14F-4D97-AF65-F5344CB8AC3E}">
        <p14:creationId xmlns:p14="http://schemas.microsoft.com/office/powerpoint/2010/main" xmlns="" val="319095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20838" y="10080625"/>
            <a:ext cx="14504987" cy="2851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278225" y="10080625"/>
            <a:ext cx="14504988" cy="2851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13C1976-2013-44E3-B082-7D15BDD6FA39}" type="slidenum">
              <a:rPr lang="en-GB"/>
              <a:pPr>
                <a:defRPr/>
              </a:pPr>
              <a:t>‹#›</a:t>
            </a:fld>
            <a:endParaRPr lang="en-GB"/>
          </a:p>
        </p:txBody>
      </p:sp>
    </p:spTree>
    <p:extLst>
      <p:ext uri="{BB962C8B-B14F-4D97-AF65-F5344CB8AC3E}">
        <p14:creationId xmlns:p14="http://schemas.microsoft.com/office/powerpoint/2010/main" xmlns="" val="964070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0838" y="9671050"/>
            <a:ext cx="14316075" cy="40306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0838" y="13701713"/>
            <a:ext cx="14316075" cy="248935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460788" y="9671050"/>
            <a:ext cx="14322425" cy="40306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460788" y="13701713"/>
            <a:ext cx="14322425" cy="248935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ABE27940-CAF3-4C59-B62B-61892DC65ACA}" type="slidenum">
              <a:rPr lang="en-GB"/>
              <a:pPr>
                <a:defRPr/>
              </a:pPr>
              <a:t>‹#›</a:t>
            </a:fld>
            <a:endParaRPr lang="en-GB"/>
          </a:p>
        </p:txBody>
      </p:sp>
    </p:spTree>
    <p:extLst>
      <p:ext uri="{BB962C8B-B14F-4D97-AF65-F5344CB8AC3E}">
        <p14:creationId xmlns:p14="http://schemas.microsoft.com/office/powerpoint/2010/main" xmlns="" val="1476882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5B0959C4-8629-411E-9617-AE517158D126}" type="slidenum">
              <a:rPr lang="en-GB"/>
              <a:pPr>
                <a:defRPr/>
              </a:pPr>
              <a:t>‹#›</a:t>
            </a:fld>
            <a:endParaRPr lang="en-GB"/>
          </a:p>
        </p:txBody>
      </p:sp>
    </p:spTree>
    <p:extLst>
      <p:ext uri="{BB962C8B-B14F-4D97-AF65-F5344CB8AC3E}">
        <p14:creationId xmlns:p14="http://schemas.microsoft.com/office/powerpoint/2010/main" xmlns="" val="1013309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F93C9768-E21F-4A02-A631-5411B5C5994B}" type="slidenum">
              <a:rPr lang="en-GB"/>
              <a:pPr>
                <a:defRPr/>
              </a:pPr>
              <a:t>‹#›</a:t>
            </a:fld>
            <a:endParaRPr lang="en-GB"/>
          </a:p>
        </p:txBody>
      </p:sp>
    </p:spTree>
    <p:extLst>
      <p:ext uri="{BB962C8B-B14F-4D97-AF65-F5344CB8AC3E}">
        <p14:creationId xmlns:p14="http://schemas.microsoft.com/office/powerpoint/2010/main" xmlns="" val="1243736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0838" y="1720850"/>
            <a:ext cx="10660062" cy="731996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669838" y="1720850"/>
            <a:ext cx="18113375" cy="368744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20838" y="9040813"/>
            <a:ext cx="10660062" cy="295544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3E1662A-5D54-4F0C-84FF-4E50F5F8E8EF}" type="slidenum">
              <a:rPr lang="en-GB"/>
              <a:pPr>
                <a:defRPr/>
              </a:pPr>
              <a:t>‹#›</a:t>
            </a:fld>
            <a:endParaRPr lang="en-GB"/>
          </a:p>
        </p:txBody>
      </p:sp>
    </p:spTree>
    <p:extLst>
      <p:ext uri="{BB962C8B-B14F-4D97-AF65-F5344CB8AC3E}">
        <p14:creationId xmlns:p14="http://schemas.microsoft.com/office/powerpoint/2010/main" xmlns="" val="891103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51588" y="30243463"/>
            <a:ext cx="19442112" cy="357028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351588" y="3860800"/>
            <a:ext cx="19442112" cy="259222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51588" y="33813750"/>
            <a:ext cx="19442112" cy="50704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0316BD6-90D8-4BC0-AEAC-427EB06737FB}" type="slidenum">
              <a:rPr lang="en-GB"/>
              <a:pPr>
                <a:defRPr/>
              </a:pPr>
              <a:t>‹#›</a:t>
            </a:fld>
            <a:endParaRPr lang="en-GB"/>
          </a:p>
        </p:txBody>
      </p:sp>
    </p:spTree>
    <p:extLst>
      <p:ext uri="{BB962C8B-B14F-4D97-AF65-F5344CB8AC3E}">
        <p14:creationId xmlns:p14="http://schemas.microsoft.com/office/powerpoint/2010/main" xmlns="" val="2889397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20838" y="1730375"/>
            <a:ext cx="29162375" cy="7200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32054" tIns="216027" rIns="432054" bIns="216027"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1620838" y="10080625"/>
            <a:ext cx="29162375" cy="28514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32054" tIns="216027" rIns="432054" bIns="216027"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1620838" y="39344600"/>
            <a:ext cx="7559675" cy="300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32054" tIns="216027" rIns="432054" bIns="216027" numCol="1" anchor="t" anchorCtr="0" compatLnSpc="1">
            <a:prstTxWarp prst="textNoShape">
              <a:avLst/>
            </a:prstTxWarp>
          </a:bodyPr>
          <a:lstStyle>
            <a:lvl1pPr defTabSz="4321175">
              <a:defRPr sz="6600"/>
            </a:lvl1pPr>
          </a:lstStyle>
          <a:p>
            <a:pPr>
              <a:defRPr/>
            </a:pPr>
            <a:endParaRPr lang="en-GB"/>
          </a:p>
        </p:txBody>
      </p:sp>
      <p:sp>
        <p:nvSpPr>
          <p:cNvPr id="1029" name="Rectangle 5"/>
          <p:cNvSpPr>
            <a:spLocks noGrp="1" noChangeArrowheads="1"/>
          </p:cNvSpPr>
          <p:nvPr>
            <p:ph type="ftr" sz="quarter" idx="3"/>
          </p:nvPr>
        </p:nvSpPr>
        <p:spPr bwMode="auto">
          <a:xfrm>
            <a:off x="11071225" y="39344600"/>
            <a:ext cx="10261600" cy="300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32054" tIns="216027" rIns="432054" bIns="216027" numCol="1" anchor="t" anchorCtr="0" compatLnSpc="1">
            <a:prstTxWarp prst="textNoShape">
              <a:avLst/>
            </a:prstTxWarp>
          </a:bodyPr>
          <a:lstStyle>
            <a:lvl1pPr algn="ctr" defTabSz="4321175">
              <a:defRPr sz="6600"/>
            </a:lvl1pPr>
          </a:lstStyle>
          <a:p>
            <a:pPr>
              <a:defRPr/>
            </a:pPr>
            <a:endParaRPr lang="en-GB"/>
          </a:p>
        </p:txBody>
      </p:sp>
      <p:sp>
        <p:nvSpPr>
          <p:cNvPr id="1030" name="Rectangle 6"/>
          <p:cNvSpPr>
            <a:spLocks noGrp="1" noChangeArrowheads="1"/>
          </p:cNvSpPr>
          <p:nvPr>
            <p:ph type="sldNum" sz="quarter" idx="4"/>
          </p:nvPr>
        </p:nvSpPr>
        <p:spPr bwMode="auto">
          <a:xfrm>
            <a:off x="23223538" y="39344600"/>
            <a:ext cx="7559675" cy="300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32054" tIns="216027" rIns="432054" bIns="216027" numCol="1" anchor="t" anchorCtr="0" compatLnSpc="1">
            <a:prstTxWarp prst="textNoShape">
              <a:avLst/>
            </a:prstTxWarp>
          </a:bodyPr>
          <a:lstStyle>
            <a:lvl1pPr algn="r" defTabSz="4321175">
              <a:defRPr sz="6600"/>
            </a:lvl1pPr>
          </a:lstStyle>
          <a:p>
            <a:pPr>
              <a:defRPr/>
            </a:pPr>
            <a:fld id="{C5B332F1-2C34-4EC6-BDB1-7F562B79202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21175" rtl="0" eaLnBrk="0" fontAlgn="base" hangingPunct="0">
        <a:spcBef>
          <a:spcPct val="0"/>
        </a:spcBef>
        <a:spcAft>
          <a:spcPct val="0"/>
        </a:spcAft>
        <a:defRPr sz="20800">
          <a:solidFill>
            <a:schemeClr val="tx2"/>
          </a:solidFill>
          <a:latin typeface="+mj-lt"/>
          <a:ea typeface="+mj-ea"/>
          <a:cs typeface="+mj-cs"/>
        </a:defRPr>
      </a:lvl1pPr>
      <a:lvl2pPr algn="ctr" defTabSz="4321175" rtl="0" eaLnBrk="0" fontAlgn="base" hangingPunct="0">
        <a:spcBef>
          <a:spcPct val="0"/>
        </a:spcBef>
        <a:spcAft>
          <a:spcPct val="0"/>
        </a:spcAft>
        <a:defRPr sz="20800">
          <a:solidFill>
            <a:schemeClr val="tx2"/>
          </a:solidFill>
          <a:latin typeface="Arial" charset="0"/>
        </a:defRPr>
      </a:lvl2pPr>
      <a:lvl3pPr algn="ctr" defTabSz="4321175" rtl="0" eaLnBrk="0" fontAlgn="base" hangingPunct="0">
        <a:spcBef>
          <a:spcPct val="0"/>
        </a:spcBef>
        <a:spcAft>
          <a:spcPct val="0"/>
        </a:spcAft>
        <a:defRPr sz="20800">
          <a:solidFill>
            <a:schemeClr val="tx2"/>
          </a:solidFill>
          <a:latin typeface="Arial" charset="0"/>
        </a:defRPr>
      </a:lvl3pPr>
      <a:lvl4pPr algn="ctr" defTabSz="4321175" rtl="0" eaLnBrk="0" fontAlgn="base" hangingPunct="0">
        <a:spcBef>
          <a:spcPct val="0"/>
        </a:spcBef>
        <a:spcAft>
          <a:spcPct val="0"/>
        </a:spcAft>
        <a:defRPr sz="20800">
          <a:solidFill>
            <a:schemeClr val="tx2"/>
          </a:solidFill>
          <a:latin typeface="Arial" charset="0"/>
        </a:defRPr>
      </a:lvl4pPr>
      <a:lvl5pPr algn="ctr" defTabSz="4321175" rtl="0" eaLnBrk="0" fontAlgn="base" hangingPunct="0">
        <a:spcBef>
          <a:spcPct val="0"/>
        </a:spcBef>
        <a:spcAft>
          <a:spcPct val="0"/>
        </a:spcAft>
        <a:defRPr sz="20800">
          <a:solidFill>
            <a:schemeClr val="tx2"/>
          </a:solidFill>
          <a:latin typeface="Arial" charset="0"/>
        </a:defRPr>
      </a:lvl5pPr>
      <a:lvl6pPr marL="457200" algn="ctr" defTabSz="4321175" rtl="0" fontAlgn="base">
        <a:spcBef>
          <a:spcPct val="0"/>
        </a:spcBef>
        <a:spcAft>
          <a:spcPct val="0"/>
        </a:spcAft>
        <a:defRPr sz="20800">
          <a:solidFill>
            <a:schemeClr val="tx2"/>
          </a:solidFill>
          <a:latin typeface="Arial" charset="0"/>
        </a:defRPr>
      </a:lvl6pPr>
      <a:lvl7pPr marL="914400" algn="ctr" defTabSz="4321175" rtl="0" fontAlgn="base">
        <a:spcBef>
          <a:spcPct val="0"/>
        </a:spcBef>
        <a:spcAft>
          <a:spcPct val="0"/>
        </a:spcAft>
        <a:defRPr sz="20800">
          <a:solidFill>
            <a:schemeClr val="tx2"/>
          </a:solidFill>
          <a:latin typeface="Arial" charset="0"/>
        </a:defRPr>
      </a:lvl7pPr>
      <a:lvl8pPr marL="1371600" algn="ctr" defTabSz="4321175" rtl="0" fontAlgn="base">
        <a:spcBef>
          <a:spcPct val="0"/>
        </a:spcBef>
        <a:spcAft>
          <a:spcPct val="0"/>
        </a:spcAft>
        <a:defRPr sz="20800">
          <a:solidFill>
            <a:schemeClr val="tx2"/>
          </a:solidFill>
          <a:latin typeface="Arial" charset="0"/>
        </a:defRPr>
      </a:lvl8pPr>
      <a:lvl9pPr marL="1828800" algn="ctr" defTabSz="4321175" rtl="0" fontAlgn="base">
        <a:spcBef>
          <a:spcPct val="0"/>
        </a:spcBef>
        <a:spcAft>
          <a:spcPct val="0"/>
        </a:spcAft>
        <a:defRPr sz="20800">
          <a:solidFill>
            <a:schemeClr val="tx2"/>
          </a:solidFill>
          <a:latin typeface="Arial" charset="0"/>
        </a:defRPr>
      </a:lvl9pPr>
    </p:titleStyle>
    <p:bodyStyle>
      <a:lvl1pPr marL="1620838" indent="-1620838" algn="l" defTabSz="4321175" rtl="0" eaLnBrk="0" fontAlgn="base" hangingPunct="0">
        <a:spcBef>
          <a:spcPct val="20000"/>
        </a:spcBef>
        <a:spcAft>
          <a:spcPct val="0"/>
        </a:spcAft>
        <a:buChar char="•"/>
        <a:defRPr sz="15100">
          <a:solidFill>
            <a:schemeClr val="tx1"/>
          </a:solidFill>
          <a:latin typeface="+mn-lt"/>
          <a:ea typeface="+mn-ea"/>
          <a:cs typeface="+mn-cs"/>
        </a:defRPr>
      </a:lvl1pPr>
      <a:lvl2pPr marL="3509963" indent="-1349375" algn="l" defTabSz="4321175" rtl="0" eaLnBrk="0" fontAlgn="base" hangingPunct="0">
        <a:spcBef>
          <a:spcPct val="20000"/>
        </a:spcBef>
        <a:spcAft>
          <a:spcPct val="0"/>
        </a:spcAft>
        <a:buChar char="–"/>
        <a:defRPr sz="13200">
          <a:solidFill>
            <a:schemeClr val="tx1"/>
          </a:solidFill>
          <a:latin typeface="+mn-lt"/>
        </a:defRPr>
      </a:lvl2pPr>
      <a:lvl3pPr marL="5400675" indent="-1079500" algn="l" defTabSz="4321175" rtl="0" eaLnBrk="0" fontAlgn="base" hangingPunct="0">
        <a:spcBef>
          <a:spcPct val="20000"/>
        </a:spcBef>
        <a:spcAft>
          <a:spcPct val="0"/>
        </a:spcAft>
        <a:buChar char="•"/>
        <a:defRPr sz="11300">
          <a:solidFill>
            <a:schemeClr val="tx1"/>
          </a:solidFill>
          <a:latin typeface="+mn-lt"/>
        </a:defRPr>
      </a:lvl3pPr>
      <a:lvl4pPr marL="7561263" indent="-1081088" algn="l" defTabSz="4321175" rtl="0" eaLnBrk="0" fontAlgn="base" hangingPunct="0">
        <a:spcBef>
          <a:spcPct val="20000"/>
        </a:spcBef>
        <a:spcAft>
          <a:spcPct val="0"/>
        </a:spcAft>
        <a:buChar char="–"/>
        <a:defRPr sz="9500">
          <a:solidFill>
            <a:schemeClr val="tx1"/>
          </a:solidFill>
          <a:latin typeface="+mn-lt"/>
        </a:defRPr>
      </a:lvl4pPr>
      <a:lvl5pPr marL="9721850" indent="-1081088" algn="l" defTabSz="4321175" rtl="0" eaLnBrk="0" fontAlgn="base" hangingPunct="0">
        <a:spcBef>
          <a:spcPct val="20000"/>
        </a:spcBef>
        <a:spcAft>
          <a:spcPct val="0"/>
        </a:spcAft>
        <a:buChar char="»"/>
        <a:defRPr sz="9500">
          <a:solidFill>
            <a:schemeClr val="tx1"/>
          </a:solidFill>
          <a:latin typeface="+mn-lt"/>
        </a:defRPr>
      </a:lvl5pPr>
      <a:lvl6pPr marL="10179050" indent="-1081088" algn="l" defTabSz="4321175" rtl="0" fontAlgn="base">
        <a:spcBef>
          <a:spcPct val="20000"/>
        </a:spcBef>
        <a:spcAft>
          <a:spcPct val="0"/>
        </a:spcAft>
        <a:buChar char="»"/>
        <a:defRPr sz="9500">
          <a:solidFill>
            <a:schemeClr val="tx1"/>
          </a:solidFill>
          <a:latin typeface="+mn-lt"/>
        </a:defRPr>
      </a:lvl6pPr>
      <a:lvl7pPr marL="10636250" indent="-1081088" algn="l" defTabSz="4321175" rtl="0" fontAlgn="base">
        <a:spcBef>
          <a:spcPct val="20000"/>
        </a:spcBef>
        <a:spcAft>
          <a:spcPct val="0"/>
        </a:spcAft>
        <a:buChar char="»"/>
        <a:defRPr sz="9500">
          <a:solidFill>
            <a:schemeClr val="tx1"/>
          </a:solidFill>
          <a:latin typeface="+mn-lt"/>
        </a:defRPr>
      </a:lvl7pPr>
      <a:lvl8pPr marL="11093450" indent="-1081088" algn="l" defTabSz="4321175" rtl="0" fontAlgn="base">
        <a:spcBef>
          <a:spcPct val="20000"/>
        </a:spcBef>
        <a:spcAft>
          <a:spcPct val="0"/>
        </a:spcAft>
        <a:buChar char="»"/>
        <a:defRPr sz="9500">
          <a:solidFill>
            <a:schemeClr val="tx1"/>
          </a:solidFill>
          <a:latin typeface="+mn-lt"/>
        </a:defRPr>
      </a:lvl8pPr>
      <a:lvl9pPr marL="11550650" indent="-1081088" algn="l" defTabSz="4321175" rtl="0" fontAlgn="base">
        <a:spcBef>
          <a:spcPct val="20000"/>
        </a:spcBef>
        <a:spcAft>
          <a:spcPct val="0"/>
        </a:spcAft>
        <a:buChar char="»"/>
        <a:defRPr sz="9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3.jpeg"/><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627063" y="985838"/>
            <a:ext cx="31149925" cy="6602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defTabSz="3348038" eaLnBrk="0" hangingPunct="0">
              <a:defRPr sz="8500">
                <a:solidFill>
                  <a:schemeClr val="tx1"/>
                </a:solidFill>
                <a:latin typeface="Arial" charset="0"/>
              </a:defRPr>
            </a:lvl1pPr>
            <a:lvl2pPr marL="742950" indent="-285750" defTabSz="3348038" eaLnBrk="0" hangingPunct="0">
              <a:defRPr sz="8500">
                <a:solidFill>
                  <a:schemeClr val="tx1"/>
                </a:solidFill>
                <a:latin typeface="Arial" charset="0"/>
              </a:defRPr>
            </a:lvl2pPr>
            <a:lvl3pPr marL="1143000" indent="-228600" defTabSz="3348038" eaLnBrk="0" hangingPunct="0">
              <a:defRPr sz="8500">
                <a:solidFill>
                  <a:schemeClr val="tx1"/>
                </a:solidFill>
                <a:latin typeface="Arial" charset="0"/>
              </a:defRPr>
            </a:lvl3pPr>
            <a:lvl4pPr marL="1600200" indent="-228600" defTabSz="3348038" eaLnBrk="0" hangingPunct="0">
              <a:defRPr sz="8500">
                <a:solidFill>
                  <a:schemeClr val="tx1"/>
                </a:solidFill>
                <a:latin typeface="Arial" charset="0"/>
              </a:defRPr>
            </a:lvl4pPr>
            <a:lvl5pPr marL="2057400" indent="-228600" defTabSz="3348038" eaLnBrk="0" hangingPunct="0">
              <a:defRPr sz="8500">
                <a:solidFill>
                  <a:schemeClr val="tx1"/>
                </a:solidFill>
                <a:latin typeface="Arial" charset="0"/>
              </a:defRPr>
            </a:lvl5pPr>
            <a:lvl6pPr marL="2514600" indent="-228600" defTabSz="3348038" eaLnBrk="0" fontAlgn="base" hangingPunct="0">
              <a:spcBef>
                <a:spcPct val="0"/>
              </a:spcBef>
              <a:spcAft>
                <a:spcPct val="0"/>
              </a:spcAft>
              <a:defRPr sz="8500">
                <a:solidFill>
                  <a:schemeClr val="tx1"/>
                </a:solidFill>
                <a:latin typeface="Arial" charset="0"/>
              </a:defRPr>
            </a:lvl6pPr>
            <a:lvl7pPr marL="2971800" indent="-228600" defTabSz="3348038" eaLnBrk="0" fontAlgn="base" hangingPunct="0">
              <a:spcBef>
                <a:spcPct val="0"/>
              </a:spcBef>
              <a:spcAft>
                <a:spcPct val="0"/>
              </a:spcAft>
              <a:defRPr sz="8500">
                <a:solidFill>
                  <a:schemeClr val="tx1"/>
                </a:solidFill>
                <a:latin typeface="Arial" charset="0"/>
              </a:defRPr>
            </a:lvl7pPr>
            <a:lvl8pPr marL="3429000" indent="-228600" defTabSz="3348038" eaLnBrk="0" fontAlgn="base" hangingPunct="0">
              <a:spcBef>
                <a:spcPct val="0"/>
              </a:spcBef>
              <a:spcAft>
                <a:spcPct val="0"/>
              </a:spcAft>
              <a:defRPr sz="8500">
                <a:solidFill>
                  <a:schemeClr val="tx1"/>
                </a:solidFill>
                <a:latin typeface="Arial" charset="0"/>
              </a:defRPr>
            </a:lvl8pPr>
            <a:lvl9pPr marL="3886200" indent="-228600" defTabSz="3348038" eaLnBrk="0" fontAlgn="base" hangingPunct="0">
              <a:spcBef>
                <a:spcPct val="0"/>
              </a:spcBef>
              <a:spcAft>
                <a:spcPct val="0"/>
              </a:spcAft>
              <a:defRPr sz="8500">
                <a:solidFill>
                  <a:schemeClr val="tx1"/>
                </a:solidFill>
                <a:latin typeface="Arial" charset="0"/>
              </a:defRPr>
            </a:lvl9pPr>
          </a:lstStyle>
          <a:p>
            <a:pPr eaLnBrk="1" hangingPunct="1"/>
            <a:r>
              <a:rPr lang="en-NZ" sz="9600" dirty="0">
                <a:solidFill>
                  <a:srgbClr val="CC0000"/>
                </a:solidFill>
                <a:latin typeface="Arial Black" pitchFamily="34" charset="0"/>
              </a:rPr>
              <a:t>Relative versus cancer-specific survival: assumptions and potential bias</a:t>
            </a:r>
            <a:endParaRPr lang="en-US" sz="1800" dirty="0"/>
          </a:p>
          <a:p>
            <a:pPr eaLnBrk="1" hangingPunct="1">
              <a:lnSpc>
                <a:spcPct val="150000"/>
              </a:lnSpc>
            </a:pPr>
            <a:r>
              <a:rPr lang="en-US" sz="6600" i="1" dirty="0"/>
              <a:t> </a:t>
            </a:r>
            <a:r>
              <a:rPr lang="en-US" sz="6000" i="1" dirty="0"/>
              <a:t>Diana Sarfati</a:t>
            </a:r>
            <a:r>
              <a:rPr lang="en-US" sz="6000" i="1" baseline="30000" dirty="0"/>
              <a:t>1</a:t>
            </a:r>
            <a:r>
              <a:rPr lang="en-US" sz="6000" i="1" dirty="0"/>
              <a:t>, </a:t>
            </a:r>
            <a:r>
              <a:rPr lang="en-US" sz="6000" i="1" dirty="0" smtClean="0"/>
              <a:t>Matt </a:t>
            </a:r>
            <a:r>
              <a:rPr lang="en-US" sz="6000" i="1" dirty="0"/>
              <a:t>Soeberg</a:t>
            </a:r>
            <a:r>
              <a:rPr lang="en-US" sz="6000" i="1" baseline="30000" dirty="0"/>
              <a:t>1</a:t>
            </a:r>
            <a:r>
              <a:rPr lang="en-US" sz="6000" i="1" dirty="0"/>
              <a:t>, Kristie Carter</a:t>
            </a:r>
            <a:r>
              <a:rPr lang="en-US" sz="6000" i="1" baseline="30000" dirty="0"/>
              <a:t>1</a:t>
            </a:r>
            <a:r>
              <a:rPr lang="en-US" sz="6000" i="1" dirty="0"/>
              <a:t>, Neil </a:t>
            </a:r>
            <a:r>
              <a:rPr lang="en-US" sz="6000" i="1" dirty="0" smtClean="0"/>
              <a:t>Pearce</a:t>
            </a:r>
            <a:r>
              <a:rPr lang="en-US" sz="6000" i="1" baseline="30000" dirty="0" smtClean="0"/>
              <a:t>2</a:t>
            </a:r>
            <a:r>
              <a:rPr lang="en-US" sz="6000" i="1" dirty="0"/>
              <a:t>, </a:t>
            </a:r>
            <a:r>
              <a:rPr lang="en-US" sz="6000" i="1" dirty="0" smtClean="0"/>
              <a:t>Tony Blakely</a:t>
            </a:r>
            <a:r>
              <a:rPr lang="en-US" sz="6000" i="1" baseline="30000" dirty="0" smtClean="0"/>
              <a:t>1</a:t>
            </a:r>
            <a:r>
              <a:rPr lang="en-US" sz="6000" i="1" dirty="0" smtClean="0"/>
              <a:t>.  </a:t>
            </a:r>
            <a:endParaRPr lang="en-US" sz="6000" i="1" dirty="0"/>
          </a:p>
          <a:p>
            <a:pPr eaLnBrk="1" hangingPunct="1">
              <a:lnSpc>
                <a:spcPct val="150000"/>
              </a:lnSpc>
            </a:pPr>
            <a:r>
              <a:rPr lang="en-US" sz="4400" i="1" baseline="30000" dirty="0"/>
              <a:t>1</a:t>
            </a:r>
            <a:r>
              <a:rPr lang="en-US" sz="4400" i="1" dirty="0"/>
              <a:t>University of </a:t>
            </a:r>
            <a:r>
              <a:rPr lang="en-US" sz="4400" i="1" dirty="0" err="1"/>
              <a:t>Otago</a:t>
            </a:r>
            <a:r>
              <a:rPr lang="en-US" sz="4400" i="1" dirty="0"/>
              <a:t> Wellington, New Zealand    </a:t>
            </a:r>
            <a:r>
              <a:rPr lang="en-US" sz="4400" i="1" baseline="30000" dirty="0"/>
              <a:t>2</a:t>
            </a:r>
            <a:r>
              <a:rPr lang="en-US" sz="4400" i="1" dirty="0"/>
              <a:t>Centre for Public Health Research, Massey University</a:t>
            </a:r>
          </a:p>
          <a:p>
            <a:pPr eaLnBrk="1" hangingPunct="1">
              <a:lnSpc>
                <a:spcPct val="150000"/>
              </a:lnSpc>
            </a:pPr>
            <a:endParaRPr lang="en-US" sz="4400" i="1" dirty="0"/>
          </a:p>
        </p:txBody>
      </p:sp>
      <p:pic>
        <p:nvPicPr>
          <p:cNvPr id="2051" name="Picture 96" descr="otago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l="18773" t="9000" r="23987" b="3375"/>
          <a:stretch>
            <a:fillRect/>
          </a:stretch>
        </p:blipFill>
        <p:spPr bwMode="auto">
          <a:xfrm>
            <a:off x="29505275" y="3960740"/>
            <a:ext cx="2466975" cy="299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2" name="AutoShape 102"/>
          <p:cNvSpPr>
            <a:spLocks noChangeArrowheads="1"/>
          </p:cNvSpPr>
          <p:nvPr/>
        </p:nvSpPr>
        <p:spPr bwMode="auto">
          <a:xfrm>
            <a:off x="160338" y="6985000"/>
            <a:ext cx="10415587" cy="33864550"/>
          </a:xfrm>
          <a:prstGeom prst="roundRect">
            <a:avLst>
              <a:gd name="adj" fmla="val 3889"/>
            </a:avLst>
          </a:prstGeom>
          <a:solidFill>
            <a:srgbClr val="FFFFCC"/>
          </a:solidFill>
          <a:ln w="6350">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3" name="Text Box 24"/>
          <p:cNvSpPr txBox="1">
            <a:spLocks noChangeArrowheads="1"/>
          </p:cNvSpPr>
          <p:nvPr/>
        </p:nvSpPr>
        <p:spPr bwMode="auto">
          <a:xfrm>
            <a:off x="288925" y="8281988"/>
            <a:ext cx="9740900" cy="8202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7663" indent="-347663" defTabSz="3348038" eaLnBrk="0" hangingPunct="0">
              <a:defRPr sz="8500">
                <a:solidFill>
                  <a:schemeClr val="tx1"/>
                </a:solidFill>
                <a:latin typeface="Arial" charset="0"/>
              </a:defRPr>
            </a:lvl1pPr>
            <a:lvl2pPr marL="742950" indent="-285750" defTabSz="3348038" eaLnBrk="0" hangingPunct="0">
              <a:defRPr sz="8500">
                <a:solidFill>
                  <a:schemeClr val="tx1"/>
                </a:solidFill>
                <a:latin typeface="Arial" charset="0"/>
              </a:defRPr>
            </a:lvl2pPr>
            <a:lvl3pPr marL="1143000" indent="-228600" defTabSz="3348038" eaLnBrk="0" hangingPunct="0">
              <a:defRPr sz="8500">
                <a:solidFill>
                  <a:schemeClr val="tx1"/>
                </a:solidFill>
                <a:latin typeface="Arial" charset="0"/>
              </a:defRPr>
            </a:lvl3pPr>
            <a:lvl4pPr marL="1600200" indent="-228600" defTabSz="3348038" eaLnBrk="0" hangingPunct="0">
              <a:defRPr sz="8500">
                <a:solidFill>
                  <a:schemeClr val="tx1"/>
                </a:solidFill>
                <a:latin typeface="Arial" charset="0"/>
              </a:defRPr>
            </a:lvl4pPr>
            <a:lvl5pPr marL="2057400" indent="-228600" defTabSz="3348038" eaLnBrk="0" hangingPunct="0">
              <a:defRPr sz="8500">
                <a:solidFill>
                  <a:schemeClr val="tx1"/>
                </a:solidFill>
                <a:latin typeface="Arial" charset="0"/>
              </a:defRPr>
            </a:lvl5pPr>
            <a:lvl6pPr marL="2514600" indent="-228600" defTabSz="3348038" eaLnBrk="0" fontAlgn="base" hangingPunct="0">
              <a:spcBef>
                <a:spcPct val="0"/>
              </a:spcBef>
              <a:spcAft>
                <a:spcPct val="0"/>
              </a:spcAft>
              <a:defRPr sz="8500">
                <a:solidFill>
                  <a:schemeClr val="tx1"/>
                </a:solidFill>
                <a:latin typeface="Arial" charset="0"/>
              </a:defRPr>
            </a:lvl6pPr>
            <a:lvl7pPr marL="2971800" indent="-228600" defTabSz="3348038" eaLnBrk="0" fontAlgn="base" hangingPunct="0">
              <a:spcBef>
                <a:spcPct val="0"/>
              </a:spcBef>
              <a:spcAft>
                <a:spcPct val="0"/>
              </a:spcAft>
              <a:defRPr sz="8500">
                <a:solidFill>
                  <a:schemeClr val="tx1"/>
                </a:solidFill>
                <a:latin typeface="Arial" charset="0"/>
              </a:defRPr>
            </a:lvl7pPr>
            <a:lvl8pPr marL="3429000" indent="-228600" defTabSz="3348038" eaLnBrk="0" fontAlgn="base" hangingPunct="0">
              <a:spcBef>
                <a:spcPct val="0"/>
              </a:spcBef>
              <a:spcAft>
                <a:spcPct val="0"/>
              </a:spcAft>
              <a:defRPr sz="8500">
                <a:solidFill>
                  <a:schemeClr val="tx1"/>
                </a:solidFill>
                <a:latin typeface="Arial" charset="0"/>
              </a:defRPr>
            </a:lvl8pPr>
            <a:lvl9pPr marL="3886200" indent="-228600" defTabSz="3348038" eaLnBrk="0" fontAlgn="base" hangingPunct="0">
              <a:spcBef>
                <a:spcPct val="0"/>
              </a:spcBef>
              <a:spcAft>
                <a:spcPct val="0"/>
              </a:spcAft>
              <a:defRPr sz="8500">
                <a:solidFill>
                  <a:schemeClr val="tx1"/>
                </a:solidFill>
                <a:latin typeface="Arial" charset="0"/>
              </a:defRPr>
            </a:lvl9pPr>
          </a:lstStyle>
          <a:p>
            <a:pPr eaLnBrk="1" hangingPunct="1">
              <a:spcBef>
                <a:spcPct val="50000"/>
              </a:spcBef>
              <a:buClr>
                <a:srgbClr val="CC0000"/>
              </a:buClr>
              <a:buSzPct val="85000"/>
              <a:buFont typeface="Wingdings" pitchFamily="2" charset="2"/>
              <a:buChar char="§"/>
            </a:pPr>
            <a:r>
              <a:rPr lang="en-NZ" sz="3400" dirty="0"/>
              <a:t>Cancer-specific and relative survival analyses are the two main methods of estimating net cancer survival.</a:t>
            </a:r>
          </a:p>
          <a:p>
            <a:pPr eaLnBrk="1" hangingPunct="1">
              <a:spcBef>
                <a:spcPct val="50000"/>
              </a:spcBef>
              <a:buClr>
                <a:srgbClr val="CC0000"/>
              </a:buClr>
              <a:buSzPct val="85000"/>
              <a:buFont typeface="Wingdings" pitchFamily="2" charset="2"/>
              <a:buChar char="§"/>
            </a:pPr>
            <a:r>
              <a:rPr lang="en-NZ" sz="3400" dirty="0"/>
              <a:t>Bias </a:t>
            </a:r>
            <a:r>
              <a:rPr lang="en-NZ" sz="3400" dirty="0" smtClean="0"/>
              <a:t>through </a:t>
            </a:r>
            <a:r>
              <a:rPr lang="en-NZ" sz="3400" dirty="0"/>
              <a:t>misclassification of </a:t>
            </a:r>
            <a:r>
              <a:rPr lang="en-NZ" sz="3400" dirty="0" smtClean="0"/>
              <a:t>cause </a:t>
            </a:r>
            <a:r>
              <a:rPr lang="en-NZ" sz="3400" dirty="0"/>
              <a:t>of death is </a:t>
            </a:r>
            <a:r>
              <a:rPr lang="en-NZ" sz="3400" dirty="0" smtClean="0"/>
              <a:t>well recognised </a:t>
            </a:r>
            <a:r>
              <a:rPr lang="en-NZ" sz="3400" dirty="0"/>
              <a:t>for cancer-specific survival.</a:t>
            </a:r>
          </a:p>
          <a:p>
            <a:pPr eaLnBrk="1" hangingPunct="1">
              <a:spcBef>
                <a:spcPct val="50000"/>
              </a:spcBef>
              <a:buClr>
                <a:srgbClr val="CC0000"/>
              </a:buClr>
              <a:buSzPct val="85000"/>
              <a:buFont typeface="Wingdings" pitchFamily="2" charset="2"/>
              <a:buChar char="§"/>
            </a:pPr>
            <a:r>
              <a:rPr lang="en-NZ" sz="3400" dirty="0"/>
              <a:t>To date there has been no systematic examination of the potential bias </a:t>
            </a:r>
            <a:r>
              <a:rPr lang="en-NZ" sz="3400" dirty="0" smtClean="0"/>
              <a:t>where </a:t>
            </a:r>
            <a:r>
              <a:rPr lang="en-NZ" sz="3400" dirty="0" err="1"/>
              <a:t>lifetable</a:t>
            </a:r>
            <a:r>
              <a:rPr lang="en-NZ" sz="3400" dirty="0"/>
              <a:t> </a:t>
            </a:r>
            <a:r>
              <a:rPr lang="en-NZ" sz="3400" dirty="0" smtClean="0"/>
              <a:t>mortality </a:t>
            </a:r>
            <a:r>
              <a:rPr lang="en-NZ" sz="3400" dirty="0"/>
              <a:t>rates are used as the external comparison </a:t>
            </a:r>
            <a:r>
              <a:rPr lang="en-NZ" sz="3400" dirty="0" smtClean="0"/>
              <a:t>group for </a:t>
            </a:r>
            <a:r>
              <a:rPr lang="en-NZ" sz="3400" dirty="0"/>
              <a:t>relative survival.</a:t>
            </a:r>
          </a:p>
          <a:p>
            <a:pPr eaLnBrk="1" hangingPunct="1">
              <a:spcBef>
                <a:spcPct val="50000"/>
              </a:spcBef>
              <a:buClr>
                <a:srgbClr val="CC0000"/>
              </a:buClr>
              <a:buSzPct val="85000"/>
              <a:buFont typeface="Wingdings" pitchFamily="2" charset="2"/>
              <a:buChar char="§"/>
            </a:pPr>
            <a:r>
              <a:rPr lang="en-NZ" sz="3400" dirty="0"/>
              <a:t>This latter bias may be particularly important for smoking-related cancers where the expected survival is lower than the general population because of the high incidence of non-cancer smoking-related mortality.</a:t>
            </a:r>
            <a:endParaRPr lang="en-US" sz="3400" dirty="0"/>
          </a:p>
        </p:txBody>
      </p:sp>
      <p:sp>
        <p:nvSpPr>
          <p:cNvPr id="2054" name="Text Box 28"/>
          <p:cNvSpPr txBox="1">
            <a:spLocks noChangeArrowheads="1"/>
          </p:cNvSpPr>
          <p:nvPr/>
        </p:nvSpPr>
        <p:spPr bwMode="auto">
          <a:xfrm>
            <a:off x="841375" y="7129463"/>
            <a:ext cx="9837738" cy="101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defTabSz="3348038" eaLnBrk="0" hangingPunct="0">
              <a:defRPr sz="8500">
                <a:solidFill>
                  <a:schemeClr val="tx1"/>
                </a:solidFill>
                <a:latin typeface="Arial" charset="0"/>
              </a:defRPr>
            </a:lvl1pPr>
            <a:lvl2pPr marL="742950" indent="-285750" defTabSz="3348038" eaLnBrk="0" hangingPunct="0">
              <a:defRPr sz="8500">
                <a:solidFill>
                  <a:schemeClr val="tx1"/>
                </a:solidFill>
                <a:latin typeface="Arial" charset="0"/>
              </a:defRPr>
            </a:lvl2pPr>
            <a:lvl3pPr marL="1143000" indent="-228600" defTabSz="3348038" eaLnBrk="0" hangingPunct="0">
              <a:defRPr sz="8500">
                <a:solidFill>
                  <a:schemeClr val="tx1"/>
                </a:solidFill>
                <a:latin typeface="Arial" charset="0"/>
              </a:defRPr>
            </a:lvl3pPr>
            <a:lvl4pPr marL="1600200" indent="-228600" defTabSz="3348038" eaLnBrk="0" hangingPunct="0">
              <a:defRPr sz="8500">
                <a:solidFill>
                  <a:schemeClr val="tx1"/>
                </a:solidFill>
                <a:latin typeface="Arial" charset="0"/>
              </a:defRPr>
            </a:lvl4pPr>
            <a:lvl5pPr marL="2057400" indent="-228600" defTabSz="3348038" eaLnBrk="0" hangingPunct="0">
              <a:defRPr sz="8500">
                <a:solidFill>
                  <a:schemeClr val="tx1"/>
                </a:solidFill>
                <a:latin typeface="Arial" charset="0"/>
              </a:defRPr>
            </a:lvl5pPr>
            <a:lvl6pPr marL="2514600" indent="-228600" defTabSz="3348038" eaLnBrk="0" fontAlgn="base" hangingPunct="0">
              <a:spcBef>
                <a:spcPct val="0"/>
              </a:spcBef>
              <a:spcAft>
                <a:spcPct val="0"/>
              </a:spcAft>
              <a:defRPr sz="8500">
                <a:solidFill>
                  <a:schemeClr val="tx1"/>
                </a:solidFill>
                <a:latin typeface="Arial" charset="0"/>
              </a:defRPr>
            </a:lvl6pPr>
            <a:lvl7pPr marL="2971800" indent="-228600" defTabSz="3348038" eaLnBrk="0" fontAlgn="base" hangingPunct="0">
              <a:spcBef>
                <a:spcPct val="0"/>
              </a:spcBef>
              <a:spcAft>
                <a:spcPct val="0"/>
              </a:spcAft>
              <a:defRPr sz="8500">
                <a:solidFill>
                  <a:schemeClr val="tx1"/>
                </a:solidFill>
                <a:latin typeface="Arial" charset="0"/>
              </a:defRPr>
            </a:lvl7pPr>
            <a:lvl8pPr marL="3429000" indent="-228600" defTabSz="3348038" eaLnBrk="0" fontAlgn="base" hangingPunct="0">
              <a:spcBef>
                <a:spcPct val="0"/>
              </a:spcBef>
              <a:spcAft>
                <a:spcPct val="0"/>
              </a:spcAft>
              <a:defRPr sz="8500">
                <a:solidFill>
                  <a:schemeClr val="tx1"/>
                </a:solidFill>
                <a:latin typeface="Arial" charset="0"/>
              </a:defRPr>
            </a:lvl8pPr>
            <a:lvl9pPr marL="3886200" indent="-228600" defTabSz="3348038" eaLnBrk="0" fontAlgn="base" hangingPunct="0">
              <a:spcBef>
                <a:spcPct val="0"/>
              </a:spcBef>
              <a:spcAft>
                <a:spcPct val="0"/>
              </a:spcAft>
              <a:defRPr sz="8500">
                <a:solidFill>
                  <a:schemeClr val="tx1"/>
                </a:solidFill>
                <a:latin typeface="Arial" charset="0"/>
              </a:defRPr>
            </a:lvl9pPr>
          </a:lstStyle>
          <a:p>
            <a:pPr eaLnBrk="1" hangingPunct="1"/>
            <a:r>
              <a:rPr lang="en-US" sz="6000" i="1">
                <a:solidFill>
                  <a:srgbClr val="CC0000"/>
                </a:solidFill>
                <a:latin typeface="Arial Black" pitchFamily="34" charset="0"/>
              </a:rPr>
              <a:t>Background</a:t>
            </a:r>
            <a:endParaRPr lang="en-US" sz="6000">
              <a:solidFill>
                <a:srgbClr val="CC0000"/>
              </a:solidFill>
              <a:latin typeface="Arial Black" pitchFamily="34" charset="0"/>
            </a:endParaRPr>
          </a:p>
        </p:txBody>
      </p:sp>
      <p:grpSp>
        <p:nvGrpSpPr>
          <p:cNvPr id="2055" name="Group 1"/>
          <p:cNvGrpSpPr>
            <a:grpSpLocks/>
          </p:cNvGrpSpPr>
          <p:nvPr/>
        </p:nvGrpSpPr>
        <p:grpSpPr bwMode="auto">
          <a:xfrm>
            <a:off x="288925" y="23546916"/>
            <a:ext cx="10190163" cy="5400675"/>
            <a:chOff x="609600" y="14812092"/>
            <a:chExt cx="14478000" cy="4513047"/>
          </a:xfrm>
        </p:grpSpPr>
        <p:sp>
          <p:nvSpPr>
            <p:cNvPr id="2100" name="AutoShape 90"/>
            <p:cNvSpPr>
              <a:spLocks noChangeArrowheads="1"/>
            </p:cNvSpPr>
            <p:nvPr/>
          </p:nvSpPr>
          <p:spPr bwMode="auto">
            <a:xfrm>
              <a:off x="609600" y="14812092"/>
              <a:ext cx="14478000" cy="4513047"/>
            </a:xfrm>
            <a:prstGeom prst="roundRect">
              <a:avLst>
                <a:gd name="adj" fmla="val 2542"/>
              </a:avLst>
            </a:prstGeom>
            <a:solidFill>
              <a:schemeClr val="bg1"/>
            </a:solidFill>
            <a:ln w="19050">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101" name="Text Box 91"/>
            <p:cNvSpPr txBox="1">
              <a:spLocks noChangeArrowheads="1"/>
            </p:cNvSpPr>
            <p:nvPr/>
          </p:nvSpPr>
          <p:spPr bwMode="auto">
            <a:xfrm>
              <a:off x="1865372" y="14900275"/>
              <a:ext cx="9514025" cy="6026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defTabSz="3348038" eaLnBrk="0" hangingPunct="0">
                <a:defRPr sz="8500">
                  <a:solidFill>
                    <a:schemeClr val="tx1"/>
                  </a:solidFill>
                  <a:latin typeface="Arial" charset="0"/>
                </a:defRPr>
              </a:lvl1pPr>
              <a:lvl2pPr marL="742950" indent="-285750" defTabSz="3348038" eaLnBrk="0" hangingPunct="0">
                <a:defRPr sz="8500">
                  <a:solidFill>
                    <a:schemeClr val="tx1"/>
                  </a:solidFill>
                  <a:latin typeface="Arial" charset="0"/>
                </a:defRPr>
              </a:lvl2pPr>
              <a:lvl3pPr marL="1143000" indent="-228600" defTabSz="3348038" eaLnBrk="0" hangingPunct="0">
                <a:defRPr sz="8500">
                  <a:solidFill>
                    <a:schemeClr val="tx1"/>
                  </a:solidFill>
                  <a:latin typeface="Arial" charset="0"/>
                </a:defRPr>
              </a:lvl3pPr>
              <a:lvl4pPr marL="1600200" indent="-228600" defTabSz="3348038" eaLnBrk="0" hangingPunct="0">
                <a:defRPr sz="8500">
                  <a:solidFill>
                    <a:schemeClr val="tx1"/>
                  </a:solidFill>
                  <a:latin typeface="Arial" charset="0"/>
                </a:defRPr>
              </a:lvl4pPr>
              <a:lvl5pPr marL="2057400" indent="-228600" defTabSz="3348038" eaLnBrk="0" hangingPunct="0">
                <a:defRPr sz="8500">
                  <a:solidFill>
                    <a:schemeClr val="tx1"/>
                  </a:solidFill>
                  <a:latin typeface="Arial" charset="0"/>
                </a:defRPr>
              </a:lvl5pPr>
              <a:lvl6pPr marL="2514600" indent="-228600" defTabSz="3348038" eaLnBrk="0" fontAlgn="base" hangingPunct="0">
                <a:spcBef>
                  <a:spcPct val="0"/>
                </a:spcBef>
                <a:spcAft>
                  <a:spcPct val="0"/>
                </a:spcAft>
                <a:defRPr sz="8500">
                  <a:solidFill>
                    <a:schemeClr val="tx1"/>
                  </a:solidFill>
                  <a:latin typeface="Arial" charset="0"/>
                </a:defRPr>
              </a:lvl6pPr>
              <a:lvl7pPr marL="2971800" indent="-228600" defTabSz="3348038" eaLnBrk="0" fontAlgn="base" hangingPunct="0">
                <a:spcBef>
                  <a:spcPct val="0"/>
                </a:spcBef>
                <a:spcAft>
                  <a:spcPct val="0"/>
                </a:spcAft>
                <a:defRPr sz="8500">
                  <a:solidFill>
                    <a:schemeClr val="tx1"/>
                  </a:solidFill>
                  <a:latin typeface="Arial" charset="0"/>
                </a:defRPr>
              </a:lvl7pPr>
              <a:lvl8pPr marL="3429000" indent="-228600" defTabSz="3348038" eaLnBrk="0" fontAlgn="base" hangingPunct="0">
                <a:spcBef>
                  <a:spcPct val="0"/>
                </a:spcBef>
                <a:spcAft>
                  <a:spcPct val="0"/>
                </a:spcAft>
                <a:defRPr sz="8500">
                  <a:solidFill>
                    <a:schemeClr val="tx1"/>
                  </a:solidFill>
                  <a:latin typeface="Arial" charset="0"/>
                </a:defRPr>
              </a:lvl8pPr>
              <a:lvl9pPr marL="3886200" indent="-228600" defTabSz="3348038" eaLnBrk="0" fontAlgn="base" hangingPunct="0">
                <a:spcBef>
                  <a:spcPct val="0"/>
                </a:spcBef>
                <a:spcAft>
                  <a:spcPct val="0"/>
                </a:spcAft>
                <a:defRPr sz="8500">
                  <a:solidFill>
                    <a:schemeClr val="tx1"/>
                  </a:solidFill>
                  <a:latin typeface="Arial" charset="0"/>
                </a:defRPr>
              </a:lvl9pPr>
            </a:lstStyle>
            <a:p>
              <a:pPr eaLnBrk="1" hangingPunct="1"/>
              <a:r>
                <a:rPr lang="en-US" sz="4400" b="1" i="1" dirty="0"/>
                <a:t>Study Objectives</a:t>
              </a:r>
            </a:p>
          </p:txBody>
        </p:sp>
        <p:sp>
          <p:nvSpPr>
            <p:cNvPr id="2102" name="Text Box 92"/>
            <p:cNvSpPr txBox="1">
              <a:spLocks noChangeArrowheads="1"/>
            </p:cNvSpPr>
            <p:nvPr/>
          </p:nvSpPr>
          <p:spPr bwMode="auto">
            <a:xfrm>
              <a:off x="1330590" y="15573883"/>
              <a:ext cx="13452210" cy="33563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514350" indent="-514350" defTabSz="3348038" eaLnBrk="0" hangingPunct="0">
                <a:defRPr sz="8500">
                  <a:solidFill>
                    <a:schemeClr val="tx1"/>
                  </a:solidFill>
                  <a:latin typeface="Arial" charset="0"/>
                </a:defRPr>
              </a:lvl1pPr>
              <a:lvl2pPr marL="742950" indent="-285750" defTabSz="3348038" eaLnBrk="0" hangingPunct="0">
                <a:defRPr sz="8500">
                  <a:solidFill>
                    <a:schemeClr val="tx1"/>
                  </a:solidFill>
                  <a:latin typeface="Arial" charset="0"/>
                </a:defRPr>
              </a:lvl2pPr>
              <a:lvl3pPr marL="1143000" indent="-228600" defTabSz="3348038" eaLnBrk="0" hangingPunct="0">
                <a:defRPr sz="8500">
                  <a:solidFill>
                    <a:schemeClr val="tx1"/>
                  </a:solidFill>
                  <a:latin typeface="Arial" charset="0"/>
                </a:defRPr>
              </a:lvl3pPr>
              <a:lvl4pPr marL="1600200" indent="-228600" defTabSz="3348038" eaLnBrk="0" hangingPunct="0">
                <a:defRPr sz="8500">
                  <a:solidFill>
                    <a:schemeClr val="tx1"/>
                  </a:solidFill>
                  <a:latin typeface="Arial" charset="0"/>
                </a:defRPr>
              </a:lvl4pPr>
              <a:lvl5pPr marL="2057400" indent="-228600" defTabSz="3348038" eaLnBrk="0" hangingPunct="0">
                <a:defRPr sz="8500">
                  <a:solidFill>
                    <a:schemeClr val="tx1"/>
                  </a:solidFill>
                  <a:latin typeface="Arial" charset="0"/>
                </a:defRPr>
              </a:lvl5pPr>
              <a:lvl6pPr marL="2514600" indent="-228600" defTabSz="3348038" eaLnBrk="0" fontAlgn="base" hangingPunct="0">
                <a:spcBef>
                  <a:spcPct val="0"/>
                </a:spcBef>
                <a:spcAft>
                  <a:spcPct val="0"/>
                </a:spcAft>
                <a:defRPr sz="8500">
                  <a:solidFill>
                    <a:schemeClr val="tx1"/>
                  </a:solidFill>
                  <a:latin typeface="Arial" charset="0"/>
                </a:defRPr>
              </a:lvl6pPr>
              <a:lvl7pPr marL="2971800" indent="-228600" defTabSz="3348038" eaLnBrk="0" fontAlgn="base" hangingPunct="0">
                <a:spcBef>
                  <a:spcPct val="0"/>
                </a:spcBef>
                <a:spcAft>
                  <a:spcPct val="0"/>
                </a:spcAft>
                <a:defRPr sz="8500">
                  <a:solidFill>
                    <a:schemeClr val="tx1"/>
                  </a:solidFill>
                  <a:latin typeface="Arial" charset="0"/>
                </a:defRPr>
              </a:lvl7pPr>
              <a:lvl8pPr marL="3429000" indent="-228600" defTabSz="3348038" eaLnBrk="0" fontAlgn="base" hangingPunct="0">
                <a:spcBef>
                  <a:spcPct val="0"/>
                </a:spcBef>
                <a:spcAft>
                  <a:spcPct val="0"/>
                </a:spcAft>
                <a:defRPr sz="8500">
                  <a:solidFill>
                    <a:schemeClr val="tx1"/>
                  </a:solidFill>
                  <a:latin typeface="Arial" charset="0"/>
                </a:defRPr>
              </a:lvl8pPr>
              <a:lvl9pPr marL="3886200" indent="-228600" defTabSz="3348038" eaLnBrk="0" fontAlgn="base" hangingPunct="0">
                <a:spcBef>
                  <a:spcPct val="0"/>
                </a:spcBef>
                <a:spcAft>
                  <a:spcPct val="0"/>
                </a:spcAft>
                <a:defRPr sz="8500">
                  <a:solidFill>
                    <a:schemeClr val="tx1"/>
                  </a:solidFill>
                  <a:latin typeface="Arial" charset="0"/>
                </a:defRPr>
              </a:lvl9pPr>
            </a:lstStyle>
            <a:p>
              <a:pPr eaLnBrk="1" hangingPunct="1">
                <a:spcBef>
                  <a:spcPct val="50000"/>
                </a:spcBef>
                <a:buFont typeface="Arial" charset="0"/>
                <a:buAutoNum type="arabicPeriod"/>
              </a:pPr>
              <a:r>
                <a:rPr lang="en-US" sz="3400" dirty="0"/>
                <a:t>To assess the impact on relative survival ratios (RSRs) for lung and bladder cancers </a:t>
              </a:r>
              <a:r>
                <a:rPr lang="en-US" sz="3400" dirty="0" smtClean="0"/>
                <a:t>using </a:t>
              </a:r>
              <a:r>
                <a:rPr lang="en-US" sz="3400" dirty="0"/>
                <a:t>crude compared with ethnicity and smoking adjusted </a:t>
              </a:r>
              <a:r>
                <a:rPr lang="en-US" sz="3400" dirty="0" smtClean="0"/>
                <a:t>life table </a:t>
              </a:r>
              <a:r>
                <a:rPr lang="en-US" sz="3400" dirty="0"/>
                <a:t>data.</a:t>
              </a:r>
            </a:p>
            <a:p>
              <a:pPr eaLnBrk="1" hangingPunct="1">
                <a:spcBef>
                  <a:spcPct val="50000"/>
                </a:spcBef>
                <a:buFont typeface="Arial" charset="0"/>
                <a:buAutoNum type="arabicPeriod"/>
              </a:pPr>
              <a:r>
                <a:rPr lang="en-US" sz="3400" dirty="0"/>
                <a:t>To compare these results with simulations to estimate the effect of misclassification bias on cancer-specific estimates.</a:t>
              </a:r>
            </a:p>
          </p:txBody>
        </p:sp>
      </p:grpSp>
      <p:grpSp>
        <p:nvGrpSpPr>
          <p:cNvPr id="2056" name="Group 3"/>
          <p:cNvGrpSpPr>
            <a:grpSpLocks/>
          </p:cNvGrpSpPr>
          <p:nvPr/>
        </p:nvGrpSpPr>
        <p:grpSpPr bwMode="auto">
          <a:xfrm>
            <a:off x="288925" y="29200474"/>
            <a:ext cx="10287000" cy="12204750"/>
            <a:chOff x="288925" y="22669997"/>
            <a:chExt cx="10287000" cy="11883058"/>
          </a:xfrm>
        </p:grpSpPr>
        <p:sp>
          <p:nvSpPr>
            <p:cNvPr id="2098" name="Text Box 105"/>
            <p:cNvSpPr txBox="1">
              <a:spLocks noChangeArrowheads="1"/>
            </p:cNvSpPr>
            <p:nvPr/>
          </p:nvSpPr>
          <p:spPr bwMode="auto">
            <a:xfrm>
              <a:off x="288925" y="23657264"/>
              <a:ext cx="10287000" cy="108957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7663" indent="-347663" defTabSz="3348038" eaLnBrk="0" hangingPunct="0">
                <a:defRPr sz="8500">
                  <a:solidFill>
                    <a:schemeClr val="tx1"/>
                  </a:solidFill>
                  <a:latin typeface="Arial" charset="0"/>
                </a:defRPr>
              </a:lvl1pPr>
              <a:lvl2pPr marL="742950" indent="-285750" defTabSz="3348038" eaLnBrk="0" hangingPunct="0">
                <a:defRPr sz="8500">
                  <a:solidFill>
                    <a:schemeClr val="tx1"/>
                  </a:solidFill>
                  <a:latin typeface="Arial" charset="0"/>
                </a:defRPr>
              </a:lvl2pPr>
              <a:lvl3pPr marL="1143000" indent="-228600" defTabSz="3348038" eaLnBrk="0" hangingPunct="0">
                <a:defRPr sz="8500">
                  <a:solidFill>
                    <a:schemeClr val="tx1"/>
                  </a:solidFill>
                  <a:latin typeface="Arial" charset="0"/>
                </a:defRPr>
              </a:lvl3pPr>
              <a:lvl4pPr marL="1600200" indent="-228600" defTabSz="3348038" eaLnBrk="0" hangingPunct="0">
                <a:defRPr sz="8500">
                  <a:solidFill>
                    <a:schemeClr val="tx1"/>
                  </a:solidFill>
                  <a:latin typeface="Arial" charset="0"/>
                </a:defRPr>
              </a:lvl4pPr>
              <a:lvl5pPr marL="2057400" indent="-228600" defTabSz="3348038" eaLnBrk="0" hangingPunct="0">
                <a:defRPr sz="8500">
                  <a:solidFill>
                    <a:schemeClr val="tx1"/>
                  </a:solidFill>
                  <a:latin typeface="Arial" charset="0"/>
                </a:defRPr>
              </a:lvl5pPr>
              <a:lvl6pPr marL="2514600" indent="-228600" defTabSz="3348038" eaLnBrk="0" fontAlgn="base" hangingPunct="0">
                <a:spcBef>
                  <a:spcPct val="0"/>
                </a:spcBef>
                <a:spcAft>
                  <a:spcPct val="0"/>
                </a:spcAft>
                <a:defRPr sz="8500">
                  <a:solidFill>
                    <a:schemeClr val="tx1"/>
                  </a:solidFill>
                  <a:latin typeface="Arial" charset="0"/>
                </a:defRPr>
              </a:lvl6pPr>
              <a:lvl7pPr marL="2971800" indent="-228600" defTabSz="3348038" eaLnBrk="0" fontAlgn="base" hangingPunct="0">
                <a:spcBef>
                  <a:spcPct val="0"/>
                </a:spcBef>
                <a:spcAft>
                  <a:spcPct val="0"/>
                </a:spcAft>
                <a:defRPr sz="8500">
                  <a:solidFill>
                    <a:schemeClr val="tx1"/>
                  </a:solidFill>
                  <a:latin typeface="Arial" charset="0"/>
                </a:defRPr>
              </a:lvl7pPr>
              <a:lvl8pPr marL="3429000" indent="-228600" defTabSz="3348038" eaLnBrk="0" fontAlgn="base" hangingPunct="0">
                <a:spcBef>
                  <a:spcPct val="0"/>
                </a:spcBef>
                <a:spcAft>
                  <a:spcPct val="0"/>
                </a:spcAft>
                <a:defRPr sz="8500">
                  <a:solidFill>
                    <a:schemeClr val="tx1"/>
                  </a:solidFill>
                  <a:latin typeface="Arial" charset="0"/>
                </a:defRPr>
              </a:lvl8pPr>
              <a:lvl9pPr marL="3886200" indent="-228600" defTabSz="3348038" eaLnBrk="0" fontAlgn="base" hangingPunct="0">
                <a:spcBef>
                  <a:spcPct val="0"/>
                </a:spcBef>
                <a:spcAft>
                  <a:spcPct val="0"/>
                </a:spcAft>
                <a:defRPr sz="8500">
                  <a:solidFill>
                    <a:schemeClr val="tx1"/>
                  </a:solidFill>
                  <a:latin typeface="Arial" charset="0"/>
                </a:defRPr>
              </a:lvl9pPr>
            </a:lstStyle>
            <a:p>
              <a:pPr eaLnBrk="1" hangingPunct="1">
                <a:spcBef>
                  <a:spcPct val="20000"/>
                </a:spcBef>
                <a:buClr>
                  <a:srgbClr val="CC0000"/>
                </a:buClr>
                <a:buSzPct val="85000"/>
                <a:buFont typeface="Wingdings" pitchFamily="2" charset="2"/>
                <a:buChar char="§"/>
              </a:pPr>
              <a:r>
                <a:rPr lang="en-NZ" sz="3400" dirty="0"/>
                <a:t>The1996 Census </a:t>
              </a:r>
              <a:r>
                <a:rPr lang="en-NZ" sz="3400" dirty="0" smtClean="0"/>
                <a:t>population </a:t>
              </a:r>
              <a:r>
                <a:rPr lang="en-NZ" sz="3400" dirty="0"/>
                <a:t>for the </a:t>
              </a:r>
              <a:r>
                <a:rPr lang="en-NZ" sz="3400" dirty="0" smtClean="0"/>
                <a:t>New </a:t>
              </a:r>
              <a:r>
                <a:rPr lang="en-NZ" sz="3400" dirty="0"/>
                <a:t>Zealand (NZ) population was probabilistically </a:t>
              </a:r>
              <a:r>
                <a:rPr lang="en-NZ" sz="3400" b="1" dirty="0"/>
                <a:t>linked to cancer records </a:t>
              </a:r>
              <a:r>
                <a:rPr lang="en-NZ" sz="3400" dirty="0"/>
                <a:t>from the NZ Cancer Registry.</a:t>
              </a:r>
            </a:p>
            <a:p>
              <a:pPr eaLnBrk="1" hangingPunct="1">
                <a:spcBef>
                  <a:spcPct val="20000"/>
                </a:spcBef>
                <a:buClr>
                  <a:srgbClr val="CC0000"/>
                </a:buClr>
                <a:buSzPct val="85000"/>
                <a:buFont typeface="Wingdings" pitchFamily="2" charset="2"/>
                <a:buChar char="§"/>
              </a:pPr>
              <a:r>
                <a:rPr lang="en-NZ" sz="3400" dirty="0"/>
                <a:t>The 1996 census included two questions to elicit </a:t>
              </a:r>
              <a:r>
                <a:rPr lang="en-NZ" sz="3400" b="1" dirty="0"/>
                <a:t>smoking status</a:t>
              </a:r>
              <a:r>
                <a:rPr lang="en-NZ" sz="3400" dirty="0"/>
                <a:t>.</a:t>
              </a:r>
            </a:p>
            <a:p>
              <a:pPr eaLnBrk="1" hangingPunct="1">
                <a:spcBef>
                  <a:spcPct val="20000"/>
                </a:spcBef>
                <a:buClr>
                  <a:srgbClr val="CC0000"/>
                </a:buClr>
                <a:buSzPct val="85000"/>
                <a:buFont typeface="Wingdings" pitchFamily="2" charset="2"/>
                <a:buChar char="§"/>
              </a:pPr>
              <a:r>
                <a:rPr lang="en-NZ" sz="3400" dirty="0"/>
                <a:t>Four sets </a:t>
              </a:r>
              <a:r>
                <a:rPr lang="en-NZ" sz="3400" b="1" dirty="0"/>
                <a:t>of life tables were generated</a:t>
              </a:r>
              <a:r>
                <a:rPr lang="en-NZ" sz="3400" dirty="0"/>
                <a:t>: 1) official period New Zealand life-table for 1995-97 stratified by year of age and sex, 2) ethnic- </a:t>
              </a:r>
              <a:r>
                <a:rPr lang="en-NZ" sz="3400" dirty="0" smtClean="0"/>
                <a:t>specific </a:t>
              </a:r>
              <a:r>
                <a:rPr lang="en-NZ" sz="3400" dirty="0"/>
                <a:t>life-tables, 3) smoking-specific (current, ex, never smoker) life-tables and 4) ethnicity by smoking life-tables.</a:t>
              </a:r>
            </a:p>
            <a:p>
              <a:pPr eaLnBrk="1" hangingPunct="1">
                <a:spcBef>
                  <a:spcPct val="20000"/>
                </a:spcBef>
                <a:buClr>
                  <a:srgbClr val="CC0000"/>
                </a:buClr>
                <a:buSzPct val="85000"/>
                <a:buFont typeface="Wingdings" pitchFamily="2" charset="2"/>
                <a:buChar char="§"/>
              </a:pPr>
              <a:r>
                <a:rPr lang="en-NZ" sz="3400" dirty="0"/>
                <a:t>We generated </a:t>
              </a:r>
              <a:r>
                <a:rPr lang="en-NZ" sz="3400" b="1" dirty="0"/>
                <a:t>five-year RSRs </a:t>
              </a:r>
              <a:r>
                <a:rPr lang="en-NZ" sz="3400" dirty="0"/>
                <a:t>for each of bladder and lung cancers using each of the four sets of life-tables</a:t>
              </a:r>
              <a:r>
                <a:rPr lang="en-NZ" sz="3400" dirty="0" smtClean="0"/>
                <a:t>. Only results for life-tables 1) and 4) are presented here.</a:t>
              </a:r>
              <a:endParaRPr lang="en-NZ" sz="3400" dirty="0"/>
            </a:p>
            <a:p>
              <a:pPr eaLnBrk="1" hangingPunct="1">
                <a:spcBef>
                  <a:spcPct val="20000"/>
                </a:spcBef>
                <a:buClr>
                  <a:srgbClr val="CC0000"/>
                </a:buClr>
                <a:buSzPct val="85000"/>
                <a:buFont typeface="Wingdings" pitchFamily="2" charset="2"/>
                <a:buChar char="§"/>
              </a:pPr>
              <a:r>
                <a:rPr lang="en-NZ" sz="3400" dirty="0"/>
                <a:t>We also simulated the effect on cancer-specific survival rates of </a:t>
              </a:r>
              <a:r>
                <a:rPr lang="en-NZ" sz="3400" b="1" dirty="0"/>
                <a:t>misclassification of cause of death </a:t>
              </a:r>
              <a:r>
                <a:rPr lang="en-NZ" sz="3400" dirty="0"/>
                <a:t>of up to 20% for cancers with good (79%), moderate (48%) and poor (16%) five-year survival.</a:t>
              </a:r>
              <a:endParaRPr lang="en-US" sz="3400" dirty="0"/>
            </a:p>
            <a:p>
              <a:pPr eaLnBrk="1" hangingPunct="1">
                <a:spcBef>
                  <a:spcPct val="20000"/>
                </a:spcBef>
                <a:buFontTx/>
                <a:buAutoNum type="romanLcPeriod"/>
              </a:pPr>
              <a:endParaRPr lang="en-US" sz="4000" dirty="0"/>
            </a:p>
          </p:txBody>
        </p:sp>
        <p:sp>
          <p:nvSpPr>
            <p:cNvPr id="2099" name="Text Box 106"/>
            <p:cNvSpPr txBox="1">
              <a:spLocks noChangeArrowheads="1"/>
            </p:cNvSpPr>
            <p:nvPr/>
          </p:nvSpPr>
          <p:spPr bwMode="auto">
            <a:xfrm>
              <a:off x="288925" y="22669997"/>
              <a:ext cx="9837738" cy="101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defTabSz="3348038" eaLnBrk="0" hangingPunct="0">
                <a:defRPr sz="8500">
                  <a:solidFill>
                    <a:schemeClr val="tx1"/>
                  </a:solidFill>
                  <a:latin typeface="Arial" charset="0"/>
                </a:defRPr>
              </a:lvl1pPr>
              <a:lvl2pPr marL="742950" indent="-285750" defTabSz="3348038" eaLnBrk="0" hangingPunct="0">
                <a:defRPr sz="8500">
                  <a:solidFill>
                    <a:schemeClr val="tx1"/>
                  </a:solidFill>
                  <a:latin typeface="Arial" charset="0"/>
                </a:defRPr>
              </a:lvl2pPr>
              <a:lvl3pPr marL="1143000" indent="-228600" defTabSz="3348038" eaLnBrk="0" hangingPunct="0">
                <a:defRPr sz="8500">
                  <a:solidFill>
                    <a:schemeClr val="tx1"/>
                  </a:solidFill>
                  <a:latin typeface="Arial" charset="0"/>
                </a:defRPr>
              </a:lvl3pPr>
              <a:lvl4pPr marL="1600200" indent="-228600" defTabSz="3348038" eaLnBrk="0" hangingPunct="0">
                <a:defRPr sz="8500">
                  <a:solidFill>
                    <a:schemeClr val="tx1"/>
                  </a:solidFill>
                  <a:latin typeface="Arial" charset="0"/>
                </a:defRPr>
              </a:lvl4pPr>
              <a:lvl5pPr marL="2057400" indent="-228600" defTabSz="3348038" eaLnBrk="0" hangingPunct="0">
                <a:defRPr sz="8500">
                  <a:solidFill>
                    <a:schemeClr val="tx1"/>
                  </a:solidFill>
                  <a:latin typeface="Arial" charset="0"/>
                </a:defRPr>
              </a:lvl5pPr>
              <a:lvl6pPr marL="2514600" indent="-228600" defTabSz="3348038" eaLnBrk="0" fontAlgn="base" hangingPunct="0">
                <a:spcBef>
                  <a:spcPct val="0"/>
                </a:spcBef>
                <a:spcAft>
                  <a:spcPct val="0"/>
                </a:spcAft>
                <a:defRPr sz="8500">
                  <a:solidFill>
                    <a:schemeClr val="tx1"/>
                  </a:solidFill>
                  <a:latin typeface="Arial" charset="0"/>
                </a:defRPr>
              </a:lvl6pPr>
              <a:lvl7pPr marL="2971800" indent="-228600" defTabSz="3348038" eaLnBrk="0" fontAlgn="base" hangingPunct="0">
                <a:spcBef>
                  <a:spcPct val="0"/>
                </a:spcBef>
                <a:spcAft>
                  <a:spcPct val="0"/>
                </a:spcAft>
                <a:defRPr sz="8500">
                  <a:solidFill>
                    <a:schemeClr val="tx1"/>
                  </a:solidFill>
                  <a:latin typeface="Arial" charset="0"/>
                </a:defRPr>
              </a:lvl7pPr>
              <a:lvl8pPr marL="3429000" indent="-228600" defTabSz="3348038" eaLnBrk="0" fontAlgn="base" hangingPunct="0">
                <a:spcBef>
                  <a:spcPct val="0"/>
                </a:spcBef>
                <a:spcAft>
                  <a:spcPct val="0"/>
                </a:spcAft>
                <a:defRPr sz="8500">
                  <a:solidFill>
                    <a:schemeClr val="tx1"/>
                  </a:solidFill>
                  <a:latin typeface="Arial" charset="0"/>
                </a:defRPr>
              </a:lvl8pPr>
              <a:lvl9pPr marL="3886200" indent="-228600" defTabSz="3348038" eaLnBrk="0" fontAlgn="base" hangingPunct="0">
                <a:spcBef>
                  <a:spcPct val="0"/>
                </a:spcBef>
                <a:spcAft>
                  <a:spcPct val="0"/>
                </a:spcAft>
                <a:defRPr sz="8500">
                  <a:solidFill>
                    <a:schemeClr val="tx1"/>
                  </a:solidFill>
                  <a:latin typeface="Arial" charset="0"/>
                </a:defRPr>
              </a:lvl9pPr>
            </a:lstStyle>
            <a:p>
              <a:pPr eaLnBrk="1" hangingPunct="1"/>
              <a:r>
                <a:rPr lang="en-US" sz="6000" i="1" dirty="0">
                  <a:solidFill>
                    <a:srgbClr val="CC0000"/>
                  </a:solidFill>
                  <a:latin typeface="Arial Black" pitchFamily="34" charset="0"/>
                </a:rPr>
                <a:t>Methods</a:t>
              </a:r>
              <a:endParaRPr lang="en-US" sz="6000" dirty="0">
                <a:solidFill>
                  <a:srgbClr val="CC0000"/>
                </a:solidFill>
                <a:latin typeface="Arial Black" pitchFamily="34" charset="0"/>
              </a:endParaRPr>
            </a:p>
          </p:txBody>
        </p:sp>
      </p:grpSp>
      <p:sp>
        <p:nvSpPr>
          <p:cNvPr id="2057" name="AutoShape 111"/>
          <p:cNvSpPr>
            <a:spLocks noChangeArrowheads="1"/>
          </p:cNvSpPr>
          <p:nvPr/>
        </p:nvSpPr>
        <p:spPr bwMode="auto">
          <a:xfrm>
            <a:off x="11149013" y="6985000"/>
            <a:ext cx="10415587" cy="33864550"/>
          </a:xfrm>
          <a:prstGeom prst="roundRect">
            <a:avLst>
              <a:gd name="adj" fmla="val 3889"/>
            </a:avLst>
          </a:prstGeom>
          <a:solidFill>
            <a:srgbClr val="FFFFCC"/>
          </a:solidFill>
          <a:ln w="6350">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8" name="Text Box 25"/>
          <p:cNvSpPr txBox="1">
            <a:spLocks noChangeArrowheads="1"/>
          </p:cNvSpPr>
          <p:nvPr/>
        </p:nvSpPr>
        <p:spPr bwMode="auto">
          <a:xfrm>
            <a:off x="11717338" y="13331825"/>
            <a:ext cx="2844800" cy="614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5720">
            <a:spAutoFit/>
          </a:bodyPr>
          <a:lstStyle>
            <a:lvl1pPr marL="342900" indent="-342900" defTabSz="3348038" eaLnBrk="0" hangingPunct="0">
              <a:defRPr sz="8500">
                <a:solidFill>
                  <a:schemeClr val="tx1"/>
                </a:solidFill>
                <a:latin typeface="Arial" charset="0"/>
              </a:defRPr>
            </a:lvl1pPr>
            <a:lvl2pPr marL="685800" indent="-228600" defTabSz="3348038" eaLnBrk="0" hangingPunct="0">
              <a:defRPr sz="8500">
                <a:solidFill>
                  <a:schemeClr val="tx1"/>
                </a:solidFill>
                <a:latin typeface="Arial" charset="0"/>
              </a:defRPr>
            </a:lvl2pPr>
            <a:lvl3pPr marL="1143000" indent="-228600" defTabSz="3348038" eaLnBrk="0" hangingPunct="0">
              <a:defRPr sz="8500">
                <a:solidFill>
                  <a:schemeClr val="tx1"/>
                </a:solidFill>
                <a:latin typeface="Arial" charset="0"/>
              </a:defRPr>
            </a:lvl3pPr>
            <a:lvl4pPr marL="1600200" indent="-228600" defTabSz="3348038" eaLnBrk="0" hangingPunct="0">
              <a:defRPr sz="8500">
                <a:solidFill>
                  <a:schemeClr val="tx1"/>
                </a:solidFill>
                <a:latin typeface="Arial" charset="0"/>
              </a:defRPr>
            </a:lvl4pPr>
            <a:lvl5pPr marL="2057400" indent="-228600" defTabSz="3348038" eaLnBrk="0" hangingPunct="0">
              <a:defRPr sz="8500">
                <a:solidFill>
                  <a:schemeClr val="tx1"/>
                </a:solidFill>
                <a:latin typeface="Arial" charset="0"/>
              </a:defRPr>
            </a:lvl5pPr>
            <a:lvl6pPr marL="2514600" indent="-228600" defTabSz="3348038" eaLnBrk="0" fontAlgn="base" hangingPunct="0">
              <a:spcBef>
                <a:spcPct val="0"/>
              </a:spcBef>
              <a:spcAft>
                <a:spcPct val="0"/>
              </a:spcAft>
              <a:defRPr sz="8500">
                <a:solidFill>
                  <a:schemeClr val="tx1"/>
                </a:solidFill>
                <a:latin typeface="Arial" charset="0"/>
              </a:defRPr>
            </a:lvl6pPr>
            <a:lvl7pPr marL="2971800" indent="-228600" defTabSz="3348038" eaLnBrk="0" fontAlgn="base" hangingPunct="0">
              <a:spcBef>
                <a:spcPct val="0"/>
              </a:spcBef>
              <a:spcAft>
                <a:spcPct val="0"/>
              </a:spcAft>
              <a:defRPr sz="8500">
                <a:solidFill>
                  <a:schemeClr val="tx1"/>
                </a:solidFill>
                <a:latin typeface="Arial" charset="0"/>
              </a:defRPr>
            </a:lvl7pPr>
            <a:lvl8pPr marL="3429000" indent="-228600" defTabSz="3348038" eaLnBrk="0" fontAlgn="base" hangingPunct="0">
              <a:spcBef>
                <a:spcPct val="0"/>
              </a:spcBef>
              <a:spcAft>
                <a:spcPct val="0"/>
              </a:spcAft>
              <a:defRPr sz="8500">
                <a:solidFill>
                  <a:schemeClr val="tx1"/>
                </a:solidFill>
                <a:latin typeface="Arial" charset="0"/>
              </a:defRPr>
            </a:lvl8pPr>
            <a:lvl9pPr marL="3886200" indent="-228600" defTabSz="3348038" eaLnBrk="0" fontAlgn="base" hangingPunct="0">
              <a:spcBef>
                <a:spcPct val="0"/>
              </a:spcBef>
              <a:spcAft>
                <a:spcPct val="0"/>
              </a:spcAft>
              <a:defRPr sz="8500">
                <a:solidFill>
                  <a:schemeClr val="tx1"/>
                </a:solidFill>
                <a:latin typeface="Arial" charset="0"/>
              </a:defRPr>
            </a:lvl9pPr>
          </a:lstStyle>
          <a:p>
            <a:pPr lvl="1" eaLnBrk="1" hangingPunct="1">
              <a:spcBef>
                <a:spcPct val="50000"/>
              </a:spcBef>
            </a:pPr>
            <a:r>
              <a:rPr lang="en-US" sz="3400"/>
              <a:t>  </a:t>
            </a:r>
          </a:p>
        </p:txBody>
      </p:sp>
      <p:sp>
        <p:nvSpPr>
          <p:cNvPr id="2059" name="Text Box 114"/>
          <p:cNvSpPr txBox="1">
            <a:spLocks noChangeArrowheads="1"/>
          </p:cNvSpPr>
          <p:nvPr/>
        </p:nvSpPr>
        <p:spPr bwMode="auto">
          <a:xfrm>
            <a:off x="11449050" y="7121525"/>
            <a:ext cx="9837738" cy="101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defTabSz="3348038" eaLnBrk="0" hangingPunct="0">
              <a:defRPr sz="8500">
                <a:solidFill>
                  <a:schemeClr val="tx1"/>
                </a:solidFill>
                <a:latin typeface="Arial" charset="0"/>
              </a:defRPr>
            </a:lvl1pPr>
            <a:lvl2pPr marL="742950" indent="-285750" defTabSz="3348038" eaLnBrk="0" hangingPunct="0">
              <a:defRPr sz="8500">
                <a:solidFill>
                  <a:schemeClr val="tx1"/>
                </a:solidFill>
                <a:latin typeface="Arial" charset="0"/>
              </a:defRPr>
            </a:lvl2pPr>
            <a:lvl3pPr marL="1143000" indent="-228600" defTabSz="3348038" eaLnBrk="0" hangingPunct="0">
              <a:defRPr sz="8500">
                <a:solidFill>
                  <a:schemeClr val="tx1"/>
                </a:solidFill>
                <a:latin typeface="Arial" charset="0"/>
              </a:defRPr>
            </a:lvl3pPr>
            <a:lvl4pPr marL="1600200" indent="-228600" defTabSz="3348038" eaLnBrk="0" hangingPunct="0">
              <a:defRPr sz="8500">
                <a:solidFill>
                  <a:schemeClr val="tx1"/>
                </a:solidFill>
                <a:latin typeface="Arial" charset="0"/>
              </a:defRPr>
            </a:lvl4pPr>
            <a:lvl5pPr marL="2057400" indent="-228600" defTabSz="3348038" eaLnBrk="0" hangingPunct="0">
              <a:defRPr sz="8500">
                <a:solidFill>
                  <a:schemeClr val="tx1"/>
                </a:solidFill>
                <a:latin typeface="Arial" charset="0"/>
              </a:defRPr>
            </a:lvl5pPr>
            <a:lvl6pPr marL="2514600" indent="-228600" defTabSz="3348038" eaLnBrk="0" fontAlgn="base" hangingPunct="0">
              <a:spcBef>
                <a:spcPct val="0"/>
              </a:spcBef>
              <a:spcAft>
                <a:spcPct val="0"/>
              </a:spcAft>
              <a:defRPr sz="8500">
                <a:solidFill>
                  <a:schemeClr val="tx1"/>
                </a:solidFill>
                <a:latin typeface="Arial" charset="0"/>
              </a:defRPr>
            </a:lvl6pPr>
            <a:lvl7pPr marL="2971800" indent="-228600" defTabSz="3348038" eaLnBrk="0" fontAlgn="base" hangingPunct="0">
              <a:spcBef>
                <a:spcPct val="0"/>
              </a:spcBef>
              <a:spcAft>
                <a:spcPct val="0"/>
              </a:spcAft>
              <a:defRPr sz="8500">
                <a:solidFill>
                  <a:schemeClr val="tx1"/>
                </a:solidFill>
                <a:latin typeface="Arial" charset="0"/>
              </a:defRPr>
            </a:lvl7pPr>
            <a:lvl8pPr marL="3429000" indent="-228600" defTabSz="3348038" eaLnBrk="0" fontAlgn="base" hangingPunct="0">
              <a:spcBef>
                <a:spcPct val="0"/>
              </a:spcBef>
              <a:spcAft>
                <a:spcPct val="0"/>
              </a:spcAft>
              <a:defRPr sz="8500">
                <a:solidFill>
                  <a:schemeClr val="tx1"/>
                </a:solidFill>
                <a:latin typeface="Arial" charset="0"/>
              </a:defRPr>
            </a:lvl8pPr>
            <a:lvl9pPr marL="3886200" indent="-228600" defTabSz="3348038" eaLnBrk="0" fontAlgn="base" hangingPunct="0">
              <a:spcBef>
                <a:spcPct val="0"/>
              </a:spcBef>
              <a:spcAft>
                <a:spcPct val="0"/>
              </a:spcAft>
              <a:defRPr sz="8500">
                <a:solidFill>
                  <a:schemeClr val="tx1"/>
                </a:solidFill>
                <a:latin typeface="Arial" charset="0"/>
              </a:defRPr>
            </a:lvl9pPr>
          </a:lstStyle>
          <a:p>
            <a:pPr eaLnBrk="1" hangingPunct="1"/>
            <a:r>
              <a:rPr lang="en-US" sz="6000" i="1" dirty="0">
                <a:solidFill>
                  <a:srgbClr val="CC0000"/>
                </a:solidFill>
                <a:latin typeface="Arial Black" pitchFamily="34" charset="0"/>
              </a:rPr>
              <a:t>Results</a:t>
            </a:r>
            <a:endParaRPr lang="en-US" sz="6000" dirty="0">
              <a:solidFill>
                <a:srgbClr val="CC0000"/>
              </a:solidFill>
              <a:latin typeface="Arial Black" pitchFamily="34" charset="0"/>
            </a:endParaRPr>
          </a:p>
        </p:txBody>
      </p:sp>
      <p:sp>
        <p:nvSpPr>
          <p:cNvPr id="2060" name="AutoShape 125"/>
          <p:cNvSpPr>
            <a:spLocks noChangeArrowheads="1"/>
          </p:cNvSpPr>
          <p:nvPr/>
        </p:nvSpPr>
        <p:spPr bwMode="auto">
          <a:xfrm>
            <a:off x="21988463" y="6985000"/>
            <a:ext cx="10228262" cy="33864550"/>
          </a:xfrm>
          <a:prstGeom prst="roundRect">
            <a:avLst>
              <a:gd name="adj" fmla="val 3889"/>
            </a:avLst>
          </a:prstGeom>
          <a:solidFill>
            <a:srgbClr val="FFFFCC"/>
          </a:solidFill>
          <a:ln w="6350">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61" name="Text Box 126"/>
          <p:cNvSpPr txBox="1">
            <a:spLocks noChangeArrowheads="1"/>
          </p:cNvSpPr>
          <p:nvPr/>
        </p:nvSpPr>
        <p:spPr bwMode="auto">
          <a:xfrm>
            <a:off x="22277388" y="7121525"/>
            <a:ext cx="9837737" cy="101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defTabSz="3348038" eaLnBrk="0" hangingPunct="0">
              <a:defRPr sz="8500">
                <a:solidFill>
                  <a:schemeClr val="tx1"/>
                </a:solidFill>
                <a:latin typeface="Arial" charset="0"/>
              </a:defRPr>
            </a:lvl1pPr>
            <a:lvl2pPr marL="742950" indent="-285750" defTabSz="3348038" eaLnBrk="0" hangingPunct="0">
              <a:defRPr sz="8500">
                <a:solidFill>
                  <a:schemeClr val="tx1"/>
                </a:solidFill>
                <a:latin typeface="Arial" charset="0"/>
              </a:defRPr>
            </a:lvl2pPr>
            <a:lvl3pPr marL="1143000" indent="-228600" defTabSz="3348038" eaLnBrk="0" hangingPunct="0">
              <a:defRPr sz="8500">
                <a:solidFill>
                  <a:schemeClr val="tx1"/>
                </a:solidFill>
                <a:latin typeface="Arial" charset="0"/>
              </a:defRPr>
            </a:lvl3pPr>
            <a:lvl4pPr marL="1600200" indent="-228600" defTabSz="3348038" eaLnBrk="0" hangingPunct="0">
              <a:defRPr sz="8500">
                <a:solidFill>
                  <a:schemeClr val="tx1"/>
                </a:solidFill>
                <a:latin typeface="Arial" charset="0"/>
              </a:defRPr>
            </a:lvl4pPr>
            <a:lvl5pPr marL="2057400" indent="-228600" defTabSz="3348038" eaLnBrk="0" hangingPunct="0">
              <a:defRPr sz="8500">
                <a:solidFill>
                  <a:schemeClr val="tx1"/>
                </a:solidFill>
                <a:latin typeface="Arial" charset="0"/>
              </a:defRPr>
            </a:lvl5pPr>
            <a:lvl6pPr marL="2514600" indent="-228600" defTabSz="3348038" eaLnBrk="0" fontAlgn="base" hangingPunct="0">
              <a:spcBef>
                <a:spcPct val="0"/>
              </a:spcBef>
              <a:spcAft>
                <a:spcPct val="0"/>
              </a:spcAft>
              <a:defRPr sz="8500">
                <a:solidFill>
                  <a:schemeClr val="tx1"/>
                </a:solidFill>
                <a:latin typeface="Arial" charset="0"/>
              </a:defRPr>
            </a:lvl6pPr>
            <a:lvl7pPr marL="2971800" indent="-228600" defTabSz="3348038" eaLnBrk="0" fontAlgn="base" hangingPunct="0">
              <a:spcBef>
                <a:spcPct val="0"/>
              </a:spcBef>
              <a:spcAft>
                <a:spcPct val="0"/>
              </a:spcAft>
              <a:defRPr sz="8500">
                <a:solidFill>
                  <a:schemeClr val="tx1"/>
                </a:solidFill>
                <a:latin typeface="Arial" charset="0"/>
              </a:defRPr>
            </a:lvl7pPr>
            <a:lvl8pPr marL="3429000" indent="-228600" defTabSz="3348038" eaLnBrk="0" fontAlgn="base" hangingPunct="0">
              <a:spcBef>
                <a:spcPct val="0"/>
              </a:spcBef>
              <a:spcAft>
                <a:spcPct val="0"/>
              </a:spcAft>
              <a:defRPr sz="8500">
                <a:solidFill>
                  <a:schemeClr val="tx1"/>
                </a:solidFill>
                <a:latin typeface="Arial" charset="0"/>
              </a:defRPr>
            </a:lvl8pPr>
            <a:lvl9pPr marL="3886200" indent="-228600" defTabSz="3348038" eaLnBrk="0" fontAlgn="base" hangingPunct="0">
              <a:spcBef>
                <a:spcPct val="0"/>
              </a:spcBef>
              <a:spcAft>
                <a:spcPct val="0"/>
              </a:spcAft>
              <a:defRPr sz="8500">
                <a:solidFill>
                  <a:schemeClr val="tx1"/>
                </a:solidFill>
                <a:latin typeface="Arial" charset="0"/>
              </a:defRPr>
            </a:lvl9pPr>
          </a:lstStyle>
          <a:p>
            <a:pPr eaLnBrk="1" hangingPunct="1"/>
            <a:r>
              <a:rPr lang="en-US" sz="6000" i="1" dirty="0">
                <a:solidFill>
                  <a:srgbClr val="CC0000"/>
                </a:solidFill>
                <a:latin typeface="Arial Black" pitchFamily="34" charset="0"/>
              </a:rPr>
              <a:t>Discussion</a:t>
            </a:r>
            <a:endParaRPr lang="en-US" sz="6000" dirty="0">
              <a:solidFill>
                <a:srgbClr val="CC0000"/>
              </a:solidFill>
              <a:latin typeface="Arial Black" pitchFamily="34" charset="0"/>
            </a:endParaRPr>
          </a:p>
        </p:txBody>
      </p:sp>
      <p:sp>
        <p:nvSpPr>
          <p:cNvPr id="2062" name="AutoShape 18"/>
          <p:cNvSpPr>
            <a:spLocks noChangeArrowheads="1"/>
          </p:cNvSpPr>
          <p:nvPr/>
        </p:nvSpPr>
        <p:spPr bwMode="auto">
          <a:xfrm>
            <a:off x="22081206" y="34420124"/>
            <a:ext cx="10034587" cy="5990060"/>
          </a:xfrm>
          <a:prstGeom prst="roundRect">
            <a:avLst>
              <a:gd name="adj" fmla="val 1931"/>
            </a:avLst>
          </a:prstGeom>
          <a:solidFill>
            <a:schemeClr val="bg1"/>
          </a:solidFill>
          <a:ln w="19050" algn="ctr">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63" name="Text Box 19"/>
          <p:cNvSpPr txBox="1">
            <a:spLocks noChangeArrowheads="1"/>
          </p:cNvSpPr>
          <p:nvPr/>
        </p:nvSpPr>
        <p:spPr bwMode="auto">
          <a:xfrm>
            <a:off x="22385338" y="34852172"/>
            <a:ext cx="8896350" cy="1692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defTabSz="3348038" eaLnBrk="0" hangingPunct="0">
              <a:defRPr sz="8500">
                <a:solidFill>
                  <a:schemeClr val="tx1"/>
                </a:solidFill>
                <a:latin typeface="Arial" charset="0"/>
              </a:defRPr>
            </a:lvl1pPr>
            <a:lvl2pPr marL="742950" indent="-285750" defTabSz="3348038" eaLnBrk="0" hangingPunct="0">
              <a:defRPr sz="8500">
                <a:solidFill>
                  <a:schemeClr val="tx1"/>
                </a:solidFill>
                <a:latin typeface="Arial" charset="0"/>
              </a:defRPr>
            </a:lvl2pPr>
            <a:lvl3pPr marL="1143000" indent="-228600" defTabSz="3348038" eaLnBrk="0" hangingPunct="0">
              <a:defRPr sz="8500">
                <a:solidFill>
                  <a:schemeClr val="tx1"/>
                </a:solidFill>
                <a:latin typeface="Arial" charset="0"/>
              </a:defRPr>
            </a:lvl3pPr>
            <a:lvl4pPr marL="1600200" indent="-228600" defTabSz="3348038" eaLnBrk="0" hangingPunct="0">
              <a:defRPr sz="8500">
                <a:solidFill>
                  <a:schemeClr val="tx1"/>
                </a:solidFill>
                <a:latin typeface="Arial" charset="0"/>
              </a:defRPr>
            </a:lvl4pPr>
            <a:lvl5pPr marL="2057400" indent="-228600" defTabSz="3348038" eaLnBrk="0" hangingPunct="0">
              <a:defRPr sz="8500">
                <a:solidFill>
                  <a:schemeClr val="tx1"/>
                </a:solidFill>
                <a:latin typeface="Arial" charset="0"/>
              </a:defRPr>
            </a:lvl5pPr>
            <a:lvl6pPr marL="2514600" indent="-228600" defTabSz="3348038" eaLnBrk="0" fontAlgn="base" hangingPunct="0">
              <a:spcBef>
                <a:spcPct val="0"/>
              </a:spcBef>
              <a:spcAft>
                <a:spcPct val="0"/>
              </a:spcAft>
              <a:defRPr sz="8500">
                <a:solidFill>
                  <a:schemeClr val="tx1"/>
                </a:solidFill>
                <a:latin typeface="Arial" charset="0"/>
              </a:defRPr>
            </a:lvl6pPr>
            <a:lvl7pPr marL="2971800" indent="-228600" defTabSz="3348038" eaLnBrk="0" fontAlgn="base" hangingPunct="0">
              <a:spcBef>
                <a:spcPct val="0"/>
              </a:spcBef>
              <a:spcAft>
                <a:spcPct val="0"/>
              </a:spcAft>
              <a:defRPr sz="8500">
                <a:solidFill>
                  <a:schemeClr val="tx1"/>
                </a:solidFill>
                <a:latin typeface="Arial" charset="0"/>
              </a:defRPr>
            </a:lvl7pPr>
            <a:lvl8pPr marL="3429000" indent="-228600" defTabSz="3348038" eaLnBrk="0" fontAlgn="base" hangingPunct="0">
              <a:spcBef>
                <a:spcPct val="0"/>
              </a:spcBef>
              <a:spcAft>
                <a:spcPct val="0"/>
              </a:spcAft>
              <a:defRPr sz="8500">
                <a:solidFill>
                  <a:schemeClr val="tx1"/>
                </a:solidFill>
                <a:latin typeface="Arial" charset="0"/>
              </a:defRPr>
            </a:lvl8pPr>
            <a:lvl9pPr marL="3886200" indent="-228600" defTabSz="3348038" eaLnBrk="0" fontAlgn="base" hangingPunct="0">
              <a:spcBef>
                <a:spcPct val="0"/>
              </a:spcBef>
              <a:spcAft>
                <a:spcPct val="0"/>
              </a:spcAft>
              <a:defRPr sz="8500">
                <a:solidFill>
                  <a:schemeClr val="tx1"/>
                </a:solidFill>
                <a:latin typeface="Arial" charset="0"/>
              </a:defRPr>
            </a:lvl9pPr>
          </a:lstStyle>
          <a:p>
            <a:pPr eaLnBrk="1" hangingPunct="1"/>
            <a:r>
              <a:rPr lang="en-US" sz="4400" b="1" i="1" dirty="0">
                <a:solidFill>
                  <a:srgbClr val="FF0000"/>
                </a:solidFill>
              </a:rPr>
              <a:t>Conclusions</a:t>
            </a:r>
            <a:endParaRPr lang="en-US" sz="4400" i="1" dirty="0">
              <a:solidFill>
                <a:srgbClr val="FF0000"/>
              </a:solidFill>
              <a:cs typeface="Arial" charset="0"/>
            </a:endParaRPr>
          </a:p>
          <a:p>
            <a:pPr eaLnBrk="1" hangingPunct="1">
              <a:spcBef>
                <a:spcPct val="50000"/>
              </a:spcBef>
            </a:pPr>
            <a:endParaRPr lang="en-US" sz="4000" b="1" i="1" dirty="0"/>
          </a:p>
        </p:txBody>
      </p:sp>
      <p:sp>
        <p:nvSpPr>
          <p:cNvPr id="2064" name="Text Box 20"/>
          <p:cNvSpPr txBox="1">
            <a:spLocks noChangeArrowheads="1"/>
          </p:cNvSpPr>
          <p:nvPr/>
        </p:nvSpPr>
        <p:spPr bwMode="auto">
          <a:xfrm>
            <a:off x="22322705" y="35788276"/>
            <a:ext cx="9620250" cy="442849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defTabSz="3348038" eaLnBrk="0" hangingPunct="0">
              <a:defRPr sz="8500">
                <a:solidFill>
                  <a:schemeClr val="tx1"/>
                </a:solidFill>
                <a:latin typeface="Arial" charset="0"/>
              </a:defRPr>
            </a:lvl1pPr>
            <a:lvl2pPr marL="742950" indent="-285750" defTabSz="3348038" eaLnBrk="0" hangingPunct="0">
              <a:defRPr sz="8500">
                <a:solidFill>
                  <a:schemeClr val="tx1"/>
                </a:solidFill>
                <a:latin typeface="Arial" charset="0"/>
              </a:defRPr>
            </a:lvl2pPr>
            <a:lvl3pPr marL="1143000" indent="-228600" defTabSz="3348038" eaLnBrk="0" hangingPunct="0">
              <a:defRPr sz="8500">
                <a:solidFill>
                  <a:schemeClr val="tx1"/>
                </a:solidFill>
                <a:latin typeface="Arial" charset="0"/>
              </a:defRPr>
            </a:lvl3pPr>
            <a:lvl4pPr marL="1600200" indent="-228600" defTabSz="3348038" eaLnBrk="0" hangingPunct="0">
              <a:defRPr sz="8500">
                <a:solidFill>
                  <a:schemeClr val="tx1"/>
                </a:solidFill>
                <a:latin typeface="Arial" charset="0"/>
              </a:defRPr>
            </a:lvl4pPr>
            <a:lvl5pPr marL="2057400" indent="-228600" defTabSz="3348038" eaLnBrk="0" hangingPunct="0">
              <a:defRPr sz="8500">
                <a:solidFill>
                  <a:schemeClr val="tx1"/>
                </a:solidFill>
                <a:latin typeface="Arial" charset="0"/>
              </a:defRPr>
            </a:lvl5pPr>
            <a:lvl6pPr marL="2514600" indent="-228600" defTabSz="3348038" eaLnBrk="0" fontAlgn="base" hangingPunct="0">
              <a:spcBef>
                <a:spcPct val="0"/>
              </a:spcBef>
              <a:spcAft>
                <a:spcPct val="0"/>
              </a:spcAft>
              <a:defRPr sz="8500">
                <a:solidFill>
                  <a:schemeClr val="tx1"/>
                </a:solidFill>
                <a:latin typeface="Arial" charset="0"/>
              </a:defRPr>
            </a:lvl6pPr>
            <a:lvl7pPr marL="2971800" indent="-228600" defTabSz="3348038" eaLnBrk="0" fontAlgn="base" hangingPunct="0">
              <a:spcBef>
                <a:spcPct val="0"/>
              </a:spcBef>
              <a:spcAft>
                <a:spcPct val="0"/>
              </a:spcAft>
              <a:defRPr sz="8500">
                <a:solidFill>
                  <a:schemeClr val="tx1"/>
                </a:solidFill>
                <a:latin typeface="Arial" charset="0"/>
              </a:defRPr>
            </a:lvl7pPr>
            <a:lvl8pPr marL="3429000" indent="-228600" defTabSz="3348038" eaLnBrk="0" fontAlgn="base" hangingPunct="0">
              <a:spcBef>
                <a:spcPct val="0"/>
              </a:spcBef>
              <a:spcAft>
                <a:spcPct val="0"/>
              </a:spcAft>
              <a:defRPr sz="8500">
                <a:solidFill>
                  <a:schemeClr val="tx1"/>
                </a:solidFill>
                <a:latin typeface="Arial" charset="0"/>
              </a:defRPr>
            </a:lvl8pPr>
            <a:lvl9pPr marL="3886200" indent="-228600" defTabSz="3348038" eaLnBrk="0" fontAlgn="base" hangingPunct="0">
              <a:spcBef>
                <a:spcPct val="0"/>
              </a:spcBef>
              <a:spcAft>
                <a:spcPct val="0"/>
              </a:spcAft>
              <a:defRPr sz="8500">
                <a:solidFill>
                  <a:schemeClr val="tx1"/>
                </a:solidFill>
                <a:latin typeface="Arial" charset="0"/>
              </a:defRPr>
            </a:lvl9pPr>
          </a:lstStyle>
          <a:p>
            <a:pPr marL="571500" indent="-571500" eaLnBrk="1" hangingPunct="1">
              <a:spcBef>
                <a:spcPct val="50000"/>
              </a:spcBef>
              <a:buFont typeface="Arial" pitchFamily="34" charset="0"/>
              <a:buChar char="•"/>
            </a:pPr>
            <a:r>
              <a:rPr lang="en-GB" sz="3600" dirty="0"/>
              <a:t>Both cancer-specific and relative survival methods are potentially valid for population-based cancer survival studies. </a:t>
            </a:r>
            <a:endParaRPr lang="en-GB" sz="3600" dirty="0" smtClean="0"/>
          </a:p>
          <a:p>
            <a:pPr marL="571500" indent="-571500" eaLnBrk="1" hangingPunct="1">
              <a:spcBef>
                <a:spcPct val="50000"/>
              </a:spcBef>
              <a:buFont typeface="Arial" pitchFamily="34" charset="0"/>
              <a:buChar char="•"/>
            </a:pPr>
            <a:r>
              <a:rPr lang="en-GB" sz="3600" dirty="0" smtClean="0"/>
              <a:t>A comprehensive understanding of the likely biases arising from each of the two methods is necessary for appropriate study design and interpretation of study findings.</a:t>
            </a:r>
            <a:endParaRPr lang="en-NZ" sz="3400" dirty="0"/>
          </a:p>
        </p:txBody>
      </p:sp>
      <p:sp>
        <p:nvSpPr>
          <p:cNvPr id="2071" name="Text Box 81"/>
          <p:cNvSpPr txBox="1">
            <a:spLocks noChangeArrowheads="1"/>
          </p:cNvSpPr>
          <p:nvPr/>
        </p:nvSpPr>
        <p:spPr bwMode="auto">
          <a:xfrm>
            <a:off x="22057656" y="8257290"/>
            <a:ext cx="9939337" cy="3336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34975" indent="-434975" defTabSz="3348038" eaLnBrk="0" hangingPunct="0">
              <a:defRPr sz="6600">
                <a:solidFill>
                  <a:schemeClr val="tx1"/>
                </a:solidFill>
                <a:latin typeface="Arial" charset="0"/>
              </a:defRPr>
            </a:lvl1pPr>
            <a:lvl2pPr marL="742950" indent="-285750" defTabSz="3348038" eaLnBrk="0" hangingPunct="0">
              <a:defRPr sz="6600">
                <a:solidFill>
                  <a:schemeClr val="tx1"/>
                </a:solidFill>
                <a:latin typeface="Arial" charset="0"/>
              </a:defRPr>
            </a:lvl2pPr>
            <a:lvl3pPr marL="1143000" indent="-228600" defTabSz="3348038" eaLnBrk="0" hangingPunct="0">
              <a:defRPr sz="6600">
                <a:solidFill>
                  <a:schemeClr val="tx1"/>
                </a:solidFill>
                <a:latin typeface="Arial" charset="0"/>
              </a:defRPr>
            </a:lvl3pPr>
            <a:lvl4pPr marL="1600200" indent="-228600" defTabSz="3348038" eaLnBrk="0" hangingPunct="0">
              <a:defRPr sz="6600">
                <a:solidFill>
                  <a:schemeClr val="tx1"/>
                </a:solidFill>
                <a:latin typeface="Arial" charset="0"/>
              </a:defRPr>
            </a:lvl4pPr>
            <a:lvl5pPr marL="2057400" indent="-228600" defTabSz="3348038" eaLnBrk="0" hangingPunct="0">
              <a:defRPr sz="6600">
                <a:solidFill>
                  <a:schemeClr val="tx1"/>
                </a:solidFill>
                <a:latin typeface="Arial" charset="0"/>
              </a:defRPr>
            </a:lvl5pPr>
            <a:lvl6pPr marL="2514600" indent="-228600" defTabSz="3348038" eaLnBrk="0" fontAlgn="base" hangingPunct="0">
              <a:spcBef>
                <a:spcPct val="0"/>
              </a:spcBef>
              <a:spcAft>
                <a:spcPct val="0"/>
              </a:spcAft>
              <a:defRPr sz="6600">
                <a:solidFill>
                  <a:schemeClr val="tx1"/>
                </a:solidFill>
                <a:latin typeface="Arial" charset="0"/>
              </a:defRPr>
            </a:lvl6pPr>
            <a:lvl7pPr marL="2971800" indent="-228600" defTabSz="3348038" eaLnBrk="0" fontAlgn="base" hangingPunct="0">
              <a:spcBef>
                <a:spcPct val="0"/>
              </a:spcBef>
              <a:spcAft>
                <a:spcPct val="0"/>
              </a:spcAft>
              <a:defRPr sz="6600">
                <a:solidFill>
                  <a:schemeClr val="tx1"/>
                </a:solidFill>
                <a:latin typeface="Arial" charset="0"/>
              </a:defRPr>
            </a:lvl7pPr>
            <a:lvl8pPr marL="3429000" indent="-228600" defTabSz="3348038" eaLnBrk="0" fontAlgn="base" hangingPunct="0">
              <a:spcBef>
                <a:spcPct val="0"/>
              </a:spcBef>
              <a:spcAft>
                <a:spcPct val="0"/>
              </a:spcAft>
              <a:defRPr sz="6600">
                <a:solidFill>
                  <a:schemeClr val="tx1"/>
                </a:solidFill>
                <a:latin typeface="Arial" charset="0"/>
              </a:defRPr>
            </a:lvl8pPr>
            <a:lvl9pPr marL="3886200" indent="-228600" defTabSz="3348038" eaLnBrk="0" fontAlgn="base" hangingPunct="0">
              <a:spcBef>
                <a:spcPct val="0"/>
              </a:spcBef>
              <a:spcAft>
                <a:spcPct val="0"/>
              </a:spcAft>
              <a:defRPr sz="6600">
                <a:solidFill>
                  <a:schemeClr val="tx1"/>
                </a:solidFill>
                <a:latin typeface="Arial" charset="0"/>
              </a:defRPr>
            </a:lvl9pPr>
          </a:lstStyle>
          <a:p>
            <a:pPr marL="457200" indent="-457200" eaLnBrk="1" hangingPunct="1">
              <a:spcBef>
                <a:spcPct val="20000"/>
              </a:spcBef>
              <a:buClr>
                <a:srgbClr val="CC0000"/>
              </a:buClr>
              <a:buSzPct val="85000"/>
              <a:buFont typeface="Wingdings" pitchFamily="2" charset="2"/>
              <a:buChar char="§"/>
              <a:defRPr/>
            </a:pPr>
            <a:r>
              <a:rPr lang="en-US" sz="3400" dirty="0" smtClean="0">
                <a:solidFill>
                  <a:srgbClr val="CC0000"/>
                </a:solidFill>
              </a:rPr>
              <a:t>Both cause-specific survival and relative survival are valid epidemiological methods in population-based cancer studies.</a:t>
            </a:r>
          </a:p>
          <a:p>
            <a:pPr eaLnBrk="1" hangingPunct="1">
              <a:spcBef>
                <a:spcPct val="20000"/>
              </a:spcBef>
              <a:buClr>
                <a:srgbClr val="CC0000"/>
              </a:buClr>
              <a:buSzPct val="85000"/>
              <a:buFont typeface="Wingdings" pitchFamily="2" charset="2"/>
              <a:buChar char="§"/>
              <a:defRPr/>
            </a:pPr>
            <a:r>
              <a:rPr lang="en-US" sz="3400" dirty="0" smtClean="0"/>
              <a:t>The choice will depend on study objectives, type of data available and the appropriateness of the assumptions </a:t>
            </a:r>
            <a:r>
              <a:rPr lang="en-US" sz="3400" dirty="0"/>
              <a:t>underlying the </a:t>
            </a:r>
            <a:r>
              <a:rPr lang="en-US" sz="3400" dirty="0" smtClean="0"/>
              <a:t>two methods.</a:t>
            </a:r>
          </a:p>
        </p:txBody>
      </p:sp>
      <p:sp>
        <p:nvSpPr>
          <p:cNvPr id="2066" name="Text Box 85"/>
          <p:cNvSpPr txBox="1">
            <a:spLocks noChangeArrowheads="1"/>
          </p:cNvSpPr>
          <p:nvPr/>
        </p:nvSpPr>
        <p:spPr bwMode="auto">
          <a:xfrm>
            <a:off x="22057656" y="11593588"/>
            <a:ext cx="10126662" cy="78359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34975" indent="-434975" defTabSz="3348038" eaLnBrk="0" hangingPunct="0">
              <a:defRPr sz="8500">
                <a:solidFill>
                  <a:schemeClr val="tx1"/>
                </a:solidFill>
                <a:latin typeface="Arial" charset="0"/>
              </a:defRPr>
            </a:lvl1pPr>
            <a:lvl2pPr marL="742950" indent="-285750" defTabSz="3348038" eaLnBrk="0" hangingPunct="0">
              <a:defRPr sz="8500">
                <a:solidFill>
                  <a:schemeClr val="tx1"/>
                </a:solidFill>
                <a:latin typeface="Arial" charset="0"/>
              </a:defRPr>
            </a:lvl2pPr>
            <a:lvl3pPr marL="1143000" indent="-228600" defTabSz="3348038" eaLnBrk="0" hangingPunct="0">
              <a:defRPr sz="8500">
                <a:solidFill>
                  <a:schemeClr val="tx1"/>
                </a:solidFill>
                <a:latin typeface="Arial" charset="0"/>
              </a:defRPr>
            </a:lvl3pPr>
            <a:lvl4pPr marL="1600200" indent="-228600" defTabSz="3348038" eaLnBrk="0" hangingPunct="0">
              <a:defRPr sz="8500">
                <a:solidFill>
                  <a:schemeClr val="tx1"/>
                </a:solidFill>
                <a:latin typeface="Arial" charset="0"/>
              </a:defRPr>
            </a:lvl4pPr>
            <a:lvl5pPr marL="2057400" indent="-228600" defTabSz="3348038" eaLnBrk="0" hangingPunct="0">
              <a:defRPr sz="8500">
                <a:solidFill>
                  <a:schemeClr val="tx1"/>
                </a:solidFill>
                <a:latin typeface="Arial" charset="0"/>
              </a:defRPr>
            </a:lvl5pPr>
            <a:lvl6pPr marL="2514600" indent="-228600" defTabSz="3348038" eaLnBrk="0" fontAlgn="base" hangingPunct="0">
              <a:spcBef>
                <a:spcPct val="0"/>
              </a:spcBef>
              <a:spcAft>
                <a:spcPct val="0"/>
              </a:spcAft>
              <a:defRPr sz="8500">
                <a:solidFill>
                  <a:schemeClr val="tx1"/>
                </a:solidFill>
                <a:latin typeface="Arial" charset="0"/>
              </a:defRPr>
            </a:lvl6pPr>
            <a:lvl7pPr marL="2971800" indent="-228600" defTabSz="3348038" eaLnBrk="0" fontAlgn="base" hangingPunct="0">
              <a:spcBef>
                <a:spcPct val="0"/>
              </a:spcBef>
              <a:spcAft>
                <a:spcPct val="0"/>
              </a:spcAft>
              <a:defRPr sz="8500">
                <a:solidFill>
                  <a:schemeClr val="tx1"/>
                </a:solidFill>
                <a:latin typeface="Arial" charset="0"/>
              </a:defRPr>
            </a:lvl7pPr>
            <a:lvl8pPr marL="3429000" indent="-228600" defTabSz="3348038" eaLnBrk="0" fontAlgn="base" hangingPunct="0">
              <a:spcBef>
                <a:spcPct val="0"/>
              </a:spcBef>
              <a:spcAft>
                <a:spcPct val="0"/>
              </a:spcAft>
              <a:defRPr sz="8500">
                <a:solidFill>
                  <a:schemeClr val="tx1"/>
                </a:solidFill>
                <a:latin typeface="Arial" charset="0"/>
              </a:defRPr>
            </a:lvl8pPr>
            <a:lvl9pPr marL="3886200" indent="-228600" defTabSz="3348038" eaLnBrk="0" fontAlgn="base" hangingPunct="0">
              <a:spcBef>
                <a:spcPct val="0"/>
              </a:spcBef>
              <a:spcAft>
                <a:spcPct val="0"/>
              </a:spcAft>
              <a:defRPr sz="8500">
                <a:solidFill>
                  <a:schemeClr val="tx1"/>
                </a:solidFill>
                <a:latin typeface="Arial" charset="0"/>
              </a:defRPr>
            </a:lvl9pPr>
          </a:lstStyle>
          <a:p>
            <a:pPr eaLnBrk="1" hangingPunct="1">
              <a:spcBef>
                <a:spcPct val="20000"/>
              </a:spcBef>
              <a:buClr>
                <a:srgbClr val="CC0000"/>
              </a:buClr>
              <a:buSzPct val="85000"/>
              <a:buFont typeface="Wingdings" pitchFamily="2" charset="2"/>
              <a:buChar char="§"/>
            </a:pPr>
            <a:r>
              <a:rPr lang="en-GB" sz="3400" dirty="0" smtClean="0">
                <a:solidFill>
                  <a:srgbClr val="CC0000"/>
                </a:solidFill>
              </a:rPr>
              <a:t>The main concern in </a:t>
            </a:r>
            <a:r>
              <a:rPr lang="en-GB" sz="3400" b="1" dirty="0" smtClean="0">
                <a:solidFill>
                  <a:srgbClr val="CC0000"/>
                </a:solidFill>
              </a:rPr>
              <a:t>relative survival analyses </a:t>
            </a:r>
            <a:r>
              <a:rPr lang="en-GB" sz="3400" dirty="0" smtClean="0">
                <a:solidFill>
                  <a:srgbClr val="CC0000"/>
                </a:solidFill>
              </a:rPr>
              <a:t>is the potential lack of comparability between the cancer group and the external population comparison group.</a:t>
            </a:r>
            <a:endParaRPr lang="en-GB" sz="3400" dirty="0">
              <a:solidFill>
                <a:srgbClr val="CC0000"/>
              </a:solidFill>
            </a:endParaRPr>
          </a:p>
          <a:p>
            <a:pPr eaLnBrk="1" hangingPunct="1">
              <a:spcBef>
                <a:spcPct val="20000"/>
              </a:spcBef>
              <a:buClr>
                <a:srgbClr val="CC0000"/>
              </a:buClr>
              <a:buSzPct val="85000"/>
              <a:buFont typeface="Wingdings" pitchFamily="2" charset="2"/>
              <a:buChar char="§"/>
            </a:pPr>
            <a:r>
              <a:rPr lang="en-GB" sz="3400" dirty="0" smtClean="0"/>
              <a:t>This error will be more marked where there are risk factors of the specified cancer strongly associated with other causes of death.</a:t>
            </a:r>
            <a:endParaRPr lang="en-GB" sz="3400" dirty="0"/>
          </a:p>
          <a:p>
            <a:pPr eaLnBrk="1" hangingPunct="1">
              <a:spcBef>
                <a:spcPct val="20000"/>
              </a:spcBef>
              <a:buClr>
                <a:srgbClr val="CC0000"/>
              </a:buClr>
              <a:buSzPct val="85000"/>
              <a:buFont typeface="Wingdings" pitchFamily="2" charset="2"/>
              <a:buChar char="§"/>
            </a:pPr>
            <a:r>
              <a:rPr lang="en-GB" sz="3400" dirty="0" smtClean="0"/>
              <a:t>RSR estimates are reasonably robust to this type of error for many cancers.</a:t>
            </a:r>
            <a:endParaRPr lang="en-GB" sz="3400" dirty="0"/>
          </a:p>
          <a:p>
            <a:pPr eaLnBrk="1" hangingPunct="1">
              <a:spcBef>
                <a:spcPct val="20000"/>
              </a:spcBef>
              <a:buClr>
                <a:srgbClr val="CC0000"/>
              </a:buClr>
              <a:buSzPct val="85000"/>
              <a:buFont typeface="Wingdings" pitchFamily="2" charset="2"/>
              <a:buChar char="§"/>
            </a:pPr>
            <a:r>
              <a:rPr lang="en-GB" sz="3400" dirty="0" smtClean="0"/>
              <a:t>When excess mortality models are run using </a:t>
            </a:r>
            <a:r>
              <a:rPr lang="en-GB" sz="3400" dirty="0" err="1" smtClean="0"/>
              <a:t>mis</a:t>
            </a:r>
            <a:r>
              <a:rPr lang="en-GB" sz="3400" dirty="0" smtClean="0"/>
              <a:t>-specified life-tables, the bias can be more substantial but depends on both background mortality and excess mortality rates.</a:t>
            </a:r>
            <a:r>
              <a:rPr lang="en-GB" sz="3400" baseline="30000" dirty="0" smtClean="0"/>
              <a:t>1</a:t>
            </a:r>
            <a:endParaRPr lang="en-GB" sz="3400" baseline="30000" dirty="0"/>
          </a:p>
          <a:p>
            <a:pPr eaLnBrk="1" hangingPunct="1">
              <a:spcBef>
                <a:spcPct val="20000"/>
              </a:spcBef>
              <a:buClr>
                <a:srgbClr val="CC0000"/>
              </a:buClr>
              <a:buSzPct val="85000"/>
              <a:buFont typeface="Wingdings" pitchFamily="2" charset="2"/>
              <a:buChar char="§"/>
            </a:pPr>
            <a:endParaRPr lang="en-GB" sz="3400" dirty="0"/>
          </a:p>
        </p:txBody>
      </p:sp>
      <p:sp>
        <p:nvSpPr>
          <p:cNvPr id="2067" name="Text Box 87"/>
          <p:cNvSpPr txBox="1">
            <a:spLocks noChangeArrowheads="1"/>
          </p:cNvSpPr>
          <p:nvPr/>
        </p:nvSpPr>
        <p:spPr bwMode="auto">
          <a:xfrm>
            <a:off x="22057656" y="18754425"/>
            <a:ext cx="10034587" cy="73127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34975" indent="-434975" defTabSz="3348038" eaLnBrk="0" hangingPunct="0">
              <a:defRPr sz="8500">
                <a:solidFill>
                  <a:schemeClr val="tx1"/>
                </a:solidFill>
                <a:latin typeface="Arial" charset="0"/>
              </a:defRPr>
            </a:lvl1pPr>
            <a:lvl2pPr marL="742950" indent="-285750" defTabSz="3348038" eaLnBrk="0" hangingPunct="0">
              <a:defRPr sz="8500">
                <a:solidFill>
                  <a:schemeClr val="tx1"/>
                </a:solidFill>
                <a:latin typeface="Arial" charset="0"/>
              </a:defRPr>
            </a:lvl2pPr>
            <a:lvl3pPr marL="1143000" indent="-228600" defTabSz="3348038" eaLnBrk="0" hangingPunct="0">
              <a:defRPr sz="8500">
                <a:solidFill>
                  <a:schemeClr val="tx1"/>
                </a:solidFill>
                <a:latin typeface="Arial" charset="0"/>
              </a:defRPr>
            </a:lvl3pPr>
            <a:lvl4pPr marL="1600200" indent="-228600" defTabSz="3348038" eaLnBrk="0" hangingPunct="0">
              <a:defRPr sz="8500">
                <a:solidFill>
                  <a:schemeClr val="tx1"/>
                </a:solidFill>
                <a:latin typeface="Arial" charset="0"/>
              </a:defRPr>
            </a:lvl4pPr>
            <a:lvl5pPr marL="2057400" indent="-228600" defTabSz="3348038" eaLnBrk="0" hangingPunct="0">
              <a:defRPr sz="8500">
                <a:solidFill>
                  <a:schemeClr val="tx1"/>
                </a:solidFill>
                <a:latin typeface="Arial" charset="0"/>
              </a:defRPr>
            </a:lvl5pPr>
            <a:lvl6pPr marL="2514600" indent="-228600" defTabSz="3348038" eaLnBrk="0" fontAlgn="base" hangingPunct="0">
              <a:spcBef>
                <a:spcPct val="0"/>
              </a:spcBef>
              <a:spcAft>
                <a:spcPct val="0"/>
              </a:spcAft>
              <a:defRPr sz="8500">
                <a:solidFill>
                  <a:schemeClr val="tx1"/>
                </a:solidFill>
                <a:latin typeface="Arial" charset="0"/>
              </a:defRPr>
            </a:lvl6pPr>
            <a:lvl7pPr marL="2971800" indent="-228600" defTabSz="3348038" eaLnBrk="0" fontAlgn="base" hangingPunct="0">
              <a:spcBef>
                <a:spcPct val="0"/>
              </a:spcBef>
              <a:spcAft>
                <a:spcPct val="0"/>
              </a:spcAft>
              <a:defRPr sz="8500">
                <a:solidFill>
                  <a:schemeClr val="tx1"/>
                </a:solidFill>
                <a:latin typeface="Arial" charset="0"/>
              </a:defRPr>
            </a:lvl7pPr>
            <a:lvl8pPr marL="3429000" indent="-228600" defTabSz="3348038" eaLnBrk="0" fontAlgn="base" hangingPunct="0">
              <a:spcBef>
                <a:spcPct val="0"/>
              </a:spcBef>
              <a:spcAft>
                <a:spcPct val="0"/>
              </a:spcAft>
              <a:defRPr sz="8500">
                <a:solidFill>
                  <a:schemeClr val="tx1"/>
                </a:solidFill>
                <a:latin typeface="Arial" charset="0"/>
              </a:defRPr>
            </a:lvl8pPr>
            <a:lvl9pPr marL="3886200" indent="-228600" defTabSz="3348038" eaLnBrk="0" fontAlgn="base" hangingPunct="0">
              <a:spcBef>
                <a:spcPct val="0"/>
              </a:spcBef>
              <a:spcAft>
                <a:spcPct val="0"/>
              </a:spcAft>
              <a:defRPr sz="8500">
                <a:solidFill>
                  <a:schemeClr val="tx1"/>
                </a:solidFill>
                <a:latin typeface="Arial" charset="0"/>
              </a:defRPr>
            </a:lvl9pPr>
          </a:lstStyle>
          <a:p>
            <a:pPr eaLnBrk="1" hangingPunct="1">
              <a:spcBef>
                <a:spcPct val="20000"/>
              </a:spcBef>
              <a:buClr>
                <a:srgbClr val="CC0000"/>
              </a:buClr>
              <a:buSzPct val="85000"/>
              <a:buFont typeface="Wingdings" pitchFamily="2" charset="2"/>
              <a:buChar char="§"/>
            </a:pPr>
            <a:r>
              <a:rPr lang="en-US" sz="3400" dirty="0" smtClean="0">
                <a:solidFill>
                  <a:srgbClr val="CC0000"/>
                </a:solidFill>
              </a:rPr>
              <a:t>The main concern in </a:t>
            </a:r>
            <a:r>
              <a:rPr lang="en-US" sz="3400" b="1" dirty="0" smtClean="0">
                <a:solidFill>
                  <a:srgbClr val="CC0000"/>
                </a:solidFill>
              </a:rPr>
              <a:t>cancer-specific </a:t>
            </a:r>
            <a:r>
              <a:rPr lang="en-US" sz="3400" dirty="0" smtClean="0">
                <a:solidFill>
                  <a:srgbClr val="CC0000"/>
                </a:solidFill>
              </a:rPr>
              <a:t>analyses is the potential for bias due to misclassification of cause of death</a:t>
            </a:r>
          </a:p>
          <a:p>
            <a:pPr eaLnBrk="1" hangingPunct="1">
              <a:spcBef>
                <a:spcPct val="20000"/>
              </a:spcBef>
              <a:buClr>
                <a:srgbClr val="CC0000"/>
              </a:buClr>
              <a:buSzPct val="85000"/>
              <a:buFont typeface="Wingdings" pitchFamily="2" charset="2"/>
              <a:buChar char="§"/>
            </a:pPr>
            <a:r>
              <a:rPr lang="en-NZ" sz="3400" dirty="0"/>
              <a:t>The magnitude of this error will vary depending on quality of mortality data, but cannot be avoided altogether.</a:t>
            </a:r>
          </a:p>
          <a:p>
            <a:pPr eaLnBrk="1" hangingPunct="1">
              <a:spcBef>
                <a:spcPct val="20000"/>
              </a:spcBef>
              <a:buClr>
                <a:srgbClr val="CC0000"/>
              </a:buClr>
              <a:buSzPct val="85000"/>
              <a:buFont typeface="Wingdings" pitchFamily="2" charset="2"/>
              <a:buChar char="§"/>
            </a:pPr>
            <a:r>
              <a:rPr lang="en-NZ" sz="3400" dirty="0"/>
              <a:t>This bias has greater impact on cancers with moderate or poor survival.</a:t>
            </a:r>
          </a:p>
          <a:p>
            <a:pPr eaLnBrk="1" hangingPunct="1">
              <a:spcBef>
                <a:spcPct val="20000"/>
              </a:spcBef>
              <a:buClr>
                <a:srgbClr val="CC0000"/>
              </a:buClr>
              <a:buSzPct val="85000"/>
              <a:buFont typeface="Wingdings" pitchFamily="2" charset="2"/>
              <a:buChar char="§"/>
            </a:pPr>
            <a:r>
              <a:rPr lang="en-NZ" sz="3400" dirty="0"/>
              <a:t>Because Cox proportional regression models hazards (usually mortality) rather than survival, the impact of </a:t>
            </a:r>
            <a:r>
              <a:rPr lang="en-NZ" sz="3400" dirty="0" smtClean="0"/>
              <a:t>this </a:t>
            </a:r>
            <a:r>
              <a:rPr lang="en-NZ" sz="3400" dirty="0"/>
              <a:t>bias is relatively small in etiological studies</a:t>
            </a:r>
            <a:r>
              <a:rPr lang="en-NZ" sz="3400" dirty="0" smtClean="0"/>
              <a:t>.</a:t>
            </a:r>
            <a:r>
              <a:rPr lang="en-GB" sz="3400" baseline="30000" dirty="0"/>
              <a:t> 1</a:t>
            </a:r>
          </a:p>
          <a:p>
            <a:pPr eaLnBrk="1" hangingPunct="1">
              <a:spcBef>
                <a:spcPct val="20000"/>
              </a:spcBef>
              <a:buClr>
                <a:srgbClr val="CC0000"/>
              </a:buClr>
              <a:buSzPct val="85000"/>
              <a:buFont typeface="Wingdings" pitchFamily="2" charset="2"/>
              <a:buChar char="§"/>
            </a:pPr>
            <a:endParaRPr lang="en-US" sz="3400" dirty="0"/>
          </a:p>
        </p:txBody>
      </p:sp>
      <p:sp>
        <p:nvSpPr>
          <p:cNvPr id="2068" name="Text Box 35"/>
          <p:cNvSpPr txBox="1">
            <a:spLocks noChangeArrowheads="1"/>
          </p:cNvSpPr>
          <p:nvPr/>
        </p:nvSpPr>
        <p:spPr bwMode="auto">
          <a:xfrm>
            <a:off x="11593513" y="26062430"/>
            <a:ext cx="9547225" cy="28130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34975" indent="-434975" defTabSz="3348038" eaLnBrk="0" hangingPunct="0">
              <a:defRPr sz="8500">
                <a:solidFill>
                  <a:schemeClr val="tx1"/>
                </a:solidFill>
                <a:latin typeface="Arial" charset="0"/>
              </a:defRPr>
            </a:lvl1pPr>
            <a:lvl2pPr marL="742950" indent="-285750" defTabSz="3348038" eaLnBrk="0" hangingPunct="0">
              <a:defRPr sz="8500">
                <a:solidFill>
                  <a:schemeClr val="tx1"/>
                </a:solidFill>
                <a:latin typeface="Arial" charset="0"/>
              </a:defRPr>
            </a:lvl2pPr>
            <a:lvl3pPr marL="1143000" indent="-228600" defTabSz="3348038" eaLnBrk="0" hangingPunct="0">
              <a:defRPr sz="8500">
                <a:solidFill>
                  <a:schemeClr val="tx1"/>
                </a:solidFill>
                <a:latin typeface="Arial" charset="0"/>
              </a:defRPr>
            </a:lvl3pPr>
            <a:lvl4pPr marL="1600200" indent="-228600" defTabSz="3348038" eaLnBrk="0" hangingPunct="0">
              <a:defRPr sz="8500">
                <a:solidFill>
                  <a:schemeClr val="tx1"/>
                </a:solidFill>
                <a:latin typeface="Arial" charset="0"/>
              </a:defRPr>
            </a:lvl4pPr>
            <a:lvl5pPr marL="2057400" indent="-228600" defTabSz="3348038" eaLnBrk="0" hangingPunct="0">
              <a:defRPr sz="8500">
                <a:solidFill>
                  <a:schemeClr val="tx1"/>
                </a:solidFill>
                <a:latin typeface="Arial" charset="0"/>
              </a:defRPr>
            </a:lvl5pPr>
            <a:lvl6pPr marL="2514600" indent="-228600" defTabSz="3348038" eaLnBrk="0" fontAlgn="base" hangingPunct="0">
              <a:spcBef>
                <a:spcPct val="0"/>
              </a:spcBef>
              <a:spcAft>
                <a:spcPct val="0"/>
              </a:spcAft>
              <a:defRPr sz="8500">
                <a:solidFill>
                  <a:schemeClr val="tx1"/>
                </a:solidFill>
                <a:latin typeface="Arial" charset="0"/>
              </a:defRPr>
            </a:lvl6pPr>
            <a:lvl7pPr marL="2971800" indent="-228600" defTabSz="3348038" eaLnBrk="0" fontAlgn="base" hangingPunct="0">
              <a:spcBef>
                <a:spcPct val="0"/>
              </a:spcBef>
              <a:spcAft>
                <a:spcPct val="0"/>
              </a:spcAft>
              <a:defRPr sz="8500">
                <a:solidFill>
                  <a:schemeClr val="tx1"/>
                </a:solidFill>
                <a:latin typeface="Arial" charset="0"/>
              </a:defRPr>
            </a:lvl7pPr>
            <a:lvl8pPr marL="3429000" indent="-228600" defTabSz="3348038" eaLnBrk="0" fontAlgn="base" hangingPunct="0">
              <a:spcBef>
                <a:spcPct val="0"/>
              </a:spcBef>
              <a:spcAft>
                <a:spcPct val="0"/>
              </a:spcAft>
              <a:defRPr sz="8500">
                <a:solidFill>
                  <a:schemeClr val="tx1"/>
                </a:solidFill>
                <a:latin typeface="Arial" charset="0"/>
              </a:defRPr>
            </a:lvl8pPr>
            <a:lvl9pPr marL="3886200" indent="-228600" defTabSz="3348038" eaLnBrk="0" fontAlgn="base" hangingPunct="0">
              <a:spcBef>
                <a:spcPct val="0"/>
              </a:spcBef>
              <a:spcAft>
                <a:spcPct val="0"/>
              </a:spcAft>
              <a:defRPr sz="8500">
                <a:solidFill>
                  <a:schemeClr val="tx1"/>
                </a:solidFill>
                <a:latin typeface="Arial" charset="0"/>
              </a:defRPr>
            </a:lvl9pPr>
          </a:lstStyle>
          <a:p>
            <a:pPr eaLnBrk="1" hangingPunct="1">
              <a:spcBef>
                <a:spcPct val="20000"/>
              </a:spcBef>
              <a:buClr>
                <a:srgbClr val="CC0000"/>
              </a:buClr>
              <a:buSzPct val="85000"/>
              <a:buFont typeface="Wingdings" pitchFamily="2" charset="2"/>
              <a:buChar char="§"/>
            </a:pPr>
            <a:r>
              <a:rPr lang="en-GB" sz="3400" dirty="0"/>
              <a:t>For cause-specific survival, misclassification of cause of death had little impact on estimates of survival for cancers with good survival.</a:t>
            </a:r>
          </a:p>
          <a:p>
            <a:pPr eaLnBrk="1" hangingPunct="1">
              <a:spcBef>
                <a:spcPct val="20000"/>
              </a:spcBef>
              <a:buClr>
                <a:srgbClr val="CC0000"/>
              </a:buClr>
              <a:buSzPct val="85000"/>
              <a:buFont typeface="Wingdings" pitchFamily="2" charset="2"/>
              <a:buChar char="§"/>
            </a:pPr>
            <a:r>
              <a:rPr lang="en-GB" sz="3400" dirty="0"/>
              <a:t>The effect of misclassification was </a:t>
            </a:r>
            <a:r>
              <a:rPr lang="en-GB" sz="3400" dirty="0" smtClean="0"/>
              <a:t>greater for </a:t>
            </a:r>
            <a:r>
              <a:rPr lang="en-GB" sz="3400" dirty="0"/>
              <a:t>cancers with moderate or poor survival</a:t>
            </a:r>
            <a:r>
              <a:rPr lang="en-GB" sz="3400" dirty="0" smtClean="0"/>
              <a:t>.</a:t>
            </a:r>
          </a:p>
        </p:txBody>
      </p:sp>
      <p:sp>
        <p:nvSpPr>
          <p:cNvPr id="2069" name="Text Box 35"/>
          <p:cNvSpPr txBox="1">
            <a:spLocks noChangeArrowheads="1"/>
          </p:cNvSpPr>
          <p:nvPr/>
        </p:nvSpPr>
        <p:spPr bwMode="auto">
          <a:xfrm>
            <a:off x="11453813" y="8569252"/>
            <a:ext cx="10148887" cy="2708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34975" indent="-434975" defTabSz="3348038" eaLnBrk="0" hangingPunct="0">
              <a:defRPr sz="8500">
                <a:solidFill>
                  <a:schemeClr val="tx1"/>
                </a:solidFill>
                <a:latin typeface="Arial" charset="0"/>
              </a:defRPr>
            </a:lvl1pPr>
            <a:lvl2pPr marL="742950" indent="-285750" defTabSz="3348038" eaLnBrk="0" hangingPunct="0">
              <a:defRPr sz="8500">
                <a:solidFill>
                  <a:schemeClr val="tx1"/>
                </a:solidFill>
                <a:latin typeface="Arial" charset="0"/>
              </a:defRPr>
            </a:lvl2pPr>
            <a:lvl3pPr marL="1143000" indent="-228600" defTabSz="3348038" eaLnBrk="0" hangingPunct="0">
              <a:defRPr sz="8500">
                <a:solidFill>
                  <a:schemeClr val="tx1"/>
                </a:solidFill>
                <a:latin typeface="Arial" charset="0"/>
              </a:defRPr>
            </a:lvl3pPr>
            <a:lvl4pPr marL="1600200" indent="-228600" defTabSz="3348038" eaLnBrk="0" hangingPunct="0">
              <a:defRPr sz="8500">
                <a:solidFill>
                  <a:schemeClr val="tx1"/>
                </a:solidFill>
                <a:latin typeface="Arial" charset="0"/>
              </a:defRPr>
            </a:lvl4pPr>
            <a:lvl5pPr marL="2057400" indent="-228600" defTabSz="3348038" eaLnBrk="0" hangingPunct="0">
              <a:defRPr sz="8500">
                <a:solidFill>
                  <a:schemeClr val="tx1"/>
                </a:solidFill>
                <a:latin typeface="Arial" charset="0"/>
              </a:defRPr>
            </a:lvl5pPr>
            <a:lvl6pPr marL="2514600" indent="-228600" defTabSz="3348038" eaLnBrk="0" fontAlgn="base" hangingPunct="0">
              <a:spcBef>
                <a:spcPct val="0"/>
              </a:spcBef>
              <a:spcAft>
                <a:spcPct val="0"/>
              </a:spcAft>
              <a:defRPr sz="8500">
                <a:solidFill>
                  <a:schemeClr val="tx1"/>
                </a:solidFill>
                <a:latin typeface="Arial" charset="0"/>
              </a:defRPr>
            </a:lvl6pPr>
            <a:lvl7pPr marL="2971800" indent="-228600" defTabSz="3348038" eaLnBrk="0" fontAlgn="base" hangingPunct="0">
              <a:spcBef>
                <a:spcPct val="0"/>
              </a:spcBef>
              <a:spcAft>
                <a:spcPct val="0"/>
              </a:spcAft>
              <a:defRPr sz="8500">
                <a:solidFill>
                  <a:schemeClr val="tx1"/>
                </a:solidFill>
                <a:latin typeface="Arial" charset="0"/>
              </a:defRPr>
            </a:lvl7pPr>
            <a:lvl8pPr marL="3429000" indent="-228600" defTabSz="3348038" eaLnBrk="0" fontAlgn="base" hangingPunct="0">
              <a:spcBef>
                <a:spcPct val="0"/>
              </a:spcBef>
              <a:spcAft>
                <a:spcPct val="0"/>
              </a:spcAft>
              <a:defRPr sz="8500">
                <a:solidFill>
                  <a:schemeClr val="tx1"/>
                </a:solidFill>
                <a:latin typeface="Arial" charset="0"/>
              </a:defRPr>
            </a:lvl8pPr>
            <a:lvl9pPr marL="3886200" indent="-228600" defTabSz="3348038" eaLnBrk="0" fontAlgn="base" hangingPunct="0">
              <a:spcBef>
                <a:spcPct val="0"/>
              </a:spcBef>
              <a:spcAft>
                <a:spcPct val="0"/>
              </a:spcAft>
              <a:defRPr sz="8500">
                <a:solidFill>
                  <a:schemeClr val="tx1"/>
                </a:solidFill>
                <a:latin typeface="Arial" charset="0"/>
              </a:defRPr>
            </a:lvl9pPr>
          </a:lstStyle>
          <a:p>
            <a:pPr eaLnBrk="1" hangingPunct="1">
              <a:spcBef>
                <a:spcPct val="20000"/>
              </a:spcBef>
              <a:buClr>
                <a:srgbClr val="CC0000"/>
              </a:buClr>
              <a:buSzPct val="85000"/>
              <a:buFont typeface="Wingdings" pitchFamily="2" charset="2"/>
              <a:buChar char="§"/>
            </a:pPr>
            <a:r>
              <a:rPr lang="en-GB" sz="3400" dirty="0"/>
              <a:t>W</a:t>
            </a:r>
            <a:r>
              <a:rPr lang="en-GB" sz="3400" dirty="0" smtClean="0"/>
              <a:t>hen sex-specific life tables were used</a:t>
            </a:r>
            <a:r>
              <a:rPr lang="en-US" sz="3400" dirty="0" smtClean="0"/>
              <a:t> relative </a:t>
            </a:r>
            <a:r>
              <a:rPr lang="en-GB" sz="3400" dirty="0" smtClean="0"/>
              <a:t>survival estimates tended to be </a:t>
            </a:r>
            <a:r>
              <a:rPr lang="en-GB" sz="3400" b="1" dirty="0" smtClean="0"/>
              <a:t>underestimated</a:t>
            </a:r>
            <a:r>
              <a:rPr lang="en-GB" sz="3400" dirty="0" smtClean="0"/>
              <a:t> for smokers and slightly </a:t>
            </a:r>
            <a:r>
              <a:rPr lang="en-GB" sz="3400" b="1" dirty="0" smtClean="0"/>
              <a:t>over-estimated</a:t>
            </a:r>
            <a:r>
              <a:rPr lang="en-GB" sz="3400" dirty="0" smtClean="0"/>
              <a:t> for non-smokers compared with sex, ethnicity and smoking specific life tables. </a:t>
            </a:r>
            <a:endParaRPr lang="en-US" sz="3400" dirty="0"/>
          </a:p>
        </p:txBody>
      </p:sp>
      <p:sp>
        <p:nvSpPr>
          <p:cNvPr id="2078" name="TextBox 3"/>
          <p:cNvSpPr txBox="1">
            <a:spLocks noChangeArrowheads="1"/>
          </p:cNvSpPr>
          <p:nvPr/>
        </p:nvSpPr>
        <p:spPr bwMode="auto">
          <a:xfrm>
            <a:off x="288925" y="40973375"/>
            <a:ext cx="31927800" cy="426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8500">
                <a:solidFill>
                  <a:schemeClr val="tx1"/>
                </a:solidFill>
                <a:latin typeface="Arial" charset="0"/>
              </a:defRPr>
            </a:lvl1pPr>
            <a:lvl2pPr marL="742950" indent="-285750" eaLnBrk="0" hangingPunct="0">
              <a:defRPr sz="8500">
                <a:solidFill>
                  <a:schemeClr val="tx1"/>
                </a:solidFill>
                <a:latin typeface="Arial" charset="0"/>
              </a:defRPr>
            </a:lvl2pPr>
            <a:lvl3pPr marL="1143000" indent="-228600" eaLnBrk="0" hangingPunct="0">
              <a:defRPr sz="8500">
                <a:solidFill>
                  <a:schemeClr val="tx1"/>
                </a:solidFill>
                <a:latin typeface="Arial" charset="0"/>
              </a:defRPr>
            </a:lvl3pPr>
            <a:lvl4pPr marL="1600200" indent="-228600" eaLnBrk="0" hangingPunct="0">
              <a:defRPr sz="8500">
                <a:solidFill>
                  <a:schemeClr val="tx1"/>
                </a:solidFill>
                <a:latin typeface="Arial" charset="0"/>
              </a:defRPr>
            </a:lvl4pPr>
            <a:lvl5pPr marL="2057400" indent="-228600" eaLnBrk="0" hangingPunct="0">
              <a:defRPr sz="8500">
                <a:solidFill>
                  <a:schemeClr val="tx1"/>
                </a:solidFill>
                <a:latin typeface="Arial" charset="0"/>
              </a:defRPr>
            </a:lvl5pPr>
            <a:lvl6pPr marL="2514600" indent="-228600" eaLnBrk="0" fontAlgn="base" hangingPunct="0">
              <a:spcBef>
                <a:spcPct val="0"/>
              </a:spcBef>
              <a:spcAft>
                <a:spcPct val="0"/>
              </a:spcAft>
              <a:defRPr sz="8500">
                <a:solidFill>
                  <a:schemeClr val="tx1"/>
                </a:solidFill>
                <a:latin typeface="Arial" charset="0"/>
              </a:defRPr>
            </a:lvl6pPr>
            <a:lvl7pPr marL="2971800" indent="-228600" eaLnBrk="0" fontAlgn="base" hangingPunct="0">
              <a:spcBef>
                <a:spcPct val="0"/>
              </a:spcBef>
              <a:spcAft>
                <a:spcPct val="0"/>
              </a:spcAft>
              <a:defRPr sz="8500">
                <a:solidFill>
                  <a:schemeClr val="tx1"/>
                </a:solidFill>
                <a:latin typeface="Arial" charset="0"/>
              </a:defRPr>
            </a:lvl7pPr>
            <a:lvl8pPr marL="3429000" indent="-228600" eaLnBrk="0" fontAlgn="base" hangingPunct="0">
              <a:spcBef>
                <a:spcPct val="0"/>
              </a:spcBef>
              <a:spcAft>
                <a:spcPct val="0"/>
              </a:spcAft>
              <a:defRPr sz="8500">
                <a:solidFill>
                  <a:schemeClr val="tx1"/>
                </a:solidFill>
                <a:latin typeface="Arial" charset="0"/>
              </a:defRPr>
            </a:lvl8pPr>
            <a:lvl9pPr marL="3886200" indent="-228600" eaLnBrk="0" fontAlgn="base" hangingPunct="0">
              <a:spcBef>
                <a:spcPct val="0"/>
              </a:spcBef>
              <a:spcAft>
                <a:spcPct val="0"/>
              </a:spcAft>
              <a:defRPr sz="8500">
                <a:solidFill>
                  <a:schemeClr val="tx1"/>
                </a:solidFill>
                <a:latin typeface="Arial" charset="0"/>
              </a:defRPr>
            </a:lvl9pPr>
          </a:lstStyle>
          <a:p>
            <a:pPr marL="514350" indent="-514350" eaLnBrk="1" hangingPunct="1">
              <a:buFont typeface="+mj-lt"/>
              <a:buAutoNum type="arabicPeriod"/>
              <a:defRPr/>
            </a:pPr>
            <a:r>
              <a:rPr lang="en-GB" sz="3200" dirty="0" smtClean="0"/>
              <a:t>Sarfati D, Blakely T, Pearce N. Measuring cancer survival in populations: relative survival versus cancer-specific survival</a:t>
            </a:r>
            <a:r>
              <a:rPr lang="en-GB" sz="3200" i="1" dirty="0" smtClean="0"/>
              <a:t>. International Journal of Epidemiology </a:t>
            </a:r>
            <a:r>
              <a:rPr lang="en-US" sz="3200" dirty="0" smtClean="0"/>
              <a:t>2010; 39: 598-610. and</a:t>
            </a:r>
          </a:p>
          <a:p>
            <a:pPr marL="514350" indent="-514350" eaLnBrk="1" hangingPunct="1">
              <a:buFont typeface="+mj-lt"/>
              <a:buAutoNum type="arabicPeriod"/>
              <a:defRPr/>
            </a:pPr>
            <a:r>
              <a:rPr lang="en-NZ" sz="3200" dirty="0" smtClean="0"/>
              <a:t>Blakely T, </a:t>
            </a:r>
            <a:r>
              <a:rPr lang="en-NZ" sz="3200" dirty="0" err="1" smtClean="0"/>
              <a:t>Soeberg</a:t>
            </a:r>
            <a:r>
              <a:rPr lang="en-NZ" sz="3200" dirty="0" smtClean="0"/>
              <a:t> M, Sarfati D, Carter K, Atkinson J. What is the difference in lung and bladder cancer relative survival between ethnic and smoking groups? What is the impact of using incorrect life table data? Manuscript in preparation</a:t>
            </a:r>
            <a:r>
              <a:rPr lang="en-NZ" sz="3600" dirty="0" smtClean="0"/>
              <a:t>.</a:t>
            </a:r>
            <a:endParaRPr lang="en-US" sz="3600" dirty="0" smtClean="0"/>
          </a:p>
          <a:p>
            <a:pPr eaLnBrk="1" hangingPunct="1">
              <a:defRPr/>
            </a:pPr>
            <a:endParaRPr lang="en-US" sz="5400" dirty="0" smtClean="0"/>
          </a:p>
          <a:p>
            <a:pPr eaLnBrk="1" hangingPunct="1">
              <a:defRPr/>
            </a:pPr>
            <a:endParaRPr lang="en-US" dirty="0" smtClean="0"/>
          </a:p>
        </p:txBody>
      </p:sp>
      <p:grpSp>
        <p:nvGrpSpPr>
          <p:cNvPr id="2" name="Group 40"/>
          <p:cNvGrpSpPr>
            <a:grpSpLocks/>
          </p:cNvGrpSpPr>
          <p:nvPr/>
        </p:nvGrpSpPr>
        <p:grpSpPr bwMode="auto">
          <a:xfrm>
            <a:off x="947738" y="16473488"/>
            <a:ext cx="8839200" cy="6400799"/>
            <a:chOff x="304800" y="73026"/>
            <a:chExt cx="8839200" cy="6400800"/>
          </a:xfrm>
        </p:grpSpPr>
        <p:grpSp>
          <p:nvGrpSpPr>
            <p:cNvPr id="3" name="Group 2"/>
            <p:cNvGrpSpPr>
              <a:grpSpLocks/>
            </p:cNvGrpSpPr>
            <p:nvPr/>
          </p:nvGrpSpPr>
          <p:grpSpPr bwMode="auto">
            <a:xfrm>
              <a:off x="304800" y="73026"/>
              <a:ext cx="8686800" cy="6400800"/>
              <a:chOff x="192" y="46"/>
              <a:chExt cx="5472" cy="4032"/>
            </a:xfrm>
          </p:grpSpPr>
          <p:sp>
            <p:nvSpPr>
              <p:cNvPr id="2096" name="Rectangle 3"/>
              <p:cNvSpPr>
                <a:spLocks noChangeArrowheads="1"/>
              </p:cNvSpPr>
              <p:nvPr/>
            </p:nvSpPr>
            <p:spPr bwMode="auto">
              <a:xfrm>
                <a:off x="192" y="46"/>
                <a:ext cx="5472" cy="403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2097"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r="38057" b="5440"/>
              <a:stretch>
                <a:fillRect/>
              </a:stretch>
            </p:blipFill>
            <p:spPr bwMode="auto">
              <a:xfrm>
                <a:off x="288" y="102"/>
                <a:ext cx="5340" cy="393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079" name="Text Box 5"/>
            <p:cNvSpPr txBox="1">
              <a:spLocks noChangeArrowheads="1"/>
            </p:cNvSpPr>
            <p:nvPr/>
          </p:nvSpPr>
          <p:spPr bwMode="auto">
            <a:xfrm>
              <a:off x="2514600" y="857250"/>
              <a:ext cx="2362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8500">
                  <a:solidFill>
                    <a:schemeClr val="tx1"/>
                  </a:solidFill>
                  <a:latin typeface="Arial" charset="0"/>
                </a:defRPr>
              </a:lvl1pPr>
              <a:lvl2pPr marL="742950" indent="-285750" eaLnBrk="0" hangingPunct="0">
                <a:defRPr sz="8500">
                  <a:solidFill>
                    <a:schemeClr val="tx1"/>
                  </a:solidFill>
                  <a:latin typeface="Arial" charset="0"/>
                </a:defRPr>
              </a:lvl2pPr>
              <a:lvl3pPr marL="1143000" indent="-228600" eaLnBrk="0" hangingPunct="0">
                <a:defRPr sz="8500">
                  <a:solidFill>
                    <a:schemeClr val="tx1"/>
                  </a:solidFill>
                  <a:latin typeface="Arial" charset="0"/>
                </a:defRPr>
              </a:lvl3pPr>
              <a:lvl4pPr marL="1600200" indent="-228600" eaLnBrk="0" hangingPunct="0">
                <a:defRPr sz="8500">
                  <a:solidFill>
                    <a:schemeClr val="tx1"/>
                  </a:solidFill>
                  <a:latin typeface="Arial" charset="0"/>
                </a:defRPr>
              </a:lvl4pPr>
              <a:lvl5pPr marL="2057400" indent="-228600" eaLnBrk="0" hangingPunct="0">
                <a:defRPr sz="8500">
                  <a:solidFill>
                    <a:schemeClr val="tx1"/>
                  </a:solidFill>
                  <a:latin typeface="Arial" charset="0"/>
                </a:defRPr>
              </a:lvl5pPr>
              <a:lvl6pPr marL="2514600" indent="-228600" eaLnBrk="0" fontAlgn="base" hangingPunct="0">
                <a:spcBef>
                  <a:spcPct val="0"/>
                </a:spcBef>
                <a:spcAft>
                  <a:spcPct val="0"/>
                </a:spcAft>
                <a:defRPr sz="8500">
                  <a:solidFill>
                    <a:schemeClr val="tx1"/>
                  </a:solidFill>
                  <a:latin typeface="Arial" charset="0"/>
                </a:defRPr>
              </a:lvl6pPr>
              <a:lvl7pPr marL="2971800" indent="-228600" eaLnBrk="0" fontAlgn="base" hangingPunct="0">
                <a:spcBef>
                  <a:spcPct val="0"/>
                </a:spcBef>
                <a:spcAft>
                  <a:spcPct val="0"/>
                </a:spcAft>
                <a:defRPr sz="8500">
                  <a:solidFill>
                    <a:schemeClr val="tx1"/>
                  </a:solidFill>
                  <a:latin typeface="Arial" charset="0"/>
                </a:defRPr>
              </a:lvl7pPr>
              <a:lvl8pPr marL="3429000" indent="-228600" eaLnBrk="0" fontAlgn="base" hangingPunct="0">
                <a:spcBef>
                  <a:spcPct val="0"/>
                </a:spcBef>
                <a:spcAft>
                  <a:spcPct val="0"/>
                </a:spcAft>
                <a:defRPr sz="8500">
                  <a:solidFill>
                    <a:schemeClr val="tx1"/>
                  </a:solidFill>
                  <a:latin typeface="Arial" charset="0"/>
                </a:defRPr>
              </a:lvl8pPr>
              <a:lvl9pPr marL="3886200" indent="-228600" eaLnBrk="0" fontAlgn="base" hangingPunct="0">
                <a:spcBef>
                  <a:spcPct val="0"/>
                </a:spcBef>
                <a:spcAft>
                  <a:spcPct val="0"/>
                </a:spcAft>
                <a:defRPr sz="8500">
                  <a:solidFill>
                    <a:schemeClr val="tx1"/>
                  </a:solidFill>
                  <a:latin typeface="Arial" charset="0"/>
                </a:defRPr>
              </a:lvl9pPr>
            </a:lstStyle>
            <a:p>
              <a:pPr eaLnBrk="1" hangingPunct="1">
                <a:spcBef>
                  <a:spcPct val="50000"/>
                </a:spcBef>
                <a:buFontTx/>
                <a:buChar char="•"/>
              </a:pPr>
              <a:r>
                <a:rPr lang="en-GB" sz="2400">
                  <a:solidFill>
                    <a:schemeClr val="bg2"/>
                  </a:solidFill>
                </a:rPr>
                <a:t>   Cohort</a:t>
              </a:r>
            </a:p>
          </p:txBody>
        </p:sp>
        <p:sp>
          <p:nvSpPr>
            <p:cNvPr id="2080" name="Text Box 6"/>
            <p:cNvSpPr txBox="1">
              <a:spLocks noChangeArrowheads="1"/>
            </p:cNvSpPr>
            <p:nvPr/>
          </p:nvSpPr>
          <p:spPr bwMode="auto">
            <a:xfrm>
              <a:off x="5867400" y="857250"/>
              <a:ext cx="2362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8500">
                  <a:solidFill>
                    <a:schemeClr val="tx1"/>
                  </a:solidFill>
                  <a:latin typeface="Arial" charset="0"/>
                </a:defRPr>
              </a:lvl1pPr>
              <a:lvl2pPr marL="742950" indent="-285750" eaLnBrk="0" hangingPunct="0">
                <a:defRPr sz="8500">
                  <a:solidFill>
                    <a:schemeClr val="tx1"/>
                  </a:solidFill>
                  <a:latin typeface="Arial" charset="0"/>
                </a:defRPr>
              </a:lvl2pPr>
              <a:lvl3pPr marL="1143000" indent="-228600" eaLnBrk="0" hangingPunct="0">
                <a:defRPr sz="8500">
                  <a:solidFill>
                    <a:schemeClr val="tx1"/>
                  </a:solidFill>
                  <a:latin typeface="Arial" charset="0"/>
                </a:defRPr>
              </a:lvl3pPr>
              <a:lvl4pPr marL="1600200" indent="-228600" eaLnBrk="0" hangingPunct="0">
                <a:defRPr sz="8500">
                  <a:solidFill>
                    <a:schemeClr val="tx1"/>
                  </a:solidFill>
                  <a:latin typeface="Arial" charset="0"/>
                </a:defRPr>
              </a:lvl4pPr>
              <a:lvl5pPr marL="2057400" indent="-228600" eaLnBrk="0" hangingPunct="0">
                <a:defRPr sz="8500">
                  <a:solidFill>
                    <a:schemeClr val="tx1"/>
                  </a:solidFill>
                  <a:latin typeface="Arial" charset="0"/>
                </a:defRPr>
              </a:lvl5pPr>
              <a:lvl6pPr marL="2514600" indent="-228600" eaLnBrk="0" fontAlgn="base" hangingPunct="0">
                <a:spcBef>
                  <a:spcPct val="0"/>
                </a:spcBef>
                <a:spcAft>
                  <a:spcPct val="0"/>
                </a:spcAft>
                <a:defRPr sz="8500">
                  <a:solidFill>
                    <a:schemeClr val="tx1"/>
                  </a:solidFill>
                  <a:latin typeface="Arial" charset="0"/>
                </a:defRPr>
              </a:lvl6pPr>
              <a:lvl7pPr marL="2971800" indent="-228600" eaLnBrk="0" fontAlgn="base" hangingPunct="0">
                <a:spcBef>
                  <a:spcPct val="0"/>
                </a:spcBef>
                <a:spcAft>
                  <a:spcPct val="0"/>
                </a:spcAft>
                <a:defRPr sz="8500">
                  <a:solidFill>
                    <a:schemeClr val="tx1"/>
                  </a:solidFill>
                  <a:latin typeface="Arial" charset="0"/>
                </a:defRPr>
              </a:lvl7pPr>
              <a:lvl8pPr marL="3429000" indent="-228600" eaLnBrk="0" fontAlgn="base" hangingPunct="0">
                <a:spcBef>
                  <a:spcPct val="0"/>
                </a:spcBef>
                <a:spcAft>
                  <a:spcPct val="0"/>
                </a:spcAft>
                <a:defRPr sz="8500">
                  <a:solidFill>
                    <a:schemeClr val="tx1"/>
                  </a:solidFill>
                  <a:latin typeface="Arial" charset="0"/>
                </a:defRPr>
              </a:lvl8pPr>
              <a:lvl9pPr marL="3886200" indent="-228600" eaLnBrk="0" fontAlgn="base" hangingPunct="0">
                <a:spcBef>
                  <a:spcPct val="0"/>
                </a:spcBef>
                <a:spcAft>
                  <a:spcPct val="0"/>
                </a:spcAft>
                <a:defRPr sz="8500">
                  <a:solidFill>
                    <a:schemeClr val="tx1"/>
                  </a:solidFill>
                  <a:latin typeface="Arial" charset="0"/>
                </a:defRPr>
              </a:lvl9pPr>
            </a:lstStyle>
            <a:p>
              <a:pPr eaLnBrk="1" hangingPunct="1">
                <a:spcBef>
                  <a:spcPct val="50000"/>
                </a:spcBef>
                <a:buFontTx/>
                <a:buChar char="•"/>
              </a:pPr>
              <a:r>
                <a:rPr lang="en-GB" sz="2400">
                  <a:solidFill>
                    <a:schemeClr val="bg2"/>
                  </a:solidFill>
                </a:rPr>
                <a:t>   Cohort</a:t>
              </a:r>
            </a:p>
          </p:txBody>
        </p:sp>
        <p:sp>
          <p:nvSpPr>
            <p:cNvPr id="2081" name="Text Box 7"/>
            <p:cNvSpPr txBox="1">
              <a:spLocks noChangeArrowheads="1"/>
            </p:cNvSpPr>
            <p:nvPr/>
          </p:nvSpPr>
          <p:spPr bwMode="auto">
            <a:xfrm>
              <a:off x="2514600" y="1466850"/>
              <a:ext cx="23622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8500">
                  <a:solidFill>
                    <a:schemeClr val="tx1"/>
                  </a:solidFill>
                  <a:latin typeface="Arial" charset="0"/>
                </a:defRPr>
              </a:lvl1pPr>
              <a:lvl2pPr marL="742950" indent="-285750" eaLnBrk="0" hangingPunct="0">
                <a:defRPr sz="8500">
                  <a:solidFill>
                    <a:schemeClr val="tx1"/>
                  </a:solidFill>
                  <a:latin typeface="Arial" charset="0"/>
                </a:defRPr>
              </a:lvl2pPr>
              <a:lvl3pPr marL="1143000" indent="-228600" eaLnBrk="0" hangingPunct="0">
                <a:defRPr sz="8500">
                  <a:solidFill>
                    <a:schemeClr val="tx1"/>
                  </a:solidFill>
                  <a:latin typeface="Arial" charset="0"/>
                </a:defRPr>
              </a:lvl3pPr>
              <a:lvl4pPr marL="1600200" indent="-228600" eaLnBrk="0" hangingPunct="0">
                <a:defRPr sz="8500">
                  <a:solidFill>
                    <a:schemeClr val="tx1"/>
                  </a:solidFill>
                  <a:latin typeface="Arial" charset="0"/>
                </a:defRPr>
              </a:lvl4pPr>
              <a:lvl5pPr marL="2057400" indent="-228600" eaLnBrk="0" hangingPunct="0">
                <a:defRPr sz="8500">
                  <a:solidFill>
                    <a:schemeClr val="tx1"/>
                  </a:solidFill>
                  <a:latin typeface="Arial" charset="0"/>
                </a:defRPr>
              </a:lvl5pPr>
              <a:lvl6pPr marL="2514600" indent="-228600" eaLnBrk="0" fontAlgn="base" hangingPunct="0">
                <a:spcBef>
                  <a:spcPct val="0"/>
                </a:spcBef>
                <a:spcAft>
                  <a:spcPct val="0"/>
                </a:spcAft>
                <a:defRPr sz="8500">
                  <a:solidFill>
                    <a:schemeClr val="tx1"/>
                  </a:solidFill>
                  <a:latin typeface="Arial" charset="0"/>
                </a:defRPr>
              </a:lvl6pPr>
              <a:lvl7pPr marL="2971800" indent="-228600" eaLnBrk="0" fontAlgn="base" hangingPunct="0">
                <a:spcBef>
                  <a:spcPct val="0"/>
                </a:spcBef>
                <a:spcAft>
                  <a:spcPct val="0"/>
                </a:spcAft>
                <a:defRPr sz="8500">
                  <a:solidFill>
                    <a:schemeClr val="tx1"/>
                  </a:solidFill>
                  <a:latin typeface="Arial" charset="0"/>
                </a:defRPr>
              </a:lvl7pPr>
              <a:lvl8pPr marL="3429000" indent="-228600" eaLnBrk="0" fontAlgn="base" hangingPunct="0">
                <a:spcBef>
                  <a:spcPct val="0"/>
                </a:spcBef>
                <a:spcAft>
                  <a:spcPct val="0"/>
                </a:spcAft>
                <a:defRPr sz="8500">
                  <a:solidFill>
                    <a:schemeClr val="tx1"/>
                  </a:solidFill>
                  <a:latin typeface="Arial" charset="0"/>
                </a:defRPr>
              </a:lvl8pPr>
              <a:lvl9pPr marL="3886200" indent="-228600" eaLnBrk="0" fontAlgn="base" hangingPunct="0">
                <a:spcBef>
                  <a:spcPct val="0"/>
                </a:spcBef>
                <a:spcAft>
                  <a:spcPct val="0"/>
                </a:spcAft>
                <a:defRPr sz="8500">
                  <a:solidFill>
                    <a:schemeClr val="tx1"/>
                  </a:solidFill>
                  <a:latin typeface="Arial" charset="0"/>
                </a:defRPr>
              </a:lvl9pPr>
            </a:lstStyle>
            <a:p>
              <a:pPr eaLnBrk="1" hangingPunct="1">
                <a:spcBef>
                  <a:spcPct val="50000"/>
                </a:spcBef>
                <a:buFontTx/>
                <a:buChar char="•"/>
              </a:pPr>
              <a:r>
                <a:rPr lang="en-GB" sz="2400">
                  <a:solidFill>
                    <a:schemeClr val="bg2"/>
                  </a:solidFill>
                </a:rPr>
                <a:t>   Survival from  	cancer</a:t>
              </a:r>
            </a:p>
          </p:txBody>
        </p:sp>
        <p:sp>
          <p:nvSpPr>
            <p:cNvPr id="2082" name="Text Box 8"/>
            <p:cNvSpPr txBox="1">
              <a:spLocks noChangeArrowheads="1"/>
            </p:cNvSpPr>
            <p:nvPr/>
          </p:nvSpPr>
          <p:spPr bwMode="auto">
            <a:xfrm>
              <a:off x="5867400" y="1466850"/>
              <a:ext cx="23622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8500">
                  <a:solidFill>
                    <a:schemeClr val="tx1"/>
                  </a:solidFill>
                  <a:latin typeface="Arial" charset="0"/>
                </a:defRPr>
              </a:lvl1pPr>
              <a:lvl2pPr marL="742950" indent="-285750" eaLnBrk="0" hangingPunct="0">
                <a:defRPr sz="8500">
                  <a:solidFill>
                    <a:schemeClr val="tx1"/>
                  </a:solidFill>
                  <a:latin typeface="Arial" charset="0"/>
                </a:defRPr>
              </a:lvl2pPr>
              <a:lvl3pPr marL="1143000" indent="-228600" eaLnBrk="0" hangingPunct="0">
                <a:defRPr sz="8500">
                  <a:solidFill>
                    <a:schemeClr val="tx1"/>
                  </a:solidFill>
                  <a:latin typeface="Arial" charset="0"/>
                </a:defRPr>
              </a:lvl3pPr>
              <a:lvl4pPr marL="1600200" indent="-228600" eaLnBrk="0" hangingPunct="0">
                <a:defRPr sz="8500">
                  <a:solidFill>
                    <a:schemeClr val="tx1"/>
                  </a:solidFill>
                  <a:latin typeface="Arial" charset="0"/>
                </a:defRPr>
              </a:lvl4pPr>
              <a:lvl5pPr marL="2057400" indent="-228600" eaLnBrk="0" hangingPunct="0">
                <a:defRPr sz="8500">
                  <a:solidFill>
                    <a:schemeClr val="tx1"/>
                  </a:solidFill>
                  <a:latin typeface="Arial" charset="0"/>
                </a:defRPr>
              </a:lvl5pPr>
              <a:lvl6pPr marL="2514600" indent="-228600" eaLnBrk="0" fontAlgn="base" hangingPunct="0">
                <a:spcBef>
                  <a:spcPct val="0"/>
                </a:spcBef>
                <a:spcAft>
                  <a:spcPct val="0"/>
                </a:spcAft>
                <a:defRPr sz="8500">
                  <a:solidFill>
                    <a:schemeClr val="tx1"/>
                  </a:solidFill>
                  <a:latin typeface="Arial" charset="0"/>
                </a:defRPr>
              </a:lvl6pPr>
              <a:lvl7pPr marL="2971800" indent="-228600" eaLnBrk="0" fontAlgn="base" hangingPunct="0">
                <a:spcBef>
                  <a:spcPct val="0"/>
                </a:spcBef>
                <a:spcAft>
                  <a:spcPct val="0"/>
                </a:spcAft>
                <a:defRPr sz="8500">
                  <a:solidFill>
                    <a:schemeClr val="tx1"/>
                  </a:solidFill>
                  <a:latin typeface="Arial" charset="0"/>
                </a:defRPr>
              </a:lvl7pPr>
              <a:lvl8pPr marL="3429000" indent="-228600" eaLnBrk="0" fontAlgn="base" hangingPunct="0">
                <a:spcBef>
                  <a:spcPct val="0"/>
                </a:spcBef>
                <a:spcAft>
                  <a:spcPct val="0"/>
                </a:spcAft>
                <a:defRPr sz="8500">
                  <a:solidFill>
                    <a:schemeClr val="tx1"/>
                  </a:solidFill>
                  <a:latin typeface="Arial" charset="0"/>
                </a:defRPr>
              </a:lvl8pPr>
              <a:lvl9pPr marL="3886200" indent="-228600" eaLnBrk="0" fontAlgn="base" hangingPunct="0">
                <a:spcBef>
                  <a:spcPct val="0"/>
                </a:spcBef>
                <a:spcAft>
                  <a:spcPct val="0"/>
                </a:spcAft>
                <a:defRPr sz="8500">
                  <a:solidFill>
                    <a:schemeClr val="tx1"/>
                  </a:solidFill>
                  <a:latin typeface="Arial" charset="0"/>
                </a:defRPr>
              </a:lvl9pPr>
            </a:lstStyle>
            <a:p>
              <a:pPr eaLnBrk="1" hangingPunct="1">
                <a:spcBef>
                  <a:spcPct val="50000"/>
                </a:spcBef>
                <a:buFontTx/>
                <a:buChar char="•"/>
              </a:pPr>
              <a:r>
                <a:rPr lang="en-GB" sz="2400" dirty="0">
                  <a:solidFill>
                    <a:schemeClr val="bg2"/>
                  </a:solidFill>
                </a:rPr>
                <a:t>   Survival from  	cancer</a:t>
              </a:r>
            </a:p>
          </p:txBody>
        </p:sp>
        <p:sp>
          <p:nvSpPr>
            <p:cNvPr id="2083" name="Text Box 9"/>
            <p:cNvSpPr txBox="1">
              <a:spLocks noChangeArrowheads="1"/>
            </p:cNvSpPr>
            <p:nvPr/>
          </p:nvSpPr>
          <p:spPr bwMode="auto">
            <a:xfrm>
              <a:off x="2514600" y="2381250"/>
              <a:ext cx="2362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8500">
                  <a:solidFill>
                    <a:schemeClr val="tx1"/>
                  </a:solidFill>
                  <a:latin typeface="Arial" charset="0"/>
                </a:defRPr>
              </a:lvl1pPr>
              <a:lvl2pPr marL="742950" indent="-285750" eaLnBrk="0" hangingPunct="0">
                <a:defRPr sz="8500">
                  <a:solidFill>
                    <a:schemeClr val="tx1"/>
                  </a:solidFill>
                  <a:latin typeface="Arial" charset="0"/>
                </a:defRPr>
              </a:lvl2pPr>
              <a:lvl3pPr marL="1143000" indent="-228600" eaLnBrk="0" hangingPunct="0">
                <a:defRPr sz="8500">
                  <a:solidFill>
                    <a:schemeClr val="tx1"/>
                  </a:solidFill>
                  <a:latin typeface="Arial" charset="0"/>
                </a:defRPr>
              </a:lvl3pPr>
              <a:lvl4pPr marL="1600200" indent="-228600" eaLnBrk="0" hangingPunct="0">
                <a:defRPr sz="8500">
                  <a:solidFill>
                    <a:schemeClr val="tx1"/>
                  </a:solidFill>
                  <a:latin typeface="Arial" charset="0"/>
                </a:defRPr>
              </a:lvl4pPr>
              <a:lvl5pPr marL="2057400" indent="-228600" eaLnBrk="0" hangingPunct="0">
                <a:defRPr sz="8500">
                  <a:solidFill>
                    <a:schemeClr val="tx1"/>
                  </a:solidFill>
                  <a:latin typeface="Arial" charset="0"/>
                </a:defRPr>
              </a:lvl5pPr>
              <a:lvl6pPr marL="2514600" indent="-228600" eaLnBrk="0" fontAlgn="base" hangingPunct="0">
                <a:spcBef>
                  <a:spcPct val="0"/>
                </a:spcBef>
                <a:spcAft>
                  <a:spcPct val="0"/>
                </a:spcAft>
                <a:defRPr sz="8500">
                  <a:solidFill>
                    <a:schemeClr val="tx1"/>
                  </a:solidFill>
                  <a:latin typeface="Arial" charset="0"/>
                </a:defRPr>
              </a:lvl6pPr>
              <a:lvl7pPr marL="2971800" indent="-228600" eaLnBrk="0" fontAlgn="base" hangingPunct="0">
                <a:spcBef>
                  <a:spcPct val="0"/>
                </a:spcBef>
                <a:spcAft>
                  <a:spcPct val="0"/>
                </a:spcAft>
                <a:defRPr sz="8500">
                  <a:solidFill>
                    <a:schemeClr val="tx1"/>
                  </a:solidFill>
                  <a:latin typeface="Arial" charset="0"/>
                </a:defRPr>
              </a:lvl7pPr>
              <a:lvl8pPr marL="3429000" indent="-228600" eaLnBrk="0" fontAlgn="base" hangingPunct="0">
                <a:spcBef>
                  <a:spcPct val="0"/>
                </a:spcBef>
                <a:spcAft>
                  <a:spcPct val="0"/>
                </a:spcAft>
                <a:defRPr sz="8500">
                  <a:solidFill>
                    <a:schemeClr val="tx1"/>
                  </a:solidFill>
                  <a:latin typeface="Arial" charset="0"/>
                </a:defRPr>
              </a:lvl8pPr>
              <a:lvl9pPr marL="3886200" indent="-228600" eaLnBrk="0" fontAlgn="base" hangingPunct="0">
                <a:spcBef>
                  <a:spcPct val="0"/>
                </a:spcBef>
                <a:spcAft>
                  <a:spcPct val="0"/>
                </a:spcAft>
                <a:defRPr sz="8500">
                  <a:solidFill>
                    <a:schemeClr val="tx1"/>
                  </a:solidFill>
                  <a:latin typeface="Arial" charset="0"/>
                </a:defRPr>
              </a:lvl9pPr>
            </a:lstStyle>
            <a:p>
              <a:pPr eaLnBrk="1" hangingPunct="1">
                <a:spcBef>
                  <a:spcPct val="50000"/>
                </a:spcBef>
                <a:buFontTx/>
                <a:buChar char="•"/>
              </a:pPr>
              <a:r>
                <a:rPr lang="en-GB" sz="2400">
                  <a:solidFill>
                    <a:schemeClr val="bg2"/>
                  </a:solidFill>
                </a:rPr>
                <a:t>   All deaths</a:t>
              </a:r>
            </a:p>
          </p:txBody>
        </p:sp>
        <p:sp>
          <p:nvSpPr>
            <p:cNvPr id="2084" name="Text Box 10"/>
            <p:cNvSpPr txBox="1">
              <a:spLocks noChangeArrowheads="1"/>
            </p:cNvSpPr>
            <p:nvPr/>
          </p:nvSpPr>
          <p:spPr bwMode="auto">
            <a:xfrm>
              <a:off x="5867400" y="2381250"/>
              <a:ext cx="2743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8500">
                  <a:solidFill>
                    <a:schemeClr val="tx1"/>
                  </a:solidFill>
                  <a:latin typeface="Arial" charset="0"/>
                </a:defRPr>
              </a:lvl1pPr>
              <a:lvl2pPr marL="742950" indent="-285750" eaLnBrk="0" hangingPunct="0">
                <a:defRPr sz="8500">
                  <a:solidFill>
                    <a:schemeClr val="tx1"/>
                  </a:solidFill>
                  <a:latin typeface="Arial" charset="0"/>
                </a:defRPr>
              </a:lvl2pPr>
              <a:lvl3pPr marL="1143000" indent="-228600" eaLnBrk="0" hangingPunct="0">
                <a:defRPr sz="8500">
                  <a:solidFill>
                    <a:schemeClr val="tx1"/>
                  </a:solidFill>
                  <a:latin typeface="Arial" charset="0"/>
                </a:defRPr>
              </a:lvl3pPr>
              <a:lvl4pPr marL="1600200" indent="-228600" eaLnBrk="0" hangingPunct="0">
                <a:defRPr sz="8500">
                  <a:solidFill>
                    <a:schemeClr val="tx1"/>
                  </a:solidFill>
                  <a:latin typeface="Arial" charset="0"/>
                </a:defRPr>
              </a:lvl4pPr>
              <a:lvl5pPr marL="2057400" indent="-228600" eaLnBrk="0" hangingPunct="0">
                <a:defRPr sz="8500">
                  <a:solidFill>
                    <a:schemeClr val="tx1"/>
                  </a:solidFill>
                  <a:latin typeface="Arial" charset="0"/>
                </a:defRPr>
              </a:lvl5pPr>
              <a:lvl6pPr marL="2514600" indent="-228600" eaLnBrk="0" fontAlgn="base" hangingPunct="0">
                <a:spcBef>
                  <a:spcPct val="0"/>
                </a:spcBef>
                <a:spcAft>
                  <a:spcPct val="0"/>
                </a:spcAft>
                <a:defRPr sz="8500">
                  <a:solidFill>
                    <a:schemeClr val="tx1"/>
                  </a:solidFill>
                  <a:latin typeface="Arial" charset="0"/>
                </a:defRPr>
              </a:lvl6pPr>
              <a:lvl7pPr marL="2971800" indent="-228600" eaLnBrk="0" fontAlgn="base" hangingPunct="0">
                <a:spcBef>
                  <a:spcPct val="0"/>
                </a:spcBef>
                <a:spcAft>
                  <a:spcPct val="0"/>
                </a:spcAft>
                <a:defRPr sz="8500">
                  <a:solidFill>
                    <a:schemeClr val="tx1"/>
                  </a:solidFill>
                  <a:latin typeface="Arial" charset="0"/>
                </a:defRPr>
              </a:lvl7pPr>
              <a:lvl8pPr marL="3429000" indent="-228600" eaLnBrk="0" fontAlgn="base" hangingPunct="0">
                <a:spcBef>
                  <a:spcPct val="0"/>
                </a:spcBef>
                <a:spcAft>
                  <a:spcPct val="0"/>
                </a:spcAft>
                <a:defRPr sz="8500">
                  <a:solidFill>
                    <a:schemeClr val="tx1"/>
                  </a:solidFill>
                  <a:latin typeface="Arial" charset="0"/>
                </a:defRPr>
              </a:lvl8pPr>
              <a:lvl9pPr marL="3886200" indent="-228600" eaLnBrk="0" fontAlgn="base" hangingPunct="0">
                <a:spcBef>
                  <a:spcPct val="0"/>
                </a:spcBef>
                <a:spcAft>
                  <a:spcPct val="0"/>
                </a:spcAft>
                <a:defRPr sz="8500">
                  <a:solidFill>
                    <a:schemeClr val="tx1"/>
                  </a:solidFill>
                  <a:latin typeface="Arial" charset="0"/>
                </a:defRPr>
              </a:lvl9pPr>
            </a:lstStyle>
            <a:p>
              <a:pPr eaLnBrk="1" hangingPunct="1">
                <a:spcBef>
                  <a:spcPct val="50000"/>
                </a:spcBef>
                <a:buFontTx/>
                <a:buChar char="•"/>
              </a:pPr>
              <a:r>
                <a:rPr lang="en-GB" sz="2400">
                  <a:solidFill>
                    <a:schemeClr val="bg2"/>
                  </a:solidFill>
                </a:rPr>
                <a:t>   Cancer deaths</a:t>
              </a:r>
            </a:p>
          </p:txBody>
        </p:sp>
        <p:sp>
          <p:nvSpPr>
            <p:cNvPr id="2085" name="Text Box 11"/>
            <p:cNvSpPr txBox="1">
              <a:spLocks noChangeArrowheads="1"/>
            </p:cNvSpPr>
            <p:nvPr/>
          </p:nvSpPr>
          <p:spPr bwMode="auto">
            <a:xfrm>
              <a:off x="5791200" y="2990850"/>
              <a:ext cx="32004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8500">
                  <a:solidFill>
                    <a:schemeClr val="tx1"/>
                  </a:solidFill>
                  <a:latin typeface="Arial" charset="0"/>
                </a:defRPr>
              </a:lvl1pPr>
              <a:lvl2pPr marL="742950" indent="-285750" eaLnBrk="0" hangingPunct="0">
                <a:defRPr sz="8500">
                  <a:solidFill>
                    <a:schemeClr val="tx1"/>
                  </a:solidFill>
                  <a:latin typeface="Arial" charset="0"/>
                </a:defRPr>
              </a:lvl2pPr>
              <a:lvl3pPr marL="1143000" indent="-228600" eaLnBrk="0" hangingPunct="0">
                <a:defRPr sz="8500">
                  <a:solidFill>
                    <a:schemeClr val="tx1"/>
                  </a:solidFill>
                  <a:latin typeface="Arial" charset="0"/>
                </a:defRPr>
              </a:lvl3pPr>
              <a:lvl4pPr marL="1600200" indent="-228600" eaLnBrk="0" hangingPunct="0">
                <a:defRPr sz="8500">
                  <a:solidFill>
                    <a:schemeClr val="tx1"/>
                  </a:solidFill>
                  <a:latin typeface="Arial" charset="0"/>
                </a:defRPr>
              </a:lvl4pPr>
              <a:lvl5pPr marL="2057400" indent="-228600" eaLnBrk="0" hangingPunct="0">
                <a:defRPr sz="8500">
                  <a:solidFill>
                    <a:schemeClr val="tx1"/>
                  </a:solidFill>
                  <a:latin typeface="Arial" charset="0"/>
                </a:defRPr>
              </a:lvl5pPr>
              <a:lvl6pPr marL="2514600" indent="-228600" eaLnBrk="0" fontAlgn="base" hangingPunct="0">
                <a:spcBef>
                  <a:spcPct val="0"/>
                </a:spcBef>
                <a:spcAft>
                  <a:spcPct val="0"/>
                </a:spcAft>
                <a:defRPr sz="8500">
                  <a:solidFill>
                    <a:schemeClr val="tx1"/>
                  </a:solidFill>
                  <a:latin typeface="Arial" charset="0"/>
                </a:defRPr>
              </a:lvl6pPr>
              <a:lvl7pPr marL="2971800" indent="-228600" eaLnBrk="0" fontAlgn="base" hangingPunct="0">
                <a:spcBef>
                  <a:spcPct val="0"/>
                </a:spcBef>
                <a:spcAft>
                  <a:spcPct val="0"/>
                </a:spcAft>
                <a:defRPr sz="8500">
                  <a:solidFill>
                    <a:schemeClr val="tx1"/>
                  </a:solidFill>
                  <a:latin typeface="Arial" charset="0"/>
                </a:defRPr>
              </a:lvl7pPr>
              <a:lvl8pPr marL="3429000" indent="-228600" eaLnBrk="0" fontAlgn="base" hangingPunct="0">
                <a:spcBef>
                  <a:spcPct val="0"/>
                </a:spcBef>
                <a:spcAft>
                  <a:spcPct val="0"/>
                </a:spcAft>
                <a:defRPr sz="8500">
                  <a:solidFill>
                    <a:schemeClr val="tx1"/>
                  </a:solidFill>
                  <a:latin typeface="Arial" charset="0"/>
                </a:defRPr>
              </a:lvl8pPr>
              <a:lvl9pPr marL="3886200" indent="-228600" eaLnBrk="0" fontAlgn="base" hangingPunct="0">
                <a:spcBef>
                  <a:spcPct val="0"/>
                </a:spcBef>
                <a:spcAft>
                  <a:spcPct val="0"/>
                </a:spcAft>
                <a:defRPr sz="8500">
                  <a:solidFill>
                    <a:schemeClr val="tx1"/>
                  </a:solidFill>
                  <a:latin typeface="Arial" charset="0"/>
                </a:defRPr>
              </a:lvl9pPr>
            </a:lstStyle>
            <a:p>
              <a:pPr eaLnBrk="1" hangingPunct="1">
                <a:spcBef>
                  <a:spcPct val="50000"/>
                </a:spcBef>
                <a:buFontTx/>
                <a:buChar char="•"/>
              </a:pPr>
              <a:r>
                <a:rPr lang="en-GB" sz="2400">
                  <a:solidFill>
                    <a:schemeClr val="bg2"/>
                  </a:solidFill>
                </a:rPr>
                <a:t>   Cancer-specific 	survival</a:t>
              </a:r>
            </a:p>
          </p:txBody>
        </p:sp>
        <p:grpSp>
          <p:nvGrpSpPr>
            <p:cNvPr id="2086" name="Group 12"/>
            <p:cNvGrpSpPr>
              <a:grpSpLocks/>
            </p:cNvGrpSpPr>
            <p:nvPr/>
          </p:nvGrpSpPr>
          <p:grpSpPr bwMode="auto">
            <a:xfrm>
              <a:off x="2514600" y="2990850"/>
              <a:ext cx="3200400" cy="914400"/>
              <a:chOff x="1488" y="2064"/>
              <a:chExt cx="2016" cy="576"/>
            </a:xfrm>
          </p:grpSpPr>
          <p:sp>
            <p:nvSpPr>
              <p:cNvPr id="2093" name="Text Box 13"/>
              <p:cNvSpPr txBox="1">
                <a:spLocks noChangeArrowheads="1"/>
              </p:cNvSpPr>
              <p:nvPr/>
            </p:nvSpPr>
            <p:spPr bwMode="auto">
              <a:xfrm>
                <a:off x="1488" y="2064"/>
                <a:ext cx="201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8500">
                    <a:solidFill>
                      <a:schemeClr val="tx1"/>
                    </a:solidFill>
                    <a:latin typeface="Arial" charset="0"/>
                  </a:defRPr>
                </a:lvl1pPr>
                <a:lvl2pPr marL="742950" indent="-285750" eaLnBrk="0" hangingPunct="0">
                  <a:defRPr sz="8500">
                    <a:solidFill>
                      <a:schemeClr val="tx1"/>
                    </a:solidFill>
                    <a:latin typeface="Arial" charset="0"/>
                  </a:defRPr>
                </a:lvl2pPr>
                <a:lvl3pPr marL="1143000" indent="-228600" eaLnBrk="0" hangingPunct="0">
                  <a:defRPr sz="8500">
                    <a:solidFill>
                      <a:schemeClr val="tx1"/>
                    </a:solidFill>
                    <a:latin typeface="Arial" charset="0"/>
                  </a:defRPr>
                </a:lvl3pPr>
                <a:lvl4pPr marL="1600200" indent="-228600" eaLnBrk="0" hangingPunct="0">
                  <a:defRPr sz="8500">
                    <a:solidFill>
                      <a:schemeClr val="tx1"/>
                    </a:solidFill>
                    <a:latin typeface="Arial" charset="0"/>
                  </a:defRPr>
                </a:lvl4pPr>
                <a:lvl5pPr marL="2057400" indent="-228600" eaLnBrk="0" hangingPunct="0">
                  <a:defRPr sz="8500">
                    <a:solidFill>
                      <a:schemeClr val="tx1"/>
                    </a:solidFill>
                    <a:latin typeface="Arial" charset="0"/>
                  </a:defRPr>
                </a:lvl5pPr>
                <a:lvl6pPr marL="2514600" indent="-228600" eaLnBrk="0" fontAlgn="base" hangingPunct="0">
                  <a:spcBef>
                    <a:spcPct val="0"/>
                  </a:spcBef>
                  <a:spcAft>
                    <a:spcPct val="0"/>
                  </a:spcAft>
                  <a:defRPr sz="8500">
                    <a:solidFill>
                      <a:schemeClr val="tx1"/>
                    </a:solidFill>
                    <a:latin typeface="Arial" charset="0"/>
                  </a:defRPr>
                </a:lvl6pPr>
                <a:lvl7pPr marL="2971800" indent="-228600" eaLnBrk="0" fontAlgn="base" hangingPunct="0">
                  <a:spcBef>
                    <a:spcPct val="0"/>
                  </a:spcBef>
                  <a:spcAft>
                    <a:spcPct val="0"/>
                  </a:spcAft>
                  <a:defRPr sz="8500">
                    <a:solidFill>
                      <a:schemeClr val="tx1"/>
                    </a:solidFill>
                    <a:latin typeface="Arial" charset="0"/>
                  </a:defRPr>
                </a:lvl7pPr>
                <a:lvl8pPr marL="3429000" indent="-228600" eaLnBrk="0" fontAlgn="base" hangingPunct="0">
                  <a:spcBef>
                    <a:spcPct val="0"/>
                  </a:spcBef>
                  <a:spcAft>
                    <a:spcPct val="0"/>
                  </a:spcAft>
                  <a:defRPr sz="8500">
                    <a:solidFill>
                      <a:schemeClr val="tx1"/>
                    </a:solidFill>
                    <a:latin typeface="Arial" charset="0"/>
                  </a:defRPr>
                </a:lvl8pPr>
                <a:lvl9pPr marL="3886200" indent="-228600" eaLnBrk="0" fontAlgn="base" hangingPunct="0">
                  <a:spcBef>
                    <a:spcPct val="0"/>
                  </a:spcBef>
                  <a:spcAft>
                    <a:spcPct val="0"/>
                  </a:spcAft>
                  <a:defRPr sz="8500">
                    <a:solidFill>
                      <a:schemeClr val="tx1"/>
                    </a:solidFill>
                    <a:latin typeface="Arial" charset="0"/>
                  </a:defRPr>
                </a:lvl9pPr>
              </a:lstStyle>
              <a:p>
                <a:pPr eaLnBrk="1" hangingPunct="1">
                  <a:spcBef>
                    <a:spcPct val="50000"/>
                  </a:spcBef>
                  <a:buFontTx/>
                  <a:buChar char="•"/>
                </a:pPr>
                <a:r>
                  <a:rPr lang="en-GB" sz="2400">
                    <a:solidFill>
                      <a:schemeClr val="bg2"/>
                    </a:solidFill>
                  </a:rPr>
                  <a:t>   Observed survival</a:t>
                </a:r>
              </a:p>
            </p:txBody>
          </p:sp>
          <p:sp>
            <p:nvSpPr>
              <p:cNvPr id="2094" name="Text Box 14"/>
              <p:cNvSpPr txBox="1">
                <a:spLocks noChangeArrowheads="1"/>
              </p:cNvSpPr>
              <p:nvPr/>
            </p:nvSpPr>
            <p:spPr bwMode="auto">
              <a:xfrm>
                <a:off x="1488" y="2352"/>
                <a:ext cx="201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8500">
                    <a:solidFill>
                      <a:schemeClr val="tx1"/>
                    </a:solidFill>
                    <a:latin typeface="Arial" charset="0"/>
                  </a:defRPr>
                </a:lvl1pPr>
                <a:lvl2pPr marL="742950" indent="-285750" eaLnBrk="0" hangingPunct="0">
                  <a:defRPr sz="8500">
                    <a:solidFill>
                      <a:schemeClr val="tx1"/>
                    </a:solidFill>
                    <a:latin typeface="Arial" charset="0"/>
                  </a:defRPr>
                </a:lvl2pPr>
                <a:lvl3pPr marL="1143000" indent="-228600" eaLnBrk="0" hangingPunct="0">
                  <a:defRPr sz="8500">
                    <a:solidFill>
                      <a:schemeClr val="tx1"/>
                    </a:solidFill>
                    <a:latin typeface="Arial" charset="0"/>
                  </a:defRPr>
                </a:lvl3pPr>
                <a:lvl4pPr marL="1600200" indent="-228600" eaLnBrk="0" hangingPunct="0">
                  <a:defRPr sz="8500">
                    <a:solidFill>
                      <a:schemeClr val="tx1"/>
                    </a:solidFill>
                    <a:latin typeface="Arial" charset="0"/>
                  </a:defRPr>
                </a:lvl4pPr>
                <a:lvl5pPr marL="2057400" indent="-228600" eaLnBrk="0" hangingPunct="0">
                  <a:defRPr sz="8500">
                    <a:solidFill>
                      <a:schemeClr val="tx1"/>
                    </a:solidFill>
                    <a:latin typeface="Arial" charset="0"/>
                  </a:defRPr>
                </a:lvl5pPr>
                <a:lvl6pPr marL="2514600" indent="-228600" eaLnBrk="0" fontAlgn="base" hangingPunct="0">
                  <a:spcBef>
                    <a:spcPct val="0"/>
                  </a:spcBef>
                  <a:spcAft>
                    <a:spcPct val="0"/>
                  </a:spcAft>
                  <a:defRPr sz="8500">
                    <a:solidFill>
                      <a:schemeClr val="tx1"/>
                    </a:solidFill>
                    <a:latin typeface="Arial" charset="0"/>
                  </a:defRPr>
                </a:lvl6pPr>
                <a:lvl7pPr marL="2971800" indent="-228600" eaLnBrk="0" fontAlgn="base" hangingPunct="0">
                  <a:spcBef>
                    <a:spcPct val="0"/>
                  </a:spcBef>
                  <a:spcAft>
                    <a:spcPct val="0"/>
                  </a:spcAft>
                  <a:defRPr sz="8500">
                    <a:solidFill>
                      <a:schemeClr val="tx1"/>
                    </a:solidFill>
                    <a:latin typeface="Arial" charset="0"/>
                  </a:defRPr>
                </a:lvl7pPr>
                <a:lvl8pPr marL="3429000" indent="-228600" eaLnBrk="0" fontAlgn="base" hangingPunct="0">
                  <a:spcBef>
                    <a:spcPct val="0"/>
                  </a:spcBef>
                  <a:spcAft>
                    <a:spcPct val="0"/>
                  </a:spcAft>
                  <a:defRPr sz="8500">
                    <a:solidFill>
                      <a:schemeClr val="tx1"/>
                    </a:solidFill>
                    <a:latin typeface="Arial" charset="0"/>
                  </a:defRPr>
                </a:lvl8pPr>
                <a:lvl9pPr marL="3886200" indent="-228600" eaLnBrk="0" fontAlgn="base" hangingPunct="0">
                  <a:spcBef>
                    <a:spcPct val="0"/>
                  </a:spcBef>
                  <a:spcAft>
                    <a:spcPct val="0"/>
                  </a:spcAft>
                  <a:defRPr sz="8500">
                    <a:solidFill>
                      <a:schemeClr val="tx1"/>
                    </a:solidFill>
                    <a:latin typeface="Arial" charset="0"/>
                  </a:defRPr>
                </a:lvl9pPr>
              </a:lstStyle>
              <a:p>
                <a:pPr eaLnBrk="1" hangingPunct="1">
                  <a:spcBef>
                    <a:spcPct val="50000"/>
                  </a:spcBef>
                </a:pPr>
                <a:r>
                  <a:rPr lang="en-GB" sz="2400" dirty="0">
                    <a:solidFill>
                      <a:schemeClr val="bg2"/>
                    </a:solidFill>
                  </a:rPr>
                  <a:t>     Expected survival</a:t>
                </a:r>
              </a:p>
            </p:txBody>
          </p:sp>
          <p:sp>
            <p:nvSpPr>
              <p:cNvPr id="2095" name="Line 15"/>
              <p:cNvSpPr>
                <a:spLocks noChangeShapeType="1"/>
              </p:cNvSpPr>
              <p:nvPr/>
            </p:nvSpPr>
            <p:spPr bwMode="auto">
              <a:xfrm>
                <a:off x="1728" y="2352"/>
                <a:ext cx="1632" cy="0"/>
              </a:xfrm>
              <a:prstGeom prst="line">
                <a:avLst/>
              </a:prstGeom>
              <a:noFill/>
              <a:ln w="254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2087" name="Group 16"/>
            <p:cNvGrpSpPr>
              <a:grpSpLocks/>
            </p:cNvGrpSpPr>
            <p:nvPr/>
          </p:nvGrpSpPr>
          <p:grpSpPr bwMode="auto">
            <a:xfrm>
              <a:off x="2514600" y="4057654"/>
              <a:ext cx="3657600" cy="2152652"/>
              <a:chOff x="1488" y="2640"/>
              <a:chExt cx="2304" cy="1356"/>
            </a:xfrm>
          </p:grpSpPr>
          <p:sp>
            <p:nvSpPr>
              <p:cNvPr id="2091" name="Text Box 17"/>
              <p:cNvSpPr txBox="1">
                <a:spLocks noChangeArrowheads="1"/>
              </p:cNvSpPr>
              <p:nvPr/>
            </p:nvSpPr>
            <p:spPr bwMode="auto">
              <a:xfrm>
                <a:off x="1488" y="2640"/>
                <a:ext cx="2064" cy="6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8500">
                    <a:solidFill>
                      <a:schemeClr val="tx1"/>
                    </a:solidFill>
                    <a:latin typeface="Arial" charset="0"/>
                  </a:defRPr>
                </a:lvl1pPr>
                <a:lvl2pPr marL="742950" indent="-285750" eaLnBrk="0" hangingPunct="0">
                  <a:defRPr sz="8500">
                    <a:solidFill>
                      <a:schemeClr val="tx1"/>
                    </a:solidFill>
                    <a:latin typeface="Arial" charset="0"/>
                  </a:defRPr>
                </a:lvl2pPr>
                <a:lvl3pPr marL="1143000" indent="-228600" eaLnBrk="0" hangingPunct="0">
                  <a:defRPr sz="8500">
                    <a:solidFill>
                      <a:schemeClr val="tx1"/>
                    </a:solidFill>
                    <a:latin typeface="Arial" charset="0"/>
                  </a:defRPr>
                </a:lvl3pPr>
                <a:lvl4pPr marL="1600200" indent="-228600" eaLnBrk="0" hangingPunct="0">
                  <a:defRPr sz="8500">
                    <a:solidFill>
                      <a:schemeClr val="tx1"/>
                    </a:solidFill>
                    <a:latin typeface="Arial" charset="0"/>
                  </a:defRPr>
                </a:lvl4pPr>
                <a:lvl5pPr marL="2057400" indent="-228600" eaLnBrk="0" hangingPunct="0">
                  <a:defRPr sz="8500">
                    <a:solidFill>
                      <a:schemeClr val="tx1"/>
                    </a:solidFill>
                    <a:latin typeface="Arial" charset="0"/>
                  </a:defRPr>
                </a:lvl5pPr>
                <a:lvl6pPr marL="2514600" indent="-228600" eaLnBrk="0" fontAlgn="base" hangingPunct="0">
                  <a:spcBef>
                    <a:spcPct val="0"/>
                  </a:spcBef>
                  <a:spcAft>
                    <a:spcPct val="0"/>
                  </a:spcAft>
                  <a:defRPr sz="8500">
                    <a:solidFill>
                      <a:schemeClr val="tx1"/>
                    </a:solidFill>
                    <a:latin typeface="Arial" charset="0"/>
                  </a:defRPr>
                </a:lvl6pPr>
                <a:lvl7pPr marL="2971800" indent="-228600" eaLnBrk="0" fontAlgn="base" hangingPunct="0">
                  <a:spcBef>
                    <a:spcPct val="0"/>
                  </a:spcBef>
                  <a:spcAft>
                    <a:spcPct val="0"/>
                  </a:spcAft>
                  <a:defRPr sz="8500">
                    <a:solidFill>
                      <a:schemeClr val="tx1"/>
                    </a:solidFill>
                    <a:latin typeface="Arial" charset="0"/>
                  </a:defRPr>
                </a:lvl7pPr>
                <a:lvl8pPr marL="3429000" indent="-228600" eaLnBrk="0" fontAlgn="base" hangingPunct="0">
                  <a:spcBef>
                    <a:spcPct val="0"/>
                  </a:spcBef>
                  <a:spcAft>
                    <a:spcPct val="0"/>
                  </a:spcAft>
                  <a:defRPr sz="8500">
                    <a:solidFill>
                      <a:schemeClr val="tx1"/>
                    </a:solidFill>
                    <a:latin typeface="Arial" charset="0"/>
                  </a:defRPr>
                </a:lvl8pPr>
                <a:lvl9pPr marL="3886200" indent="-228600" eaLnBrk="0" fontAlgn="base" hangingPunct="0">
                  <a:spcBef>
                    <a:spcPct val="0"/>
                  </a:spcBef>
                  <a:spcAft>
                    <a:spcPct val="0"/>
                  </a:spcAft>
                  <a:defRPr sz="8500">
                    <a:solidFill>
                      <a:schemeClr val="tx1"/>
                    </a:solidFill>
                    <a:latin typeface="Arial" charset="0"/>
                  </a:defRPr>
                </a:lvl9pPr>
              </a:lstStyle>
              <a:p>
                <a:pPr eaLnBrk="1" hangingPunct="1">
                  <a:spcBef>
                    <a:spcPct val="50000"/>
                  </a:spcBef>
                  <a:buFontTx/>
                  <a:buChar char="•"/>
                </a:pPr>
                <a:r>
                  <a:rPr lang="en-GB" sz="2400" dirty="0">
                    <a:solidFill>
                      <a:schemeClr val="bg2"/>
                    </a:solidFill>
                  </a:rPr>
                  <a:t>   All deaths</a:t>
                </a:r>
              </a:p>
              <a:p>
                <a:pPr eaLnBrk="1" hangingPunct="1">
                  <a:spcBef>
                    <a:spcPct val="50000"/>
                  </a:spcBef>
                  <a:buFontTx/>
                  <a:buChar char="•"/>
                </a:pPr>
                <a:r>
                  <a:rPr lang="en-GB" sz="2400" dirty="0">
                    <a:solidFill>
                      <a:schemeClr val="bg2"/>
                    </a:solidFill>
                  </a:rPr>
                  <a:t>   Expected deaths /</a:t>
                </a:r>
              </a:p>
            </p:txBody>
          </p:sp>
          <p:sp>
            <p:nvSpPr>
              <p:cNvPr id="2092" name="Text Box 18"/>
              <p:cNvSpPr txBox="1">
                <a:spLocks noChangeArrowheads="1"/>
              </p:cNvSpPr>
              <p:nvPr/>
            </p:nvSpPr>
            <p:spPr bwMode="auto">
              <a:xfrm>
                <a:off x="1728" y="3478"/>
                <a:ext cx="2064"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8500">
                    <a:solidFill>
                      <a:schemeClr val="tx1"/>
                    </a:solidFill>
                    <a:latin typeface="Arial" charset="0"/>
                  </a:defRPr>
                </a:lvl1pPr>
                <a:lvl2pPr marL="742950" indent="-285750" eaLnBrk="0" hangingPunct="0">
                  <a:defRPr sz="8500">
                    <a:solidFill>
                      <a:schemeClr val="tx1"/>
                    </a:solidFill>
                    <a:latin typeface="Arial" charset="0"/>
                  </a:defRPr>
                </a:lvl2pPr>
                <a:lvl3pPr marL="1143000" indent="-228600" eaLnBrk="0" hangingPunct="0">
                  <a:defRPr sz="8500">
                    <a:solidFill>
                      <a:schemeClr val="tx1"/>
                    </a:solidFill>
                    <a:latin typeface="Arial" charset="0"/>
                  </a:defRPr>
                </a:lvl3pPr>
                <a:lvl4pPr marL="1600200" indent="-228600" eaLnBrk="0" hangingPunct="0">
                  <a:defRPr sz="8500">
                    <a:solidFill>
                      <a:schemeClr val="tx1"/>
                    </a:solidFill>
                    <a:latin typeface="Arial" charset="0"/>
                  </a:defRPr>
                </a:lvl4pPr>
                <a:lvl5pPr marL="2057400" indent="-228600" eaLnBrk="0" hangingPunct="0">
                  <a:defRPr sz="8500">
                    <a:solidFill>
                      <a:schemeClr val="tx1"/>
                    </a:solidFill>
                    <a:latin typeface="Arial" charset="0"/>
                  </a:defRPr>
                </a:lvl5pPr>
                <a:lvl6pPr marL="2514600" indent="-228600" eaLnBrk="0" fontAlgn="base" hangingPunct="0">
                  <a:spcBef>
                    <a:spcPct val="0"/>
                  </a:spcBef>
                  <a:spcAft>
                    <a:spcPct val="0"/>
                  </a:spcAft>
                  <a:defRPr sz="8500">
                    <a:solidFill>
                      <a:schemeClr val="tx1"/>
                    </a:solidFill>
                    <a:latin typeface="Arial" charset="0"/>
                  </a:defRPr>
                </a:lvl6pPr>
                <a:lvl7pPr marL="2971800" indent="-228600" eaLnBrk="0" fontAlgn="base" hangingPunct="0">
                  <a:spcBef>
                    <a:spcPct val="0"/>
                  </a:spcBef>
                  <a:spcAft>
                    <a:spcPct val="0"/>
                  </a:spcAft>
                  <a:defRPr sz="8500">
                    <a:solidFill>
                      <a:schemeClr val="tx1"/>
                    </a:solidFill>
                    <a:latin typeface="Arial" charset="0"/>
                  </a:defRPr>
                </a:lvl7pPr>
                <a:lvl8pPr marL="3429000" indent="-228600" eaLnBrk="0" fontAlgn="base" hangingPunct="0">
                  <a:spcBef>
                    <a:spcPct val="0"/>
                  </a:spcBef>
                  <a:spcAft>
                    <a:spcPct val="0"/>
                  </a:spcAft>
                  <a:defRPr sz="8500">
                    <a:solidFill>
                      <a:schemeClr val="tx1"/>
                    </a:solidFill>
                    <a:latin typeface="Arial" charset="0"/>
                  </a:defRPr>
                </a:lvl8pPr>
                <a:lvl9pPr marL="3886200" indent="-228600" eaLnBrk="0" fontAlgn="base" hangingPunct="0">
                  <a:spcBef>
                    <a:spcPct val="0"/>
                  </a:spcBef>
                  <a:spcAft>
                    <a:spcPct val="0"/>
                  </a:spcAft>
                  <a:defRPr sz="8500">
                    <a:solidFill>
                      <a:schemeClr val="tx1"/>
                    </a:solidFill>
                    <a:latin typeface="Arial" charset="0"/>
                  </a:defRPr>
                </a:lvl9pPr>
              </a:lstStyle>
              <a:p>
                <a:pPr eaLnBrk="1" hangingPunct="1">
                  <a:spcBef>
                    <a:spcPct val="50000"/>
                  </a:spcBef>
                </a:pPr>
                <a:r>
                  <a:rPr lang="en-GB" sz="2400" dirty="0">
                    <a:solidFill>
                      <a:schemeClr val="bg2"/>
                    </a:solidFill>
                  </a:rPr>
                  <a:t>expected survival (comparison group)</a:t>
                </a:r>
              </a:p>
            </p:txBody>
          </p:sp>
        </p:grpSp>
        <p:grpSp>
          <p:nvGrpSpPr>
            <p:cNvPr id="2088" name="Group 19"/>
            <p:cNvGrpSpPr>
              <a:grpSpLocks/>
            </p:cNvGrpSpPr>
            <p:nvPr/>
          </p:nvGrpSpPr>
          <p:grpSpPr bwMode="auto">
            <a:xfrm>
              <a:off x="5867400" y="4057652"/>
              <a:ext cx="3276600" cy="2297114"/>
              <a:chOff x="3600" y="2640"/>
              <a:chExt cx="2064" cy="1447"/>
            </a:xfrm>
          </p:grpSpPr>
          <p:sp>
            <p:nvSpPr>
              <p:cNvPr id="2089" name="Text Box 20"/>
              <p:cNvSpPr txBox="1">
                <a:spLocks noChangeArrowheads="1"/>
              </p:cNvSpPr>
              <p:nvPr/>
            </p:nvSpPr>
            <p:spPr bwMode="auto">
              <a:xfrm>
                <a:off x="3600" y="2640"/>
                <a:ext cx="2064" cy="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8500">
                    <a:solidFill>
                      <a:schemeClr val="tx1"/>
                    </a:solidFill>
                    <a:latin typeface="Arial" charset="0"/>
                  </a:defRPr>
                </a:lvl1pPr>
                <a:lvl2pPr marL="742950" indent="-285750" eaLnBrk="0" hangingPunct="0">
                  <a:defRPr sz="8500">
                    <a:solidFill>
                      <a:schemeClr val="tx1"/>
                    </a:solidFill>
                    <a:latin typeface="Arial" charset="0"/>
                  </a:defRPr>
                </a:lvl2pPr>
                <a:lvl3pPr marL="1143000" indent="-228600" eaLnBrk="0" hangingPunct="0">
                  <a:defRPr sz="8500">
                    <a:solidFill>
                      <a:schemeClr val="tx1"/>
                    </a:solidFill>
                    <a:latin typeface="Arial" charset="0"/>
                  </a:defRPr>
                </a:lvl3pPr>
                <a:lvl4pPr marL="1600200" indent="-228600" eaLnBrk="0" hangingPunct="0">
                  <a:defRPr sz="8500">
                    <a:solidFill>
                      <a:schemeClr val="tx1"/>
                    </a:solidFill>
                    <a:latin typeface="Arial" charset="0"/>
                  </a:defRPr>
                </a:lvl4pPr>
                <a:lvl5pPr marL="2057400" indent="-228600" eaLnBrk="0" hangingPunct="0">
                  <a:defRPr sz="8500">
                    <a:solidFill>
                      <a:schemeClr val="tx1"/>
                    </a:solidFill>
                    <a:latin typeface="Arial" charset="0"/>
                  </a:defRPr>
                </a:lvl5pPr>
                <a:lvl6pPr marL="2514600" indent="-228600" eaLnBrk="0" fontAlgn="base" hangingPunct="0">
                  <a:spcBef>
                    <a:spcPct val="0"/>
                  </a:spcBef>
                  <a:spcAft>
                    <a:spcPct val="0"/>
                  </a:spcAft>
                  <a:defRPr sz="8500">
                    <a:solidFill>
                      <a:schemeClr val="tx1"/>
                    </a:solidFill>
                    <a:latin typeface="Arial" charset="0"/>
                  </a:defRPr>
                </a:lvl6pPr>
                <a:lvl7pPr marL="2971800" indent="-228600" eaLnBrk="0" fontAlgn="base" hangingPunct="0">
                  <a:spcBef>
                    <a:spcPct val="0"/>
                  </a:spcBef>
                  <a:spcAft>
                    <a:spcPct val="0"/>
                  </a:spcAft>
                  <a:defRPr sz="8500">
                    <a:solidFill>
                      <a:schemeClr val="tx1"/>
                    </a:solidFill>
                    <a:latin typeface="Arial" charset="0"/>
                  </a:defRPr>
                </a:lvl7pPr>
                <a:lvl8pPr marL="3429000" indent="-228600" eaLnBrk="0" fontAlgn="base" hangingPunct="0">
                  <a:spcBef>
                    <a:spcPct val="0"/>
                  </a:spcBef>
                  <a:spcAft>
                    <a:spcPct val="0"/>
                  </a:spcAft>
                  <a:defRPr sz="8500">
                    <a:solidFill>
                      <a:schemeClr val="tx1"/>
                    </a:solidFill>
                    <a:latin typeface="Arial" charset="0"/>
                  </a:defRPr>
                </a:lvl8pPr>
                <a:lvl9pPr marL="3886200" indent="-228600" eaLnBrk="0" fontAlgn="base" hangingPunct="0">
                  <a:spcBef>
                    <a:spcPct val="0"/>
                  </a:spcBef>
                  <a:spcAft>
                    <a:spcPct val="0"/>
                  </a:spcAft>
                  <a:defRPr sz="8500">
                    <a:solidFill>
                      <a:schemeClr val="tx1"/>
                    </a:solidFill>
                    <a:latin typeface="Arial" charset="0"/>
                  </a:defRPr>
                </a:lvl9pPr>
              </a:lstStyle>
              <a:p>
                <a:pPr eaLnBrk="1" hangingPunct="1">
                  <a:spcBef>
                    <a:spcPct val="50000"/>
                  </a:spcBef>
                  <a:buFontTx/>
                  <a:buChar char="•"/>
                </a:pPr>
                <a:r>
                  <a:rPr lang="en-GB" sz="2400" dirty="0">
                    <a:solidFill>
                      <a:schemeClr val="bg2"/>
                    </a:solidFill>
                  </a:rPr>
                  <a:t>   Cancer-specific 	deaths</a:t>
                </a:r>
              </a:p>
              <a:p>
                <a:pPr eaLnBrk="1" hangingPunct="1">
                  <a:spcBef>
                    <a:spcPct val="50000"/>
                  </a:spcBef>
                  <a:buFontTx/>
                  <a:buChar char="•"/>
                </a:pPr>
                <a:r>
                  <a:rPr lang="en-GB" sz="2400" dirty="0">
                    <a:solidFill>
                      <a:schemeClr val="bg2"/>
                    </a:solidFill>
                  </a:rPr>
                  <a:t>    Loss to follow-up</a:t>
                </a:r>
              </a:p>
            </p:txBody>
          </p:sp>
          <p:sp>
            <p:nvSpPr>
              <p:cNvPr id="2090" name="Text Box 21"/>
              <p:cNvSpPr txBox="1">
                <a:spLocks noChangeArrowheads="1"/>
              </p:cNvSpPr>
              <p:nvPr/>
            </p:nvSpPr>
            <p:spPr bwMode="auto">
              <a:xfrm>
                <a:off x="3888" y="3568"/>
                <a:ext cx="1776" cy="5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8500">
                    <a:solidFill>
                      <a:schemeClr val="tx1"/>
                    </a:solidFill>
                    <a:latin typeface="Arial" charset="0"/>
                  </a:defRPr>
                </a:lvl1pPr>
                <a:lvl2pPr marL="742950" indent="-285750" eaLnBrk="0" hangingPunct="0">
                  <a:defRPr sz="8500">
                    <a:solidFill>
                      <a:schemeClr val="tx1"/>
                    </a:solidFill>
                    <a:latin typeface="Arial" charset="0"/>
                  </a:defRPr>
                </a:lvl2pPr>
                <a:lvl3pPr marL="1143000" indent="-228600" eaLnBrk="0" hangingPunct="0">
                  <a:defRPr sz="8500">
                    <a:solidFill>
                      <a:schemeClr val="tx1"/>
                    </a:solidFill>
                    <a:latin typeface="Arial" charset="0"/>
                  </a:defRPr>
                </a:lvl3pPr>
                <a:lvl4pPr marL="1600200" indent="-228600" eaLnBrk="0" hangingPunct="0">
                  <a:defRPr sz="8500">
                    <a:solidFill>
                      <a:schemeClr val="tx1"/>
                    </a:solidFill>
                    <a:latin typeface="Arial" charset="0"/>
                  </a:defRPr>
                </a:lvl4pPr>
                <a:lvl5pPr marL="2057400" indent="-228600" eaLnBrk="0" hangingPunct="0">
                  <a:defRPr sz="8500">
                    <a:solidFill>
                      <a:schemeClr val="tx1"/>
                    </a:solidFill>
                    <a:latin typeface="Arial" charset="0"/>
                  </a:defRPr>
                </a:lvl5pPr>
                <a:lvl6pPr marL="2514600" indent="-228600" eaLnBrk="0" fontAlgn="base" hangingPunct="0">
                  <a:spcBef>
                    <a:spcPct val="0"/>
                  </a:spcBef>
                  <a:spcAft>
                    <a:spcPct val="0"/>
                  </a:spcAft>
                  <a:defRPr sz="8500">
                    <a:solidFill>
                      <a:schemeClr val="tx1"/>
                    </a:solidFill>
                    <a:latin typeface="Arial" charset="0"/>
                  </a:defRPr>
                </a:lvl6pPr>
                <a:lvl7pPr marL="2971800" indent="-228600" eaLnBrk="0" fontAlgn="base" hangingPunct="0">
                  <a:spcBef>
                    <a:spcPct val="0"/>
                  </a:spcBef>
                  <a:spcAft>
                    <a:spcPct val="0"/>
                  </a:spcAft>
                  <a:defRPr sz="8500">
                    <a:solidFill>
                      <a:schemeClr val="tx1"/>
                    </a:solidFill>
                    <a:latin typeface="Arial" charset="0"/>
                  </a:defRPr>
                </a:lvl7pPr>
                <a:lvl8pPr marL="3429000" indent="-228600" eaLnBrk="0" fontAlgn="base" hangingPunct="0">
                  <a:spcBef>
                    <a:spcPct val="0"/>
                  </a:spcBef>
                  <a:spcAft>
                    <a:spcPct val="0"/>
                  </a:spcAft>
                  <a:defRPr sz="8500">
                    <a:solidFill>
                      <a:schemeClr val="tx1"/>
                    </a:solidFill>
                    <a:latin typeface="Arial" charset="0"/>
                  </a:defRPr>
                </a:lvl8pPr>
                <a:lvl9pPr marL="3886200" indent="-228600" eaLnBrk="0" fontAlgn="base" hangingPunct="0">
                  <a:spcBef>
                    <a:spcPct val="0"/>
                  </a:spcBef>
                  <a:spcAft>
                    <a:spcPct val="0"/>
                  </a:spcAft>
                  <a:defRPr sz="8500">
                    <a:solidFill>
                      <a:schemeClr val="tx1"/>
                    </a:solidFill>
                    <a:latin typeface="Arial" charset="0"/>
                  </a:defRPr>
                </a:lvl9pPr>
              </a:lstStyle>
              <a:p>
                <a:pPr eaLnBrk="1" hangingPunct="1">
                  <a:spcBef>
                    <a:spcPct val="50000"/>
                  </a:spcBef>
                </a:pPr>
                <a:r>
                  <a:rPr lang="en-GB" sz="2400" dirty="0">
                    <a:solidFill>
                      <a:schemeClr val="bg2"/>
                    </a:solidFill>
                  </a:rPr>
                  <a:t>(including non-cancer deaths)</a:t>
                </a:r>
              </a:p>
            </p:txBody>
          </p:sp>
        </p:grpSp>
      </p:grpSp>
      <p:sp>
        <p:nvSpPr>
          <p:cNvPr id="2072" name="Rounded Rectangle 4"/>
          <p:cNvSpPr>
            <a:spLocks noChangeArrowheads="1"/>
          </p:cNvSpPr>
          <p:nvPr/>
        </p:nvSpPr>
        <p:spPr bwMode="auto">
          <a:xfrm>
            <a:off x="11161465" y="11591925"/>
            <a:ext cx="10403135" cy="6770688"/>
          </a:xfrm>
          <a:prstGeom prst="roundRect">
            <a:avLst>
              <a:gd name="adj" fmla="val 638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321175"/>
            <a:endParaRPr lang="en-US"/>
          </a:p>
        </p:txBody>
      </p:sp>
      <p:sp>
        <p:nvSpPr>
          <p:cNvPr id="2073" name="Rounded Rectangle 63"/>
          <p:cNvSpPr>
            <a:spLocks noChangeArrowheads="1"/>
          </p:cNvSpPr>
          <p:nvPr/>
        </p:nvSpPr>
        <p:spPr bwMode="auto">
          <a:xfrm>
            <a:off x="11125422" y="18814260"/>
            <a:ext cx="10441235" cy="6770687"/>
          </a:xfrm>
          <a:prstGeom prst="roundRect">
            <a:avLst>
              <a:gd name="adj" fmla="val 638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321175"/>
            <a:endParaRPr lang="en-US"/>
          </a:p>
        </p:txBody>
      </p:sp>
      <p:sp>
        <p:nvSpPr>
          <p:cNvPr id="2074" name="Rounded Rectangle 64"/>
          <p:cNvSpPr>
            <a:spLocks noChangeArrowheads="1"/>
          </p:cNvSpPr>
          <p:nvPr/>
        </p:nvSpPr>
        <p:spPr bwMode="auto">
          <a:xfrm>
            <a:off x="11161465" y="29379564"/>
            <a:ext cx="10369151" cy="11305256"/>
          </a:xfrm>
          <a:prstGeom prst="roundRect">
            <a:avLst>
              <a:gd name="adj" fmla="val 3916"/>
            </a:avLst>
          </a:prstGeom>
          <a:solidFill>
            <a:schemeClr val="accent1"/>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321175"/>
            <a:endParaRPr lang="en-US"/>
          </a:p>
        </p:txBody>
      </p:sp>
      <p:graphicFrame>
        <p:nvGraphicFramePr>
          <p:cNvPr id="4" name="Table 3"/>
          <p:cNvGraphicFramePr>
            <a:graphicFrameLocks noGrp="1"/>
          </p:cNvGraphicFramePr>
          <p:nvPr>
            <p:extLst>
              <p:ext uri="{D42A27DB-BD31-4B8C-83A1-F6EECF244321}">
                <p14:modId xmlns:p14="http://schemas.microsoft.com/office/powerpoint/2010/main" xmlns="" val="4072269774"/>
              </p:ext>
            </p:extLst>
          </p:nvPr>
        </p:nvGraphicFramePr>
        <p:xfrm>
          <a:off x="11458576" y="32043860"/>
          <a:ext cx="9698745" cy="7255065"/>
        </p:xfrm>
        <a:graphic>
          <a:graphicData uri="http://schemas.openxmlformats.org/drawingml/2006/table">
            <a:tbl>
              <a:tblPr firstRow="1" firstCol="1" lastRow="1" lastCol="1" bandRow="1" bandCol="1">
                <a:tableStyleId>{2D5ABB26-0587-4C30-8999-92F81FD0307C}</a:tableStyleId>
              </a:tblPr>
              <a:tblGrid>
                <a:gridCol w="2578666"/>
                <a:gridCol w="2254199"/>
                <a:gridCol w="1639417"/>
                <a:gridCol w="1639417"/>
                <a:gridCol w="1587046"/>
              </a:tblGrid>
              <a:tr h="483671">
                <a:tc>
                  <a:txBody>
                    <a:bodyPr/>
                    <a:lstStyle/>
                    <a:p>
                      <a:pPr>
                        <a:spcAft>
                          <a:spcPts val="0"/>
                        </a:spcAft>
                      </a:pPr>
                      <a:r>
                        <a:rPr lang="en-GB" sz="2600" dirty="0">
                          <a:effectLst/>
                        </a:rPr>
                        <a:t> </a:t>
                      </a:r>
                      <a:endParaRPr lang="en-US" sz="2600" dirty="0">
                        <a:solidFill>
                          <a:schemeClr val="tx1"/>
                        </a:solidFill>
                        <a:effectLst/>
                        <a:latin typeface="Times New Roman"/>
                        <a:ea typeface="Times New Roman"/>
                      </a:endParaRPr>
                    </a:p>
                  </a:txBody>
                  <a:tcPr marL="68580" marR="68580" marT="0" marB="0"/>
                </a:tc>
                <a:tc>
                  <a:txBody>
                    <a:bodyPr/>
                    <a:lstStyle/>
                    <a:p>
                      <a:pPr>
                        <a:spcAft>
                          <a:spcPts val="0"/>
                        </a:spcAft>
                      </a:pPr>
                      <a:r>
                        <a:rPr lang="en-GB" sz="2600" dirty="0" smtClean="0">
                          <a:effectLst/>
                        </a:rPr>
                        <a:t>Sensitivity*</a:t>
                      </a:r>
                      <a:endParaRPr lang="en-US" sz="2600" dirty="0">
                        <a:solidFill>
                          <a:schemeClr val="tx1"/>
                        </a:solidFill>
                        <a:effectLst/>
                        <a:latin typeface="Times New Roman"/>
                        <a:ea typeface="Times New Roman"/>
                      </a:endParaRPr>
                    </a:p>
                  </a:txBody>
                  <a:tcPr marL="68580" marR="68580" marT="0" marB="0"/>
                </a:tc>
                <a:tc gridSpan="3">
                  <a:txBody>
                    <a:bodyPr/>
                    <a:lstStyle/>
                    <a:p>
                      <a:pPr algn="ctr">
                        <a:spcAft>
                          <a:spcPts val="0"/>
                        </a:spcAft>
                      </a:pPr>
                      <a:r>
                        <a:rPr lang="en-GB" sz="2600" dirty="0" smtClean="0">
                          <a:effectLst/>
                        </a:rPr>
                        <a:t>Specificity*</a:t>
                      </a:r>
                      <a:endParaRPr lang="en-US" sz="2600" dirty="0">
                        <a:solidFill>
                          <a:schemeClr val="tx1"/>
                        </a:solidFill>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r>
              <a:tr h="483671">
                <a:tc>
                  <a:txBody>
                    <a:bodyPr/>
                    <a:lstStyle/>
                    <a:p>
                      <a:pPr>
                        <a:spcAft>
                          <a:spcPts val="0"/>
                        </a:spcAft>
                      </a:pPr>
                      <a:r>
                        <a:rPr lang="en-GB" sz="2600" dirty="0">
                          <a:effectLst/>
                        </a:rPr>
                        <a:t> </a:t>
                      </a:r>
                      <a:endParaRPr lang="en-US" sz="2600" dirty="0">
                        <a:solidFill>
                          <a:schemeClr val="tx1"/>
                        </a:solidFill>
                        <a:effectLst/>
                        <a:latin typeface="Times New Roman"/>
                        <a:ea typeface="Times New Roman"/>
                      </a:endParaRPr>
                    </a:p>
                  </a:txBody>
                  <a:tcPr marL="68580" marR="68580" marT="0" marB="0"/>
                </a:tc>
                <a:tc>
                  <a:txBody>
                    <a:bodyPr/>
                    <a:lstStyle/>
                    <a:p>
                      <a:pPr>
                        <a:spcAft>
                          <a:spcPts val="0"/>
                        </a:spcAft>
                      </a:pPr>
                      <a:r>
                        <a:rPr lang="en-GB" sz="2600" dirty="0">
                          <a:effectLst/>
                        </a:rPr>
                        <a:t> </a:t>
                      </a:r>
                      <a:endParaRPr lang="en-US" sz="2600" dirty="0">
                        <a:solidFill>
                          <a:schemeClr val="tx1"/>
                        </a:solidFill>
                        <a:effectLst/>
                        <a:latin typeface="Times New Roman"/>
                        <a:ea typeface="Times New Roman"/>
                      </a:endParaRPr>
                    </a:p>
                  </a:txBody>
                  <a:tcPr marL="68580" marR="68580" marT="0" marB="0"/>
                </a:tc>
                <a:tc>
                  <a:txBody>
                    <a:bodyPr/>
                    <a:lstStyle/>
                    <a:p>
                      <a:pPr algn="ctr">
                        <a:spcAft>
                          <a:spcPts val="0"/>
                        </a:spcAft>
                      </a:pPr>
                      <a:r>
                        <a:rPr lang="en-GB" sz="2600">
                          <a:effectLst/>
                        </a:rPr>
                        <a:t> </a:t>
                      </a:r>
                      <a:endParaRPr lang="en-US" sz="2600">
                        <a:solidFill>
                          <a:schemeClr val="tx1"/>
                        </a:solidFill>
                        <a:effectLst/>
                        <a:latin typeface="Times New Roman"/>
                        <a:ea typeface="Times New Roman"/>
                      </a:endParaRPr>
                    </a:p>
                  </a:txBody>
                  <a:tcPr marL="68580" marR="68580" marT="0" marB="0"/>
                </a:tc>
                <a:tc>
                  <a:txBody>
                    <a:bodyPr/>
                    <a:lstStyle/>
                    <a:p>
                      <a:pPr algn="ctr">
                        <a:spcAft>
                          <a:spcPts val="0"/>
                        </a:spcAft>
                      </a:pPr>
                      <a:r>
                        <a:rPr lang="en-GB" sz="2600">
                          <a:effectLst/>
                        </a:rPr>
                        <a:t> </a:t>
                      </a:r>
                      <a:endParaRPr lang="en-US" sz="2600">
                        <a:solidFill>
                          <a:schemeClr val="tx1"/>
                        </a:solidFill>
                        <a:effectLst/>
                        <a:latin typeface="Times New Roman"/>
                        <a:ea typeface="Times New Roman"/>
                      </a:endParaRPr>
                    </a:p>
                  </a:txBody>
                  <a:tcPr marL="68580" marR="68580" marT="0" marB="0"/>
                </a:tc>
                <a:tc>
                  <a:txBody>
                    <a:bodyPr/>
                    <a:lstStyle/>
                    <a:p>
                      <a:pPr algn="ctr">
                        <a:spcAft>
                          <a:spcPts val="0"/>
                        </a:spcAft>
                      </a:pPr>
                      <a:r>
                        <a:rPr lang="en-GB" sz="2600">
                          <a:effectLst/>
                        </a:rPr>
                        <a:t> </a:t>
                      </a:r>
                      <a:endParaRPr lang="en-US" sz="2600">
                        <a:solidFill>
                          <a:schemeClr val="tx1"/>
                        </a:solidFill>
                        <a:effectLst/>
                        <a:latin typeface="Times New Roman"/>
                        <a:ea typeface="Times New Roman"/>
                      </a:endParaRPr>
                    </a:p>
                  </a:txBody>
                  <a:tcPr marL="68580" marR="68580" marT="0" marB="0"/>
                </a:tc>
              </a:tr>
              <a:tr h="483671">
                <a:tc gridSpan="5">
                  <a:txBody>
                    <a:bodyPr/>
                    <a:lstStyle/>
                    <a:p>
                      <a:pPr>
                        <a:spcAft>
                          <a:spcPts val="0"/>
                        </a:spcAft>
                      </a:pPr>
                      <a:r>
                        <a:rPr lang="en-GB" sz="2600" dirty="0">
                          <a:effectLst/>
                        </a:rPr>
                        <a:t>	5-year cancer-specific survival</a:t>
                      </a:r>
                      <a:endParaRPr lang="en-US" sz="2600" dirty="0">
                        <a:solidFill>
                          <a:schemeClr val="tx1"/>
                        </a:solidFill>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3671">
                <a:tc>
                  <a:txBody>
                    <a:bodyPr/>
                    <a:lstStyle/>
                    <a:p>
                      <a:pPr>
                        <a:spcAft>
                          <a:spcPts val="0"/>
                        </a:spcAft>
                      </a:pPr>
                      <a:r>
                        <a:rPr lang="en-GB" sz="2600">
                          <a:effectLst/>
                        </a:rPr>
                        <a:t> </a:t>
                      </a:r>
                      <a:endParaRPr lang="en-US" sz="2600">
                        <a:solidFill>
                          <a:schemeClr val="tx1"/>
                        </a:solidFill>
                        <a:effectLst/>
                        <a:latin typeface="Times New Roman"/>
                        <a:ea typeface="Times New Roman"/>
                      </a:endParaRPr>
                    </a:p>
                  </a:txBody>
                  <a:tcPr marL="68580" marR="68580" marT="0" marB="0"/>
                </a:tc>
                <a:tc>
                  <a:txBody>
                    <a:bodyPr/>
                    <a:lstStyle/>
                    <a:p>
                      <a:pPr>
                        <a:spcAft>
                          <a:spcPts val="0"/>
                        </a:spcAft>
                      </a:pPr>
                      <a:r>
                        <a:rPr lang="en-GB" sz="2600" dirty="0">
                          <a:effectLst/>
                        </a:rPr>
                        <a:t> </a:t>
                      </a:r>
                      <a:endParaRPr lang="en-US" sz="2600" dirty="0">
                        <a:solidFill>
                          <a:schemeClr val="tx1"/>
                        </a:solidFill>
                        <a:effectLst/>
                        <a:latin typeface="Times New Roman"/>
                        <a:ea typeface="Times New Roman"/>
                      </a:endParaRPr>
                    </a:p>
                  </a:txBody>
                  <a:tcPr marL="68580" marR="68580" marT="0" marB="0">
                    <a:lnR w="12700" cap="flat" cmpd="sng" algn="ctr">
                      <a:noFill/>
                      <a:prstDash val="solid"/>
                      <a:round/>
                      <a:headEnd type="none" w="med" len="med"/>
                      <a:tailEnd type="none" w="med" len="med"/>
                    </a:lnR>
                  </a:tcPr>
                </a:tc>
                <a:tc>
                  <a:txBody>
                    <a:bodyPr/>
                    <a:lstStyle/>
                    <a:p>
                      <a:pPr algn="ctr">
                        <a:spcAft>
                          <a:spcPts val="0"/>
                        </a:spcAft>
                      </a:pPr>
                      <a:r>
                        <a:rPr lang="en-GB" sz="2600" dirty="0">
                          <a:effectLst/>
                        </a:rPr>
                        <a:t>100%</a:t>
                      </a:r>
                      <a:endParaRPr lang="en-US" sz="2600" dirty="0">
                        <a:solidFill>
                          <a:schemeClr val="tx1"/>
                        </a:solidFill>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2600" dirty="0">
                          <a:effectLst/>
                        </a:rPr>
                        <a:t>90%</a:t>
                      </a:r>
                      <a:endParaRPr lang="en-US" sz="2600" dirty="0">
                        <a:solidFill>
                          <a:schemeClr val="tx1"/>
                        </a:solidFill>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2600" dirty="0">
                          <a:effectLst/>
                        </a:rPr>
                        <a:t>80%</a:t>
                      </a:r>
                      <a:endParaRPr lang="en-US" sz="2600" dirty="0">
                        <a:solidFill>
                          <a:schemeClr val="tx1"/>
                        </a:solidFill>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3671">
                <a:tc>
                  <a:txBody>
                    <a:bodyPr/>
                    <a:lstStyle/>
                    <a:p>
                      <a:pPr>
                        <a:spcAft>
                          <a:spcPts val="0"/>
                        </a:spcAft>
                      </a:pPr>
                      <a:r>
                        <a:rPr lang="en-GB" sz="2600">
                          <a:effectLst/>
                        </a:rPr>
                        <a:t>Good survival</a:t>
                      </a:r>
                      <a:endParaRPr lang="en-US" sz="2600">
                        <a:solidFill>
                          <a:schemeClr val="tx1"/>
                        </a:solidFill>
                        <a:effectLst/>
                        <a:latin typeface="Times New Roman"/>
                        <a:ea typeface="Times New Roman"/>
                      </a:endParaRPr>
                    </a:p>
                  </a:txBody>
                  <a:tcPr marL="68580" marR="68580" marT="0" marB="0"/>
                </a:tc>
                <a:tc>
                  <a:txBody>
                    <a:bodyPr/>
                    <a:lstStyle/>
                    <a:p>
                      <a:pPr>
                        <a:spcAft>
                          <a:spcPts val="0"/>
                        </a:spcAft>
                      </a:pPr>
                      <a:r>
                        <a:rPr lang="en-GB" sz="2600">
                          <a:effectLst/>
                        </a:rPr>
                        <a:t>100%</a:t>
                      </a:r>
                      <a:endParaRPr lang="en-US" sz="2600">
                        <a:solidFill>
                          <a:schemeClr val="tx1"/>
                        </a:solidFill>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en-GB" sz="2600" b="1" dirty="0">
                          <a:effectLst/>
                        </a:rPr>
                        <a:t>0.79</a:t>
                      </a:r>
                      <a:endParaRPr lang="en-US" sz="2600" b="1"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600" dirty="0">
                          <a:effectLst/>
                        </a:rPr>
                        <a:t>0.78</a:t>
                      </a:r>
                      <a:endParaRPr lang="en-US" sz="26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600" dirty="0">
                          <a:effectLst/>
                        </a:rPr>
                        <a:t>0.77</a:t>
                      </a:r>
                      <a:endParaRPr lang="en-US" sz="26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3671">
                <a:tc>
                  <a:txBody>
                    <a:bodyPr/>
                    <a:lstStyle/>
                    <a:p>
                      <a:pPr>
                        <a:spcAft>
                          <a:spcPts val="0"/>
                        </a:spcAft>
                      </a:pPr>
                      <a:r>
                        <a:rPr lang="en-GB" sz="2600">
                          <a:effectLst/>
                        </a:rPr>
                        <a:t> </a:t>
                      </a:r>
                      <a:endParaRPr lang="en-US" sz="2600">
                        <a:solidFill>
                          <a:schemeClr val="tx1"/>
                        </a:solidFill>
                        <a:effectLst/>
                        <a:latin typeface="Times New Roman"/>
                        <a:ea typeface="Times New Roman"/>
                      </a:endParaRPr>
                    </a:p>
                  </a:txBody>
                  <a:tcPr marL="68580" marR="68580" marT="0" marB="0"/>
                </a:tc>
                <a:tc>
                  <a:txBody>
                    <a:bodyPr/>
                    <a:lstStyle/>
                    <a:p>
                      <a:pPr>
                        <a:spcAft>
                          <a:spcPts val="0"/>
                        </a:spcAft>
                      </a:pPr>
                      <a:r>
                        <a:rPr lang="en-GB" sz="2600">
                          <a:effectLst/>
                        </a:rPr>
                        <a:t>90%</a:t>
                      </a:r>
                      <a:endParaRPr lang="en-US" sz="2600">
                        <a:solidFill>
                          <a:schemeClr val="tx1"/>
                        </a:solidFill>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en-GB" sz="2600" dirty="0">
                          <a:effectLst/>
                        </a:rPr>
                        <a:t>0.81</a:t>
                      </a:r>
                      <a:endParaRPr lang="en-US" sz="26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600" dirty="0">
                          <a:effectLst/>
                        </a:rPr>
                        <a:t>0.80</a:t>
                      </a:r>
                      <a:endParaRPr lang="en-US" sz="26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600" dirty="0">
                          <a:effectLst/>
                        </a:rPr>
                        <a:t>0.79</a:t>
                      </a:r>
                      <a:endParaRPr lang="en-US" sz="26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3671">
                <a:tc>
                  <a:txBody>
                    <a:bodyPr/>
                    <a:lstStyle/>
                    <a:p>
                      <a:pPr>
                        <a:spcAft>
                          <a:spcPts val="0"/>
                        </a:spcAft>
                      </a:pPr>
                      <a:r>
                        <a:rPr lang="en-GB" sz="2600">
                          <a:effectLst/>
                        </a:rPr>
                        <a:t> </a:t>
                      </a:r>
                      <a:endParaRPr lang="en-US" sz="2600">
                        <a:solidFill>
                          <a:schemeClr val="tx1"/>
                        </a:solidFill>
                        <a:effectLst/>
                        <a:latin typeface="Times New Roman"/>
                        <a:ea typeface="Times New Roman"/>
                      </a:endParaRPr>
                    </a:p>
                  </a:txBody>
                  <a:tcPr marL="68580" marR="68580" marT="0" marB="0"/>
                </a:tc>
                <a:tc>
                  <a:txBody>
                    <a:bodyPr/>
                    <a:lstStyle/>
                    <a:p>
                      <a:pPr>
                        <a:spcAft>
                          <a:spcPts val="0"/>
                        </a:spcAft>
                      </a:pPr>
                      <a:r>
                        <a:rPr lang="en-GB" sz="2600">
                          <a:effectLst/>
                        </a:rPr>
                        <a:t>80%</a:t>
                      </a:r>
                      <a:endParaRPr lang="en-US" sz="2600">
                        <a:solidFill>
                          <a:schemeClr val="tx1"/>
                        </a:solidFill>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en-GB" sz="2600" dirty="0">
                          <a:effectLst/>
                        </a:rPr>
                        <a:t>0.83</a:t>
                      </a:r>
                      <a:endParaRPr lang="en-US" sz="26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600" dirty="0">
                          <a:effectLst/>
                        </a:rPr>
                        <a:t>0.82</a:t>
                      </a:r>
                      <a:endParaRPr lang="en-US" sz="26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600" dirty="0">
                          <a:effectLst/>
                        </a:rPr>
                        <a:t>0.81</a:t>
                      </a:r>
                      <a:endParaRPr lang="en-US" sz="26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3671">
                <a:tc>
                  <a:txBody>
                    <a:bodyPr/>
                    <a:lstStyle/>
                    <a:p>
                      <a:pPr>
                        <a:spcAft>
                          <a:spcPts val="0"/>
                        </a:spcAft>
                      </a:pPr>
                      <a:r>
                        <a:rPr lang="en-GB" sz="2600">
                          <a:effectLst/>
                        </a:rPr>
                        <a:t> </a:t>
                      </a:r>
                      <a:endParaRPr lang="en-US" sz="2600">
                        <a:solidFill>
                          <a:schemeClr val="tx1"/>
                        </a:solidFill>
                        <a:effectLst/>
                        <a:latin typeface="Times New Roman"/>
                        <a:ea typeface="Times New Roman"/>
                      </a:endParaRPr>
                    </a:p>
                  </a:txBody>
                  <a:tcPr marL="0" marR="0" marT="0" marB="0"/>
                </a:tc>
                <a:tc>
                  <a:txBody>
                    <a:bodyPr/>
                    <a:lstStyle/>
                    <a:p>
                      <a:pPr>
                        <a:spcAft>
                          <a:spcPts val="0"/>
                        </a:spcAft>
                      </a:pPr>
                      <a:r>
                        <a:rPr lang="en-GB" sz="2600">
                          <a:effectLst/>
                        </a:rPr>
                        <a:t> </a:t>
                      </a:r>
                      <a:endParaRPr lang="en-US" sz="2600">
                        <a:solidFill>
                          <a:schemeClr val="tx1"/>
                        </a:solidFill>
                        <a:effectLst/>
                        <a:latin typeface="Times New Roman"/>
                        <a:ea typeface="Times New Roman"/>
                      </a:endParaRPr>
                    </a:p>
                  </a:txBody>
                  <a:tcPr marL="0" marR="0" marT="0" marB="0"/>
                </a:tc>
                <a:tc>
                  <a:txBody>
                    <a:bodyPr/>
                    <a:lstStyle/>
                    <a:p>
                      <a:pPr algn="ctr">
                        <a:spcAft>
                          <a:spcPts val="0"/>
                        </a:spcAft>
                      </a:pPr>
                      <a:r>
                        <a:rPr lang="en-GB" sz="2600" dirty="0">
                          <a:effectLst/>
                        </a:rPr>
                        <a:t> </a:t>
                      </a:r>
                      <a:endParaRPr lang="en-US" sz="2600" dirty="0">
                        <a:solidFill>
                          <a:schemeClr val="tx1"/>
                        </a:solidFill>
                        <a:effectLst/>
                        <a:latin typeface="Times New Roman"/>
                        <a:ea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600" dirty="0">
                          <a:effectLst/>
                        </a:rPr>
                        <a:t> </a:t>
                      </a:r>
                      <a:endParaRPr lang="en-US" sz="2600" dirty="0">
                        <a:solidFill>
                          <a:schemeClr val="tx1"/>
                        </a:solidFill>
                        <a:effectLst/>
                        <a:latin typeface="Times New Roman"/>
                        <a:ea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600">
                          <a:effectLst/>
                        </a:rPr>
                        <a:t> </a:t>
                      </a:r>
                      <a:endParaRPr lang="en-US" sz="2600">
                        <a:solidFill>
                          <a:schemeClr val="tx1"/>
                        </a:solidFill>
                        <a:effectLst/>
                        <a:latin typeface="Times New Roman"/>
                        <a:ea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3671">
                <a:tc>
                  <a:txBody>
                    <a:bodyPr/>
                    <a:lstStyle/>
                    <a:p>
                      <a:pPr>
                        <a:spcAft>
                          <a:spcPts val="0"/>
                        </a:spcAft>
                      </a:pPr>
                      <a:r>
                        <a:rPr lang="en-GB" sz="2600" dirty="0" smtClean="0">
                          <a:effectLst/>
                        </a:rPr>
                        <a:t>Moderate</a:t>
                      </a:r>
                      <a:endParaRPr lang="en-US" sz="2600" dirty="0">
                        <a:solidFill>
                          <a:schemeClr val="tx1"/>
                        </a:solidFill>
                        <a:effectLst/>
                        <a:latin typeface="Times New Roman"/>
                        <a:ea typeface="Times New Roman"/>
                      </a:endParaRPr>
                    </a:p>
                  </a:txBody>
                  <a:tcPr marL="68580" marR="68580" marT="0" marB="0"/>
                </a:tc>
                <a:tc>
                  <a:txBody>
                    <a:bodyPr/>
                    <a:lstStyle/>
                    <a:p>
                      <a:pPr>
                        <a:spcAft>
                          <a:spcPts val="0"/>
                        </a:spcAft>
                      </a:pPr>
                      <a:r>
                        <a:rPr lang="en-GB" sz="2600">
                          <a:effectLst/>
                        </a:rPr>
                        <a:t>100%</a:t>
                      </a:r>
                      <a:endParaRPr lang="en-US" sz="2600">
                        <a:solidFill>
                          <a:schemeClr val="tx1"/>
                        </a:solidFill>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en-GB" sz="2600" b="1" dirty="0">
                          <a:effectLst/>
                        </a:rPr>
                        <a:t>0.48</a:t>
                      </a:r>
                      <a:endParaRPr lang="en-US" sz="2600" b="1"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600" dirty="0">
                          <a:effectLst/>
                        </a:rPr>
                        <a:t>0.48</a:t>
                      </a:r>
                      <a:endParaRPr lang="en-US" sz="26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600" dirty="0">
                          <a:effectLst/>
                        </a:rPr>
                        <a:t>0.47</a:t>
                      </a:r>
                      <a:endParaRPr lang="en-US" sz="26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3671">
                <a:tc>
                  <a:txBody>
                    <a:bodyPr/>
                    <a:lstStyle/>
                    <a:p>
                      <a:pPr>
                        <a:spcAft>
                          <a:spcPts val="0"/>
                        </a:spcAft>
                      </a:pPr>
                      <a:r>
                        <a:rPr lang="en-GB" sz="2600" dirty="0">
                          <a:effectLst/>
                        </a:rPr>
                        <a:t> </a:t>
                      </a:r>
                      <a:r>
                        <a:rPr lang="en-GB" sz="2600" dirty="0" smtClean="0">
                          <a:effectLst/>
                        </a:rPr>
                        <a:t>survival</a:t>
                      </a:r>
                      <a:endParaRPr lang="en-US" sz="2600" dirty="0">
                        <a:solidFill>
                          <a:schemeClr val="tx1"/>
                        </a:solidFill>
                        <a:effectLst/>
                        <a:latin typeface="Times New Roman"/>
                        <a:ea typeface="Times New Roman"/>
                      </a:endParaRPr>
                    </a:p>
                  </a:txBody>
                  <a:tcPr marL="68580" marR="68580" marT="0" marB="0"/>
                </a:tc>
                <a:tc>
                  <a:txBody>
                    <a:bodyPr/>
                    <a:lstStyle/>
                    <a:p>
                      <a:pPr>
                        <a:spcAft>
                          <a:spcPts val="0"/>
                        </a:spcAft>
                      </a:pPr>
                      <a:r>
                        <a:rPr lang="en-GB" sz="2600">
                          <a:effectLst/>
                        </a:rPr>
                        <a:t>90%</a:t>
                      </a:r>
                      <a:endParaRPr lang="en-US" sz="2600">
                        <a:solidFill>
                          <a:schemeClr val="tx1"/>
                        </a:solidFill>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en-GB" sz="2600">
                          <a:effectLst/>
                        </a:rPr>
                        <a:t>0.52</a:t>
                      </a:r>
                      <a:endParaRPr lang="en-US" sz="260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600" dirty="0">
                          <a:effectLst/>
                        </a:rPr>
                        <a:t>0.51</a:t>
                      </a:r>
                      <a:endParaRPr lang="en-US" sz="26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600" dirty="0">
                          <a:effectLst/>
                        </a:rPr>
                        <a:t>0.51</a:t>
                      </a:r>
                      <a:endParaRPr lang="en-US" sz="26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3671">
                <a:tc>
                  <a:txBody>
                    <a:bodyPr/>
                    <a:lstStyle/>
                    <a:p>
                      <a:pPr>
                        <a:spcAft>
                          <a:spcPts val="0"/>
                        </a:spcAft>
                      </a:pPr>
                      <a:endParaRPr lang="en-US" sz="2600" dirty="0">
                        <a:solidFill>
                          <a:schemeClr val="tx1"/>
                        </a:solidFill>
                        <a:effectLst/>
                        <a:latin typeface="Times New Roman"/>
                        <a:ea typeface="Times New Roman"/>
                      </a:endParaRPr>
                    </a:p>
                  </a:txBody>
                  <a:tcPr marL="68580" marR="68580" marT="0" marB="0"/>
                </a:tc>
                <a:tc>
                  <a:txBody>
                    <a:bodyPr/>
                    <a:lstStyle/>
                    <a:p>
                      <a:pPr>
                        <a:spcAft>
                          <a:spcPts val="0"/>
                        </a:spcAft>
                      </a:pPr>
                      <a:r>
                        <a:rPr lang="en-GB" sz="2600">
                          <a:effectLst/>
                        </a:rPr>
                        <a:t>80%</a:t>
                      </a:r>
                      <a:endParaRPr lang="en-US" sz="2600">
                        <a:solidFill>
                          <a:schemeClr val="tx1"/>
                        </a:solidFill>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en-GB" sz="2600">
                          <a:effectLst/>
                        </a:rPr>
                        <a:t>0.56</a:t>
                      </a:r>
                      <a:endParaRPr lang="en-US" sz="260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600" dirty="0">
                          <a:effectLst/>
                        </a:rPr>
                        <a:t>0.55</a:t>
                      </a:r>
                      <a:endParaRPr lang="en-US" sz="26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600" dirty="0">
                          <a:effectLst/>
                        </a:rPr>
                        <a:t>0.55</a:t>
                      </a:r>
                      <a:endParaRPr lang="en-US" sz="26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3671">
                <a:tc>
                  <a:txBody>
                    <a:bodyPr/>
                    <a:lstStyle/>
                    <a:p>
                      <a:pPr>
                        <a:spcAft>
                          <a:spcPts val="0"/>
                        </a:spcAft>
                      </a:pPr>
                      <a:r>
                        <a:rPr lang="en-GB" sz="2600">
                          <a:effectLst/>
                        </a:rPr>
                        <a:t> </a:t>
                      </a:r>
                      <a:endParaRPr lang="en-US" sz="2600">
                        <a:solidFill>
                          <a:schemeClr val="tx1"/>
                        </a:solidFill>
                        <a:effectLst/>
                        <a:latin typeface="Times New Roman"/>
                        <a:ea typeface="Times New Roman"/>
                      </a:endParaRPr>
                    </a:p>
                  </a:txBody>
                  <a:tcPr marL="0" marR="0" marT="0" marB="0"/>
                </a:tc>
                <a:tc>
                  <a:txBody>
                    <a:bodyPr/>
                    <a:lstStyle/>
                    <a:p>
                      <a:pPr>
                        <a:spcAft>
                          <a:spcPts val="0"/>
                        </a:spcAft>
                      </a:pPr>
                      <a:r>
                        <a:rPr lang="en-GB" sz="2600" dirty="0">
                          <a:effectLst/>
                        </a:rPr>
                        <a:t> </a:t>
                      </a:r>
                      <a:endParaRPr lang="en-US" sz="2600" dirty="0">
                        <a:solidFill>
                          <a:schemeClr val="tx1"/>
                        </a:solidFill>
                        <a:effectLst/>
                        <a:latin typeface="Times New Roman"/>
                        <a:ea typeface="Times New Roman"/>
                      </a:endParaRPr>
                    </a:p>
                  </a:txBody>
                  <a:tcPr marL="0" marR="0" marT="0" marB="0"/>
                </a:tc>
                <a:tc>
                  <a:txBody>
                    <a:bodyPr/>
                    <a:lstStyle/>
                    <a:p>
                      <a:pPr algn="ctr">
                        <a:spcAft>
                          <a:spcPts val="0"/>
                        </a:spcAft>
                      </a:pPr>
                      <a:r>
                        <a:rPr lang="en-GB" sz="2600">
                          <a:effectLst/>
                        </a:rPr>
                        <a:t> </a:t>
                      </a:r>
                      <a:endParaRPr lang="en-US" sz="2600">
                        <a:solidFill>
                          <a:schemeClr val="tx1"/>
                        </a:solidFill>
                        <a:effectLst/>
                        <a:latin typeface="Times New Roman"/>
                        <a:ea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600" dirty="0">
                          <a:effectLst/>
                        </a:rPr>
                        <a:t> </a:t>
                      </a:r>
                      <a:endParaRPr lang="en-US" sz="2600" dirty="0">
                        <a:solidFill>
                          <a:schemeClr val="tx1"/>
                        </a:solidFill>
                        <a:effectLst/>
                        <a:latin typeface="Times New Roman"/>
                        <a:ea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600" dirty="0">
                          <a:effectLst/>
                        </a:rPr>
                        <a:t> </a:t>
                      </a:r>
                      <a:endParaRPr lang="en-US" sz="2600" dirty="0">
                        <a:solidFill>
                          <a:schemeClr val="tx1"/>
                        </a:solidFill>
                        <a:effectLst/>
                        <a:latin typeface="Times New Roman"/>
                        <a:ea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3671">
                <a:tc>
                  <a:txBody>
                    <a:bodyPr/>
                    <a:lstStyle/>
                    <a:p>
                      <a:pPr>
                        <a:spcAft>
                          <a:spcPts val="0"/>
                        </a:spcAft>
                      </a:pPr>
                      <a:r>
                        <a:rPr lang="en-GB" sz="2600">
                          <a:effectLst/>
                        </a:rPr>
                        <a:t>Poor survival</a:t>
                      </a:r>
                      <a:endParaRPr lang="en-US" sz="2600">
                        <a:solidFill>
                          <a:schemeClr val="tx1"/>
                        </a:solidFill>
                        <a:effectLst/>
                        <a:latin typeface="Times New Roman"/>
                        <a:ea typeface="Times New Roman"/>
                      </a:endParaRPr>
                    </a:p>
                  </a:txBody>
                  <a:tcPr marL="68580" marR="68580" marT="0" marB="0"/>
                </a:tc>
                <a:tc>
                  <a:txBody>
                    <a:bodyPr/>
                    <a:lstStyle/>
                    <a:p>
                      <a:pPr>
                        <a:spcAft>
                          <a:spcPts val="0"/>
                        </a:spcAft>
                      </a:pPr>
                      <a:r>
                        <a:rPr lang="en-GB" sz="2600">
                          <a:effectLst/>
                        </a:rPr>
                        <a:t>100%</a:t>
                      </a:r>
                      <a:endParaRPr lang="en-US" sz="2600">
                        <a:solidFill>
                          <a:schemeClr val="tx1"/>
                        </a:solidFill>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en-GB" sz="2600" b="1" dirty="0">
                          <a:effectLst/>
                        </a:rPr>
                        <a:t>0.16</a:t>
                      </a:r>
                      <a:endParaRPr lang="en-US" sz="2600" b="1"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600" dirty="0">
                          <a:effectLst/>
                        </a:rPr>
                        <a:t>0.15</a:t>
                      </a:r>
                      <a:endParaRPr lang="en-US" sz="26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600" dirty="0">
                          <a:effectLst/>
                        </a:rPr>
                        <a:t>0.15</a:t>
                      </a:r>
                      <a:endParaRPr lang="en-US" sz="26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3671">
                <a:tc>
                  <a:txBody>
                    <a:bodyPr/>
                    <a:lstStyle/>
                    <a:p>
                      <a:pPr>
                        <a:spcAft>
                          <a:spcPts val="0"/>
                        </a:spcAft>
                      </a:pPr>
                      <a:r>
                        <a:rPr lang="en-GB" sz="2600">
                          <a:effectLst/>
                        </a:rPr>
                        <a:t> </a:t>
                      </a:r>
                      <a:endParaRPr lang="en-US" sz="2600">
                        <a:solidFill>
                          <a:schemeClr val="tx1"/>
                        </a:solidFill>
                        <a:effectLst/>
                        <a:latin typeface="Times New Roman"/>
                        <a:ea typeface="Times New Roman"/>
                      </a:endParaRPr>
                    </a:p>
                  </a:txBody>
                  <a:tcPr marL="68580" marR="68580" marT="0" marB="0"/>
                </a:tc>
                <a:tc>
                  <a:txBody>
                    <a:bodyPr/>
                    <a:lstStyle/>
                    <a:p>
                      <a:pPr>
                        <a:spcAft>
                          <a:spcPts val="0"/>
                        </a:spcAft>
                      </a:pPr>
                      <a:r>
                        <a:rPr lang="en-GB" sz="2600">
                          <a:effectLst/>
                        </a:rPr>
                        <a:t>90%</a:t>
                      </a:r>
                      <a:endParaRPr lang="en-US" sz="2600">
                        <a:solidFill>
                          <a:schemeClr val="tx1"/>
                        </a:solidFill>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en-GB" sz="2600">
                          <a:effectLst/>
                        </a:rPr>
                        <a:t>0.19</a:t>
                      </a:r>
                      <a:endParaRPr lang="en-US" sz="260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600">
                          <a:effectLst/>
                        </a:rPr>
                        <a:t>0.19</a:t>
                      </a:r>
                      <a:endParaRPr lang="en-US" sz="260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600" dirty="0">
                          <a:effectLst/>
                        </a:rPr>
                        <a:t>0.19</a:t>
                      </a:r>
                      <a:endParaRPr lang="en-US" sz="26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3671">
                <a:tc>
                  <a:txBody>
                    <a:bodyPr/>
                    <a:lstStyle/>
                    <a:p>
                      <a:pPr>
                        <a:spcAft>
                          <a:spcPts val="0"/>
                        </a:spcAft>
                      </a:pPr>
                      <a:r>
                        <a:rPr lang="en-GB" sz="2600">
                          <a:effectLst/>
                        </a:rPr>
                        <a:t> </a:t>
                      </a:r>
                      <a:endParaRPr lang="en-US" sz="2600">
                        <a:solidFill>
                          <a:schemeClr val="tx1"/>
                        </a:solidFill>
                        <a:effectLst/>
                        <a:latin typeface="Times New Roman"/>
                        <a:ea typeface="Times New Roman"/>
                      </a:endParaRPr>
                    </a:p>
                  </a:txBody>
                  <a:tcPr marL="68580" marR="68580" marT="0" marB="0"/>
                </a:tc>
                <a:tc>
                  <a:txBody>
                    <a:bodyPr/>
                    <a:lstStyle/>
                    <a:p>
                      <a:pPr>
                        <a:spcAft>
                          <a:spcPts val="0"/>
                        </a:spcAft>
                      </a:pPr>
                      <a:r>
                        <a:rPr lang="en-GB" sz="2600" dirty="0">
                          <a:effectLst/>
                        </a:rPr>
                        <a:t>80%</a:t>
                      </a:r>
                      <a:endParaRPr lang="en-US" sz="2600" dirty="0">
                        <a:solidFill>
                          <a:schemeClr val="tx1"/>
                        </a:solidFill>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en-GB" sz="2600" dirty="0">
                          <a:effectLst/>
                        </a:rPr>
                        <a:t>0.23</a:t>
                      </a:r>
                      <a:endParaRPr lang="en-US" sz="26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600" dirty="0">
                          <a:effectLst/>
                        </a:rPr>
                        <a:t>0.23</a:t>
                      </a:r>
                      <a:endParaRPr lang="en-US" sz="26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600" dirty="0">
                          <a:effectLst/>
                        </a:rPr>
                        <a:t>0.22</a:t>
                      </a:r>
                      <a:endParaRPr lang="en-US" sz="26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11717338" y="29523580"/>
            <a:ext cx="9405411" cy="2246769"/>
          </a:xfrm>
          <a:prstGeom prst="rect">
            <a:avLst/>
          </a:prstGeom>
          <a:noFill/>
        </p:spPr>
        <p:txBody>
          <a:bodyPr wrap="square" rtlCol="0">
            <a:spAutoFit/>
          </a:bodyPr>
          <a:lstStyle/>
          <a:p>
            <a:r>
              <a:rPr lang="en-NZ" sz="2800" b="1" dirty="0"/>
              <a:t>Estimated 5-year cancer-specific survival rates for varying levels of misclassification of cancer, and non-cancer deaths for cancers with good, moderate and poor survival, assuming a fixed </a:t>
            </a:r>
            <a:r>
              <a:rPr lang="en-NZ" sz="2800" b="1" dirty="0" smtClean="0"/>
              <a:t>annual mortality rate </a:t>
            </a:r>
            <a:r>
              <a:rPr lang="en-NZ" sz="2800" b="1" dirty="0"/>
              <a:t>from non-cancer </a:t>
            </a:r>
            <a:r>
              <a:rPr lang="en-NZ" sz="2800" b="1" dirty="0" smtClean="0"/>
              <a:t>causes (2.3%).</a:t>
            </a:r>
            <a:endParaRPr lang="en-US" sz="2800" dirty="0"/>
          </a:p>
        </p:txBody>
      </p:sp>
      <p:sp>
        <p:nvSpPr>
          <p:cNvPr id="7" name="TextBox 6"/>
          <p:cNvSpPr txBox="1"/>
          <p:nvPr/>
        </p:nvSpPr>
        <p:spPr>
          <a:xfrm>
            <a:off x="11593513" y="39604700"/>
            <a:ext cx="9547225" cy="830997"/>
          </a:xfrm>
          <a:prstGeom prst="rect">
            <a:avLst/>
          </a:prstGeom>
          <a:noFill/>
        </p:spPr>
        <p:txBody>
          <a:bodyPr wrap="square" rtlCol="0">
            <a:spAutoFit/>
          </a:bodyPr>
          <a:lstStyle/>
          <a:p>
            <a:r>
              <a:rPr lang="en-GB" sz="2400" dirty="0" smtClean="0"/>
              <a:t>*Sensitivity and specificity refer to the proportion of cancer and non-cancer deaths respectively that are recorded as such. </a:t>
            </a:r>
            <a:endParaRPr lang="en-US" sz="2400" dirty="0" smtClean="0"/>
          </a:p>
        </p:txBody>
      </p:sp>
      <p:sp>
        <p:nvSpPr>
          <p:cNvPr id="5" name="Rounded Rectangle 4"/>
          <p:cNvSpPr/>
          <p:nvPr/>
        </p:nvSpPr>
        <p:spPr bwMode="auto">
          <a:xfrm>
            <a:off x="22106682" y="25490441"/>
            <a:ext cx="10009111" cy="8425627"/>
          </a:xfrm>
          <a:prstGeom prst="roundRect">
            <a:avLst>
              <a:gd name="adj" fmla="val 6493"/>
            </a:avLst>
          </a:prstGeom>
          <a:blipFill>
            <a:blip r:embed="rId5" cstate="print"/>
            <a:stretch>
              <a:fillRect/>
            </a:stretch>
          </a:blip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321175" rtl="0" eaLnBrk="1" fontAlgn="base" latinLnBrk="0" hangingPunct="1">
              <a:lnSpc>
                <a:spcPct val="100000"/>
              </a:lnSpc>
              <a:spcBef>
                <a:spcPct val="0"/>
              </a:spcBef>
              <a:spcAft>
                <a:spcPct val="0"/>
              </a:spcAft>
              <a:buClrTx/>
              <a:buSzTx/>
              <a:buFontTx/>
              <a:buNone/>
              <a:tabLst/>
            </a:pPr>
            <a:endParaRPr kumimoji="0" lang="en-US" sz="8500" b="0" i="0" u="none" strike="noStrike" cap="none" normalizeH="0" baseline="0" smtClean="0">
              <a:ln>
                <a:noFill/>
              </a:ln>
              <a:solidFill>
                <a:schemeClr val="tx1"/>
              </a:solidFill>
              <a:effectLst/>
              <a:latin typeface="Arial" charset="0"/>
            </a:endParaRPr>
          </a:p>
        </p:txBody>
      </p:sp>
      <p:graphicFrame>
        <p:nvGraphicFramePr>
          <p:cNvPr id="58" name="Chart 57"/>
          <p:cNvGraphicFramePr>
            <a:graphicFrameLocks/>
          </p:cNvGraphicFramePr>
          <p:nvPr>
            <p:extLst>
              <p:ext uri="{D42A27DB-BD31-4B8C-83A1-F6EECF244321}">
                <p14:modId xmlns:p14="http://schemas.microsoft.com/office/powerpoint/2010/main" xmlns="" val="2774032505"/>
              </p:ext>
            </p:extLst>
          </p:nvPr>
        </p:nvGraphicFramePr>
        <p:xfrm>
          <a:off x="11179428" y="18784887"/>
          <a:ext cx="10351187" cy="680006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1" name="Chart 60"/>
          <p:cNvGraphicFramePr>
            <a:graphicFrameLocks/>
          </p:cNvGraphicFramePr>
          <p:nvPr>
            <p:extLst>
              <p:ext uri="{D42A27DB-BD31-4B8C-83A1-F6EECF244321}">
                <p14:modId xmlns:p14="http://schemas.microsoft.com/office/powerpoint/2010/main" xmlns="" val="4286155682"/>
              </p:ext>
            </p:extLst>
          </p:nvPr>
        </p:nvGraphicFramePr>
        <p:xfrm>
          <a:off x="11161465" y="11591925"/>
          <a:ext cx="10405192" cy="6770688"/>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21175" rtl="0" eaLnBrk="1" fontAlgn="base" latinLnBrk="0" hangingPunct="1">
          <a:lnSpc>
            <a:spcPct val="100000"/>
          </a:lnSpc>
          <a:spcBef>
            <a:spcPct val="0"/>
          </a:spcBef>
          <a:spcAft>
            <a:spcPct val="0"/>
          </a:spcAft>
          <a:buClrTx/>
          <a:buSzTx/>
          <a:buFontTx/>
          <a:buNone/>
          <a:tabLst/>
          <a:defRPr kumimoji="0" lang="en-GB" sz="8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21175" rtl="0" eaLnBrk="1" fontAlgn="base" latinLnBrk="0" hangingPunct="1">
          <a:lnSpc>
            <a:spcPct val="100000"/>
          </a:lnSpc>
          <a:spcBef>
            <a:spcPct val="0"/>
          </a:spcBef>
          <a:spcAft>
            <a:spcPct val="0"/>
          </a:spcAft>
          <a:buClrTx/>
          <a:buSzTx/>
          <a:buFontTx/>
          <a:buNone/>
          <a:tabLst/>
          <a:defRPr kumimoji="0" lang="en-GB" sz="85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354</TotalTime>
  <Words>904</Words>
  <Application>Microsoft Office PowerPoint</Application>
  <PresentationFormat>Custom</PresentationFormat>
  <Paragraphs>126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University of Otago, Wellington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diana</dc:creator>
  <cp:lastModifiedBy>Kate Sloane</cp:lastModifiedBy>
  <cp:revision>42</cp:revision>
  <dcterms:created xsi:type="dcterms:W3CDTF">2008-08-19T23:00:51Z</dcterms:created>
  <dcterms:modified xsi:type="dcterms:W3CDTF">2011-06-29T03:08:30Z</dcterms:modified>
</cp:coreProperties>
</file>