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900" r:id="rId2"/>
    <p:sldMasterId id="2147483920" r:id="rId3"/>
    <p:sldMasterId id="2147483934" r:id="rId4"/>
  </p:sldMasterIdLst>
  <p:notesMasterIdLst>
    <p:notesMasterId r:id="rId60"/>
  </p:notesMasterIdLst>
  <p:sldIdLst>
    <p:sldId id="3360" r:id="rId5"/>
    <p:sldId id="2905" r:id="rId6"/>
    <p:sldId id="3534" r:id="rId7"/>
    <p:sldId id="1351" r:id="rId8"/>
    <p:sldId id="1200" r:id="rId9"/>
    <p:sldId id="3232" r:id="rId10"/>
    <p:sldId id="3540" r:id="rId11"/>
    <p:sldId id="3541" r:id="rId12"/>
    <p:sldId id="3542" r:id="rId13"/>
    <p:sldId id="3543" r:id="rId14"/>
    <p:sldId id="3544" r:id="rId15"/>
    <p:sldId id="3545" r:id="rId16"/>
    <p:sldId id="3549" r:id="rId17"/>
    <p:sldId id="3550" r:id="rId18"/>
    <p:sldId id="3551" r:id="rId19"/>
    <p:sldId id="3553" r:id="rId20"/>
    <p:sldId id="3554" r:id="rId21"/>
    <p:sldId id="3555" r:id="rId22"/>
    <p:sldId id="3591" r:id="rId23"/>
    <p:sldId id="3622" r:id="rId24"/>
    <p:sldId id="3557" r:id="rId25"/>
    <p:sldId id="3558" r:id="rId26"/>
    <p:sldId id="3559" r:id="rId27"/>
    <p:sldId id="3560" r:id="rId28"/>
    <p:sldId id="3561" r:id="rId29"/>
    <p:sldId id="3562" r:id="rId30"/>
    <p:sldId id="3563" r:id="rId31"/>
    <p:sldId id="3564" r:id="rId32"/>
    <p:sldId id="3565" r:id="rId33"/>
    <p:sldId id="3566" r:id="rId34"/>
    <p:sldId id="3567" r:id="rId35"/>
    <p:sldId id="3568" r:id="rId36"/>
    <p:sldId id="3569" r:id="rId37"/>
    <p:sldId id="3570" r:id="rId38"/>
    <p:sldId id="3412" r:id="rId39"/>
    <p:sldId id="3577" r:id="rId40"/>
    <p:sldId id="3722" r:id="rId41"/>
    <p:sldId id="3578" r:id="rId42"/>
    <p:sldId id="3580" r:id="rId43"/>
    <p:sldId id="3581" r:id="rId44"/>
    <p:sldId id="3583" r:id="rId45"/>
    <p:sldId id="3584" r:id="rId46"/>
    <p:sldId id="3585" r:id="rId47"/>
    <p:sldId id="3586" r:id="rId48"/>
    <p:sldId id="3623" r:id="rId49"/>
    <p:sldId id="3532" r:id="rId50"/>
    <p:sldId id="3724" r:id="rId51"/>
    <p:sldId id="3725" r:id="rId52"/>
    <p:sldId id="3726" r:id="rId53"/>
    <p:sldId id="3727" r:id="rId54"/>
    <p:sldId id="3728" r:id="rId55"/>
    <p:sldId id="3546" r:id="rId56"/>
    <p:sldId id="3723" r:id="rId57"/>
    <p:sldId id="3594" r:id="rId58"/>
    <p:sldId id="3595" r:id="rId59"/>
  </p:sldIdLst>
  <p:sldSz cx="9144000" cy="6858000" type="screen4x3"/>
  <p:notesSz cx="6858000" cy="9144000"/>
  <p:defaultTextStyle>
    <a:defPPr>
      <a:defRPr lang="en-N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0000"/>
    <a:srgbClr val="777777"/>
    <a:srgbClr val="822433"/>
    <a:srgbClr val="FFFFFF"/>
    <a:srgbClr val="4D4D4D"/>
    <a:srgbClr val="006699"/>
    <a:srgbClr val="F7E5A3"/>
    <a:srgbClr val="EFA522"/>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10" autoAdjust="0"/>
    <p:restoredTop sz="97030" autoAdjust="0"/>
  </p:normalViewPr>
  <p:slideViewPr>
    <p:cSldViewPr>
      <p:cViewPr varScale="1">
        <p:scale>
          <a:sx n="114" d="100"/>
          <a:sy n="114" d="100"/>
        </p:scale>
        <p:origin x="1272"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89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AD3E21-FF38-404D-B138-BBEA52969676}" type="datetimeFigureOut">
              <a:rPr lang="en-GB" smtClean="0"/>
              <a:t>20/05/2019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4E4E68-7D9C-4804-B332-C2DBF655598B}" type="slidenum">
              <a:rPr lang="en-GB" smtClean="0"/>
              <a:t>‹#›</a:t>
            </a:fld>
            <a:endParaRPr lang="en-GB" dirty="0"/>
          </a:p>
        </p:txBody>
      </p:sp>
    </p:spTree>
    <p:extLst>
      <p:ext uri="{BB962C8B-B14F-4D97-AF65-F5344CB8AC3E}">
        <p14:creationId xmlns:p14="http://schemas.microsoft.com/office/powerpoint/2010/main" val="3063176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NZ" sz="1200" kern="1200" dirty="0">
                <a:solidFill>
                  <a:schemeClr val="tx1"/>
                </a:solidFill>
                <a:effectLst/>
                <a:latin typeface="Times New Roman" pitchFamily="18" charset="0"/>
                <a:ea typeface="+mn-ea"/>
                <a:cs typeface="+mn-cs"/>
              </a:rPr>
              <a:t>“</a:t>
            </a:r>
            <a:r>
              <a:rPr kumimoji="1" lang="en-NZ" sz="1200" b="1" kern="1200" dirty="0">
                <a:solidFill>
                  <a:schemeClr val="tx1"/>
                </a:solidFill>
                <a:effectLst/>
                <a:latin typeface="Times New Roman" pitchFamily="18" charset="0"/>
                <a:ea typeface="+mn-ea"/>
                <a:cs typeface="+mn-cs"/>
              </a:rPr>
              <a:t>Trajectory 1</a:t>
            </a:r>
            <a:r>
              <a:rPr kumimoji="1" lang="en-NZ" sz="1200" kern="1200" dirty="0">
                <a:solidFill>
                  <a:schemeClr val="tx1"/>
                </a:solidFill>
                <a:effectLst/>
                <a:latin typeface="Times New Roman" pitchFamily="18" charset="0"/>
                <a:ea typeface="+mn-ea"/>
                <a:cs typeface="+mn-cs"/>
              </a:rPr>
              <a:t> is characterised by a short period of evident decline over a period of weeks or months. Good function may be maintained for some time, with a few weeks or months of rapid decline as the illness becomes overwhelming and leads to death. Generally there is time to anticipate needs and plan for end of life care. While many diseases follow this course, it is typical of the major cancers.</a:t>
            </a:r>
            <a:endParaRPr kumimoji="1" lang="en-GB" sz="1200" kern="1200" dirty="0">
              <a:solidFill>
                <a:schemeClr val="tx1"/>
              </a:solidFill>
              <a:effectLst/>
              <a:latin typeface="Times New Roman" pitchFamily="18" charset="0"/>
              <a:ea typeface="+mn-ea"/>
              <a:cs typeface="+mn-cs"/>
            </a:endParaRPr>
          </a:p>
          <a:p>
            <a:r>
              <a:rPr kumimoji="1" lang="en-NZ" sz="1200" kern="1200" dirty="0">
                <a:solidFill>
                  <a:schemeClr val="tx1"/>
                </a:solidFill>
                <a:effectLst/>
                <a:latin typeface="Times New Roman" pitchFamily="18" charset="0"/>
                <a:ea typeface="+mn-ea"/>
                <a:cs typeface="+mn-cs"/>
              </a:rPr>
              <a:t>This trajectory meshes well with traditional palliative care services that concentrate on providing comprehensive care over the last weeks or months of a person’s life. About 20 per cent of people will follow this trajectory.”</a:t>
            </a:r>
            <a:endParaRPr kumimoji="1" lang="en-GB" sz="1200" kern="1200" dirty="0">
              <a:solidFill>
                <a:schemeClr val="tx1"/>
              </a:solidFill>
              <a:effectLst/>
              <a:latin typeface="Times New Roman" pitchFamily="18" charset="0"/>
              <a:ea typeface="+mn-ea"/>
              <a:cs typeface="+mn-cs"/>
            </a:endParaRPr>
          </a:p>
          <a:p>
            <a:r>
              <a:rPr kumimoji="1" lang="en-NZ" sz="1200" b="1" kern="1200" dirty="0">
                <a:solidFill>
                  <a:schemeClr val="tx1"/>
                </a:solidFill>
                <a:effectLst/>
                <a:latin typeface="Times New Roman" pitchFamily="18" charset="0"/>
                <a:ea typeface="+mn-ea"/>
                <a:cs typeface="+mn-cs"/>
              </a:rPr>
              <a:t>“Trajectory 2</a:t>
            </a:r>
            <a:r>
              <a:rPr kumimoji="1" lang="en-NZ" sz="1200" kern="1200" dirty="0">
                <a:solidFill>
                  <a:schemeClr val="tx1"/>
                </a:solidFill>
                <a:effectLst/>
                <a:latin typeface="Times New Roman" pitchFamily="18" charset="0"/>
                <a:ea typeface="+mn-ea"/>
                <a:cs typeface="+mn-cs"/>
              </a:rPr>
              <a:t> is characterised by long-term limitation of function with intermittent severe, acute episodes. Patients with heart failure or chronic obstructive pulmonary disease (COPD) are usually ill for many years. They frequently experience acute and often severe exacerbation of their physical symptoms.</a:t>
            </a:r>
            <a:endParaRPr kumimoji="1" lang="en-GB" sz="1200" kern="1200" dirty="0">
              <a:solidFill>
                <a:schemeClr val="tx1"/>
              </a:solidFill>
              <a:effectLst/>
              <a:latin typeface="Times New Roman" pitchFamily="18" charset="0"/>
              <a:ea typeface="+mn-ea"/>
              <a:cs typeface="+mn-cs"/>
            </a:endParaRPr>
          </a:p>
          <a:p>
            <a:r>
              <a:rPr kumimoji="1" lang="en-NZ" sz="1200" kern="1200" dirty="0">
                <a:solidFill>
                  <a:schemeClr val="tx1"/>
                </a:solidFill>
                <a:effectLst/>
                <a:latin typeface="Times New Roman" pitchFamily="18" charset="0"/>
                <a:ea typeface="+mn-ea"/>
                <a:cs typeface="+mn-cs"/>
              </a:rPr>
              <a:t>These exacerbations are frequently associated with admission to hospital and intensive treatment. If patients survive an episode, they may well return home without much progression of their everyday disabilities. Patients usually survive many such episodes but at some point, rescue attempts fail. The timing of death is often a surprise in this group, despite their long-term chronic illness. Although many illnesses can follow this course, chronic heart failure and emphysema are the most common. About 25 per cent of people will follow this trajectory.”</a:t>
            </a:r>
            <a:endParaRPr kumimoji="1" lang="en-GB" sz="1200" kern="1200" dirty="0">
              <a:solidFill>
                <a:schemeClr val="tx1"/>
              </a:solidFill>
              <a:effectLst/>
              <a:latin typeface="Times New Roman" pitchFamily="18" charset="0"/>
              <a:ea typeface="+mn-ea"/>
              <a:cs typeface="+mn-cs"/>
            </a:endParaRPr>
          </a:p>
          <a:p>
            <a:r>
              <a:rPr kumimoji="1" lang="en-NZ" sz="1200" b="1" kern="1200" dirty="0">
                <a:solidFill>
                  <a:schemeClr val="tx1"/>
                </a:solidFill>
                <a:effectLst/>
                <a:latin typeface="Times New Roman" pitchFamily="18" charset="0"/>
                <a:ea typeface="+mn-ea"/>
                <a:cs typeface="+mn-cs"/>
              </a:rPr>
              <a:t>Trajectory 3</a:t>
            </a:r>
            <a:r>
              <a:rPr kumimoji="1" lang="en-NZ" sz="1200" kern="1200" dirty="0">
                <a:solidFill>
                  <a:schemeClr val="tx1"/>
                </a:solidFill>
                <a:effectLst/>
                <a:latin typeface="Times New Roman" pitchFamily="18" charset="0"/>
                <a:ea typeface="+mn-ea"/>
                <a:cs typeface="+mn-cs"/>
              </a:rPr>
              <a:t>: Those who escape cancer and organ failure as they age will be likely to die of either dementia or generalised frailty. This trajectory is characterised by progressive disability from a baseline of already low cognitive or physical function. Gradual decline in functional capacity combined with the impact of often minor physical events—for example a fall or a respiratory or urinary infection—can prove fatal. Approximately 40 per cent of people will follow this trajectory.”</a:t>
            </a:r>
            <a:endParaRPr kumimoji="1" lang="en-GB" sz="1200" kern="1200" dirty="0">
              <a:solidFill>
                <a:schemeClr val="tx1"/>
              </a:solidFill>
              <a:effectLst/>
              <a:latin typeface="Times New Roman" pitchFamily="18" charset="0"/>
              <a:ea typeface="+mn-ea"/>
              <a:cs typeface="+mn-cs"/>
            </a:endParaRPr>
          </a:p>
          <a:p>
            <a:r>
              <a:rPr kumimoji="1" lang="en-NZ" sz="1200" kern="1200" dirty="0">
                <a:solidFill>
                  <a:schemeClr val="tx1"/>
                </a:solidFill>
                <a:effectLst/>
                <a:latin typeface="Times New Roman" pitchFamily="18" charset="0"/>
                <a:ea typeface="+mn-ea"/>
                <a:cs typeface="+mn-cs"/>
              </a:rPr>
              <a:t>“The three characteristic trajectories described above are roughly sequential in relation to the ages afflicted, with illness trajectory 1 (cancer) peaking around age 65, fatal chronic organ system failure (trajectory 2) about a decade later and frailty and dementia (trajectory 3) afflicting those who live past their mid-eighties.”</a:t>
            </a:r>
            <a:endParaRPr kumimoji="1" lang="en-GB" sz="1200" kern="1200" dirty="0">
              <a:solidFill>
                <a:schemeClr val="tx1"/>
              </a:solidFill>
              <a:effectLst/>
              <a:latin typeface="Times New Roman" pitchFamily="18" charset="0"/>
              <a:ea typeface="+mn-ea"/>
              <a:cs typeface="+mn-cs"/>
            </a:endParaRPr>
          </a:p>
          <a:p>
            <a:r>
              <a:rPr lang="en-NZ" dirty="0"/>
              <a:t>[</a:t>
            </a:r>
            <a:r>
              <a:rPr kumimoji="1" lang="en-NZ" sz="1200" kern="1200" dirty="0">
                <a:solidFill>
                  <a:schemeClr val="tx1"/>
                </a:solidFill>
                <a:latin typeface="Times New Roman" pitchFamily="18" charset="0"/>
                <a:ea typeface="+mn-ea"/>
                <a:cs typeface="+mn-cs"/>
              </a:rPr>
              <a:t>Palliative Care Australia (2010). </a:t>
            </a:r>
            <a:r>
              <a:rPr kumimoji="1" lang="en-NZ" sz="1200" i="1" kern="1200" dirty="0">
                <a:solidFill>
                  <a:schemeClr val="tx1"/>
                </a:solidFill>
                <a:latin typeface="Times New Roman" pitchFamily="18" charset="0"/>
                <a:ea typeface="+mn-ea"/>
                <a:cs typeface="+mn-cs"/>
              </a:rPr>
              <a:t>Health System Reform and Care at the End of Life: a Guidance Document</a:t>
            </a:r>
            <a:r>
              <a:rPr kumimoji="1" lang="en-NZ" sz="1200" i="0" kern="1200" dirty="0">
                <a:solidFill>
                  <a:schemeClr val="tx1"/>
                </a:solidFill>
                <a:latin typeface="Times New Roman" pitchFamily="18" charset="0"/>
                <a:ea typeface="+mn-ea"/>
                <a:cs typeface="+mn-cs"/>
              </a:rPr>
              <a:t>.  2010. Canberra: Palliative Care Australia.]</a:t>
            </a:r>
          </a:p>
          <a:p>
            <a:r>
              <a:rPr kumimoji="1" lang="en-NZ" sz="1200" i="0" kern="1200" dirty="0">
                <a:solidFill>
                  <a:schemeClr val="tx1"/>
                </a:solidFill>
                <a:latin typeface="Times New Roman" pitchFamily="18" charset="0"/>
                <a:ea typeface="+mn-ea"/>
                <a:cs typeface="+mn-cs"/>
              </a:rPr>
              <a:t>Diagram from </a:t>
            </a:r>
            <a:r>
              <a:rPr kumimoji="1" lang="en-NZ" sz="1200" kern="1200" dirty="0">
                <a:solidFill>
                  <a:schemeClr val="tx1"/>
                </a:solidFill>
                <a:latin typeface="Times New Roman" pitchFamily="18" charset="0"/>
                <a:ea typeface="+mn-ea"/>
                <a:cs typeface="+mn-cs"/>
              </a:rPr>
              <a:t>Lynn, J., &amp; Adamson, D. M. (2003). </a:t>
            </a:r>
            <a:r>
              <a:rPr kumimoji="1" lang="en-NZ" sz="1200" i="1" kern="1200" dirty="0">
                <a:solidFill>
                  <a:schemeClr val="tx1"/>
                </a:solidFill>
                <a:latin typeface="Times New Roman" pitchFamily="18" charset="0"/>
                <a:ea typeface="+mn-ea"/>
                <a:cs typeface="+mn-cs"/>
              </a:rPr>
              <a:t>Living Well at the End of Life. Adapting Health Care to Serious Chronic Illness in Old Age</a:t>
            </a:r>
            <a:r>
              <a:rPr kumimoji="1" lang="en-NZ" sz="1200" i="0" kern="1200" dirty="0">
                <a:solidFill>
                  <a:schemeClr val="tx1"/>
                </a:solidFill>
                <a:latin typeface="Times New Roman" pitchFamily="18" charset="0"/>
                <a:ea typeface="+mn-ea"/>
                <a:cs typeface="+mn-cs"/>
              </a:rPr>
              <a:t>.  2003. RAND Health.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350B4-281E-4193-9D8D-328AEE88D3F1}" type="slidenum">
              <a:rPr kumimoji="0" lang="en-US" sz="1800" b="0" i="0" u="none" strike="noStrike" kern="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746355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aim of the project is to use national data linked by NHI number to provide an answer to the question: who is </a:t>
            </a:r>
            <a:r>
              <a:rPr lang="en-GB" u="sng" dirty="0"/>
              <a:t>not</a:t>
            </a:r>
            <a:r>
              <a:rPr lang="en-GB" dirty="0"/>
              <a:t> reached by specialist palliative care (hospices and hospitals) or by aged residential care (ARC). That would identify the size of the primary care work-load, by DHB and region. </a:t>
            </a:r>
          </a:p>
          <a:p>
            <a:r>
              <a:rPr lang="en-GB" dirty="0"/>
              <a:t>One year of deaths to be studied, with a history of health care utilisation going back ten years where feasible. </a:t>
            </a:r>
          </a:p>
          <a:p>
            <a:r>
              <a:rPr lang="en-GB" dirty="0"/>
              <a:t>The overlaps and gaps in service by cause of death, place of death, age, gender, ethnicity and deprivation to be investigated. Results  nationally, regionally and by DHB to inform service development. </a:t>
            </a:r>
          </a:p>
          <a:p>
            <a:r>
              <a:rPr lang="en-GB" dirty="0"/>
              <a:t>The intention is to provide an understanding of the different trajectories of care at the end of life, contrasting sudden deaths, cancer patients, chronic disease, and those with frailty and dementia. </a:t>
            </a:r>
          </a:p>
          <a:p>
            <a:r>
              <a:rPr lang="en-GB" dirty="0"/>
              <a:t>The Ministry of Health commissioned the project, which began in September 2017.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54E4E68-7D9C-4804-B332-C2DBF655598B}"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963789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Specialist palliative care is estimated to have been provided to 47.3% of original definition of Need for Palliative Care and </a:t>
            </a:r>
            <a:r>
              <a:rPr lang="en-NZ" b="1" dirty="0"/>
              <a:t>42.5% of the Trajectory Group Need for Palliative Care</a:t>
            </a:r>
            <a:r>
              <a:rPr lang="en-NZ" dirty="0"/>
              <a:t>. </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54E4E68-7D9C-4804-B332-C2DBF655598B}"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563523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Specialist palliative care is estimated to have been provided to 47.3% of original definition of Need for Palliative Care and </a:t>
            </a:r>
            <a:r>
              <a:rPr lang="en-NZ" b="1" dirty="0"/>
              <a:t>42.5% of the Trajectory Group Need for Palliative Care</a:t>
            </a:r>
            <a:r>
              <a:rPr lang="en-NZ" dirty="0"/>
              <a:t>. </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54E4E68-7D9C-4804-B332-C2DBF655598B}"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GB"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3363306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128451" name="Rectangle 3"/>
          <p:cNvSpPr>
            <a:spLocks noGrp="1" noChangeArrowheads="1"/>
          </p:cNvSpPr>
          <p:nvPr>
            <p:ph type="ctrTitle"/>
          </p:nvPr>
        </p:nvSpPr>
        <p:spPr>
          <a:xfrm>
            <a:off x="457200" y="1447800"/>
            <a:ext cx="8229600" cy="3352800"/>
          </a:xfrm>
        </p:spPr>
        <p:txBody>
          <a:bodyPr/>
          <a:lstStyle>
            <a:lvl1pPr>
              <a:defRPr sz="6600"/>
            </a:lvl1pPr>
          </a:lstStyle>
          <a:p>
            <a:r>
              <a:rPr lang="en-US"/>
              <a:t>Click to edit Master title style</a:t>
            </a:r>
          </a:p>
        </p:txBody>
      </p:sp>
      <p:sp>
        <p:nvSpPr>
          <p:cNvPr id="1128452" name="Rectangle 4"/>
          <p:cNvSpPr>
            <a:spLocks noGrp="1" noChangeArrowheads="1"/>
          </p:cNvSpPr>
          <p:nvPr>
            <p:ph type="subTitle" idx="1"/>
          </p:nvPr>
        </p:nvSpPr>
        <p:spPr>
          <a:xfrm>
            <a:off x="468313" y="5589588"/>
            <a:ext cx="4103687" cy="887412"/>
          </a:xfrm>
        </p:spPr>
        <p:txBody>
          <a:bodyPr/>
          <a:lstStyle>
            <a:lvl1pPr marL="0" indent="0" algn="ctr">
              <a:buFont typeface="Wingdings" pitchFamily="2" charset="2"/>
              <a:buNone/>
              <a:defRPr b="1"/>
            </a:lvl1pPr>
          </a:lstStyle>
          <a:p>
            <a:r>
              <a:rPr lang="en-US"/>
              <a:t>Click to edit Master subtitle style</a:t>
            </a:r>
          </a:p>
        </p:txBody>
      </p:sp>
      <p:sp>
        <p:nvSpPr>
          <p:cNvPr id="1128453" name="Rectangle 5"/>
          <p:cNvSpPr>
            <a:spLocks noChangeArrowheads="1"/>
          </p:cNvSpPr>
          <p:nvPr/>
        </p:nvSpPr>
        <p:spPr bwMode="auto">
          <a:xfrm>
            <a:off x="31750" y="744538"/>
            <a:ext cx="9144000" cy="762000"/>
          </a:xfrm>
          <a:prstGeom prst="rect">
            <a:avLst/>
          </a:prstGeom>
          <a:noFill/>
          <a:ln w="9525">
            <a:noFill/>
            <a:miter lim="800000"/>
            <a:headEnd/>
            <a:tailEnd/>
          </a:ln>
          <a:effectLst/>
        </p:spPr>
        <p:txBody>
          <a:bodyPr>
            <a:spAutoFit/>
          </a:bodyPr>
          <a:lstStyle/>
          <a:p>
            <a:r>
              <a:rPr lang="en-US" sz="2000" b="1" dirty="0">
                <a:solidFill>
                  <a:srgbClr val="003366"/>
                </a:solidFill>
                <a:latin typeface="Times New Roman" pitchFamily="18" charset="0"/>
                <a:cs typeface="Times New Roman" pitchFamily="18" charset="0"/>
              </a:rPr>
              <a:t>  </a:t>
            </a:r>
            <a:endParaRPr lang="en-US" sz="2600" b="1" dirty="0">
              <a:solidFill>
                <a:srgbClr val="003366"/>
              </a:solidFill>
              <a:latin typeface="Times New Roman" pitchFamily="18" charset="0"/>
              <a:cs typeface="Times New Roman" pitchFamily="18" charset="0"/>
            </a:endParaRPr>
          </a:p>
          <a:p>
            <a:pPr eaLnBrk="0" hangingPunct="0"/>
            <a:endParaRPr lang="en-US" sz="2400" dirty="0">
              <a:solidFill>
                <a:srgbClr val="003366"/>
              </a:solidFill>
              <a:latin typeface="Times New Roman" pitchFamily="18" charset="0"/>
              <a:cs typeface="+mn-cs"/>
            </a:endParaRPr>
          </a:p>
        </p:txBody>
      </p:sp>
      <p:sp>
        <p:nvSpPr>
          <p:cNvPr id="1128454" name="Rectangle 6"/>
          <p:cNvSpPr>
            <a:spLocks noChangeArrowheads="1"/>
          </p:cNvSpPr>
          <p:nvPr/>
        </p:nvSpPr>
        <p:spPr bwMode="auto">
          <a:xfrm>
            <a:off x="31750" y="1460500"/>
            <a:ext cx="9144000" cy="1082675"/>
          </a:xfrm>
          <a:prstGeom prst="rect">
            <a:avLst/>
          </a:prstGeom>
          <a:noFill/>
          <a:ln w="9525">
            <a:noFill/>
            <a:miter lim="800000"/>
            <a:headEnd/>
            <a:tailEnd/>
          </a:ln>
          <a:effectLst/>
        </p:spPr>
        <p:txBody>
          <a:bodyPr bIns="0">
            <a:spAutoFit/>
          </a:bodyPr>
          <a:lstStyle/>
          <a:p>
            <a:endParaRPr lang="en-US" sz="2600" b="1" dirty="0">
              <a:solidFill>
                <a:srgbClr val="003366"/>
              </a:solidFill>
              <a:latin typeface="Times New Roman" pitchFamily="18" charset="0"/>
              <a:cs typeface="Times New Roman" pitchFamily="18" charset="0"/>
            </a:endParaRPr>
          </a:p>
          <a:p>
            <a:pPr eaLnBrk="0" hangingPunct="0"/>
            <a:r>
              <a:rPr lang="en-US" b="1" dirty="0">
                <a:solidFill>
                  <a:srgbClr val="000080"/>
                </a:solidFill>
                <a:latin typeface="Times New Roman" pitchFamily="18" charset="0"/>
                <a:cs typeface="Times New Roman" pitchFamily="18" charset="0"/>
              </a:rPr>
              <a:t> </a:t>
            </a:r>
            <a:endParaRPr lang="en-US" sz="2600" b="1" dirty="0">
              <a:solidFill>
                <a:srgbClr val="003366"/>
              </a:solidFill>
              <a:latin typeface="Times New Roman" pitchFamily="18" charset="0"/>
              <a:cs typeface="Times New Roman" pitchFamily="18" charset="0"/>
            </a:endParaRPr>
          </a:p>
          <a:p>
            <a:pPr eaLnBrk="0" hangingPunct="0"/>
            <a:endParaRPr lang="en-US" sz="2400" dirty="0">
              <a:solidFill>
                <a:srgbClr val="003366"/>
              </a:solidFill>
              <a:latin typeface="Times New Roman" pitchFamily="18" charset="0"/>
              <a:cs typeface="+mn-cs"/>
            </a:endParaRPr>
          </a:p>
        </p:txBody>
      </p:sp>
      <p:sp>
        <p:nvSpPr>
          <p:cNvPr id="1128455" name="Rectangle 7"/>
          <p:cNvSpPr>
            <a:spLocks noChangeArrowheads="1"/>
          </p:cNvSpPr>
          <p:nvPr/>
        </p:nvSpPr>
        <p:spPr bwMode="auto">
          <a:xfrm>
            <a:off x="31750" y="4953000"/>
            <a:ext cx="9144000" cy="1387475"/>
          </a:xfrm>
          <a:prstGeom prst="rect">
            <a:avLst/>
          </a:prstGeom>
          <a:noFill/>
          <a:ln w="9525">
            <a:noFill/>
            <a:miter lim="800000"/>
            <a:headEnd/>
            <a:tailEnd/>
          </a:ln>
          <a:effectLst/>
        </p:spPr>
        <p:txBody>
          <a:bodyPr bIns="0">
            <a:spAutoFit/>
          </a:bodyPr>
          <a:lstStyle/>
          <a:p>
            <a:endParaRPr lang="en-US" sz="2600" b="1" dirty="0">
              <a:solidFill>
                <a:srgbClr val="003366"/>
              </a:solidFill>
              <a:latin typeface="Times New Roman" pitchFamily="18" charset="0"/>
              <a:cs typeface="Times New Roman" pitchFamily="18" charset="0"/>
            </a:endParaRPr>
          </a:p>
          <a:p>
            <a:pPr eaLnBrk="0" hangingPunct="0"/>
            <a:r>
              <a:rPr lang="en-US" sz="2600" b="1" dirty="0">
                <a:solidFill>
                  <a:srgbClr val="003366"/>
                </a:solidFill>
                <a:latin typeface="Times New Roman" pitchFamily="18" charset="0"/>
                <a:cs typeface="Times New Roman" pitchFamily="18" charset="0"/>
              </a:rPr>
              <a:t> </a:t>
            </a:r>
          </a:p>
          <a:p>
            <a:pPr eaLnBrk="0" hangingPunct="0"/>
            <a:r>
              <a:rPr lang="en-US" sz="1200" dirty="0">
                <a:solidFill>
                  <a:srgbClr val="003366"/>
                </a:solidFill>
                <a:latin typeface="Times New Roman" pitchFamily="18" charset="0"/>
                <a:cs typeface="Times New Roman" pitchFamily="18" charset="0"/>
              </a:rPr>
              <a:t> </a:t>
            </a:r>
          </a:p>
          <a:p>
            <a:pPr eaLnBrk="0" hangingPunct="0"/>
            <a:endParaRPr lang="en-US" sz="2400" dirty="0">
              <a:solidFill>
                <a:srgbClr val="003366"/>
              </a:solidFill>
              <a:latin typeface="Times New Roman" pitchFamily="18" charset="0"/>
              <a:cs typeface="+mn-cs"/>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8264" y="4797152"/>
            <a:ext cx="1887011" cy="1863714"/>
          </a:xfrm>
          <a:prstGeom prst="rect">
            <a:avLst/>
          </a:prstGeom>
        </p:spPr>
      </p:pic>
    </p:spTree>
    <p:extLst>
      <p:ext uri="{BB962C8B-B14F-4D97-AF65-F5344CB8AC3E}">
        <p14:creationId xmlns:p14="http://schemas.microsoft.com/office/powerpoint/2010/main" val="1384121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706090"/>
          </a:xfrm>
          <a:prstGeom prst="rect">
            <a:avLst/>
          </a:prstGeom>
        </p:spPr>
        <p:txBody>
          <a:bodyPr/>
          <a:lstStyle>
            <a:lvl1pPr>
              <a:defRPr sz="3600" b="1">
                <a:solidFill>
                  <a:srgbClr val="0D4E96"/>
                </a:solidFill>
                <a:latin typeface="Arial" pitchFamily="34" charset="0"/>
                <a:cs typeface="Arial" pitchFamily="34" charset="0"/>
              </a:defRPr>
            </a:lvl1pPr>
          </a:lstStyle>
          <a:p>
            <a:r>
              <a:rPr lang="en-US" dirty="0"/>
              <a:t>Click to edit Master title style</a:t>
            </a:r>
          </a:p>
        </p:txBody>
      </p:sp>
      <p:sp>
        <p:nvSpPr>
          <p:cNvPr id="5" name="Text Placeholder 5"/>
          <p:cNvSpPr>
            <a:spLocks noGrp="1"/>
          </p:cNvSpPr>
          <p:nvPr>
            <p:ph type="body" sz="quarter" idx="11"/>
          </p:nvPr>
        </p:nvSpPr>
        <p:spPr>
          <a:xfrm>
            <a:off x="179388" y="1196752"/>
            <a:ext cx="8785225" cy="4248373"/>
          </a:xfrm>
          <a:prstGeom prst="rect">
            <a:avLst/>
          </a:prstGeom>
        </p:spPr>
        <p:txBody>
          <a:bodyPr/>
          <a:lstStyle>
            <a:lvl1pPr>
              <a:defRPr sz="2200">
                <a:latin typeface="+mn-lt"/>
                <a:cs typeface="Arial" pitchFamily="34" charset="0"/>
              </a:defRPr>
            </a:lvl1pPr>
            <a:lvl2pPr>
              <a:defRPr sz="2200">
                <a:latin typeface="+mn-lt"/>
                <a:cs typeface="Arial" pitchFamily="34" charset="0"/>
              </a:defRPr>
            </a:lvl2pPr>
            <a:lvl3pPr>
              <a:defRPr sz="2200">
                <a:latin typeface="+mn-lt"/>
                <a:cs typeface="Arial" pitchFamily="34" charset="0"/>
              </a:defRPr>
            </a:lvl3pPr>
            <a:lvl4pPr>
              <a:defRPr sz="2200">
                <a:latin typeface="+mn-lt"/>
                <a:cs typeface="Arial" pitchFamily="34" charset="0"/>
              </a:defRPr>
            </a:lvl4pPr>
            <a:lvl5pPr>
              <a:defRPr sz="2200">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2745665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32031"/>
            <a:ext cx="9144000" cy="588657"/>
          </a:xfrm>
          <a:prstGeom prst="rect">
            <a:avLst/>
          </a:prstGeom>
        </p:spPr>
        <p:txBody>
          <a:bodyPr/>
          <a:lstStyle>
            <a:lvl1pPr algn="l">
              <a:defRPr sz="3600" b="1">
                <a:solidFill>
                  <a:srgbClr val="0D4E96"/>
                </a:solidFill>
                <a:latin typeface="Arial" pitchFamily="34" charset="0"/>
                <a:cs typeface="Arial" pitchFamily="34" charset="0"/>
              </a:defRPr>
            </a:lvl1pPr>
          </a:lstStyle>
          <a:p>
            <a:r>
              <a:rPr lang="en-US" dirty="0"/>
              <a:t>Click to edit Master title style</a:t>
            </a:r>
          </a:p>
        </p:txBody>
      </p:sp>
      <p:sp>
        <p:nvSpPr>
          <p:cNvPr id="5" name="Text Placeholder 5"/>
          <p:cNvSpPr>
            <a:spLocks noGrp="1"/>
          </p:cNvSpPr>
          <p:nvPr>
            <p:ph type="body" sz="quarter" idx="11"/>
          </p:nvPr>
        </p:nvSpPr>
        <p:spPr>
          <a:xfrm>
            <a:off x="179388" y="1340768"/>
            <a:ext cx="8785225" cy="4104357"/>
          </a:xfrm>
          <a:prstGeom prst="rect">
            <a:avLst/>
          </a:prstGeom>
        </p:spPr>
        <p:txBody>
          <a:bodyPr/>
          <a:lstStyle>
            <a:lvl1pPr>
              <a:defRPr>
                <a:latin typeface="+mn-lt"/>
                <a:cs typeface="Arial" pitchFamily="34" charset="0"/>
              </a:defRPr>
            </a:lvl1pPr>
            <a:lvl2pPr>
              <a:defRPr>
                <a:latin typeface="+mn-lt"/>
                <a:cs typeface="Arial" pitchFamily="34" charset="0"/>
              </a:defRPr>
            </a:lvl2pPr>
            <a:lvl3pPr>
              <a:defRPr>
                <a:latin typeface="+mn-lt"/>
                <a:cs typeface="Arial" pitchFamily="34" charset="0"/>
              </a:defRPr>
            </a:lvl3pPr>
            <a:lvl4pPr>
              <a:defRPr>
                <a:latin typeface="+mn-lt"/>
                <a:cs typeface="Arial" pitchFamily="34" charset="0"/>
              </a:defRPr>
            </a:lvl4pPr>
            <a:lvl5pPr>
              <a:defRPr>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6" name="Text Placeholder 5"/>
          <p:cNvSpPr>
            <a:spLocks noGrp="1"/>
          </p:cNvSpPr>
          <p:nvPr>
            <p:ph type="body" sz="quarter" idx="12"/>
          </p:nvPr>
        </p:nvSpPr>
        <p:spPr>
          <a:xfrm>
            <a:off x="0" y="620688"/>
            <a:ext cx="9144000" cy="576064"/>
          </a:xfrm>
          <a:prstGeom prst="rect">
            <a:avLst/>
          </a:prstGeom>
        </p:spPr>
        <p:txBody>
          <a:bodyPr/>
          <a:lstStyle>
            <a:lvl1pPr marL="0" indent="0">
              <a:buNone/>
              <a:defRPr b="1">
                <a:solidFill>
                  <a:srgbClr val="FFC20E"/>
                </a:solidFill>
                <a:latin typeface="Arial" pitchFamily="34" charset="0"/>
                <a:cs typeface="Arial" pitchFamily="34" charset="0"/>
              </a:defRPr>
            </a:lvl1pPr>
            <a:lvl2pPr>
              <a:defRPr>
                <a:latin typeface="+mn-lt"/>
                <a:cs typeface="Arial" pitchFamily="34" charset="0"/>
              </a:defRPr>
            </a:lvl2pPr>
            <a:lvl3pPr>
              <a:defRPr>
                <a:latin typeface="+mn-lt"/>
                <a:cs typeface="Arial" pitchFamily="34" charset="0"/>
              </a:defRPr>
            </a:lvl3pPr>
            <a:lvl4pPr>
              <a:defRPr>
                <a:latin typeface="+mn-lt"/>
                <a:cs typeface="Arial" pitchFamily="34" charset="0"/>
              </a:defRPr>
            </a:lvl4pPr>
            <a:lvl5pPr>
              <a:defRPr>
                <a:latin typeface="+mn-lt"/>
                <a:cs typeface="Arial" pitchFamily="34" charset="0"/>
              </a:defRPr>
            </a:lvl5pPr>
          </a:lstStyle>
          <a:p>
            <a:pPr lvl="0"/>
            <a:r>
              <a:rPr lang="en-US" dirty="0"/>
              <a:t>Click to edit Master text style</a:t>
            </a:r>
          </a:p>
        </p:txBody>
      </p:sp>
    </p:spTree>
    <p:extLst>
      <p:ext uri="{BB962C8B-B14F-4D97-AF65-F5344CB8AC3E}">
        <p14:creationId xmlns:p14="http://schemas.microsoft.com/office/powerpoint/2010/main" val="137437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32031"/>
            <a:ext cx="9144000" cy="588657"/>
          </a:xfrm>
          <a:prstGeom prst="rect">
            <a:avLst/>
          </a:prstGeom>
        </p:spPr>
        <p:txBody>
          <a:bodyPr/>
          <a:lstStyle>
            <a:lvl1pPr algn="l">
              <a:defRPr sz="3600" b="1">
                <a:solidFill>
                  <a:srgbClr val="0D4E96"/>
                </a:solidFill>
                <a:latin typeface="Arial" pitchFamily="34" charset="0"/>
                <a:cs typeface="Arial" pitchFamily="34" charset="0"/>
              </a:defRPr>
            </a:lvl1pPr>
          </a:lstStyle>
          <a:p>
            <a:r>
              <a:rPr lang="en-US" dirty="0"/>
              <a:t>Click to edit Master title style</a:t>
            </a:r>
          </a:p>
        </p:txBody>
      </p:sp>
      <p:sp>
        <p:nvSpPr>
          <p:cNvPr id="5" name="Text Placeholder 5"/>
          <p:cNvSpPr>
            <a:spLocks noGrp="1"/>
          </p:cNvSpPr>
          <p:nvPr>
            <p:ph type="body" sz="quarter" idx="11"/>
          </p:nvPr>
        </p:nvSpPr>
        <p:spPr>
          <a:xfrm>
            <a:off x="179388" y="1340768"/>
            <a:ext cx="8785225" cy="4104357"/>
          </a:xfrm>
          <a:prstGeom prst="rect">
            <a:avLst/>
          </a:prstGeom>
        </p:spPr>
        <p:txBody>
          <a:bodyPr/>
          <a:lstStyle>
            <a:lvl1pPr>
              <a:defRPr>
                <a:latin typeface="+mn-lt"/>
                <a:cs typeface="Arial" pitchFamily="34" charset="0"/>
              </a:defRPr>
            </a:lvl1pPr>
            <a:lvl2pPr>
              <a:defRPr>
                <a:latin typeface="+mn-lt"/>
                <a:cs typeface="Arial" pitchFamily="34" charset="0"/>
              </a:defRPr>
            </a:lvl2pPr>
            <a:lvl3pPr>
              <a:defRPr>
                <a:latin typeface="+mn-lt"/>
                <a:cs typeface="Arial" pitchFamily="34" charset="0"/>
              </a:defRPr>
            </a:lvl3pPr>
            <a:lvl4pPr>
              <a:defRPr>
                <a:latin typeface="+mn-lt"/>
                <a:cs typeface="Arial" pitchFamily="34" charset="0"/>
              </a:defRPr>
            </a:lvl4pPr>
            <a:lvl5pPr>
              <a:defRPr>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6" name="Text Placeholder 5"/>
          <p:cNvSpPr>
            <a:spLocks noGrp="1"/>
          </p:cNvSpPr>
          <p:nvPr>
            <p:ph type="body" sz="quarter" idx="12"/>
          </p:nvPr>
        </p:nvSpPr>
        <p:spPr>
          <a:xfrm>
            <a:off x="0" y="620688"/>
            <a:ext cx="9144000" cy="576064"/>
          </a:xfrm>
          <a:prstGeom prst="rect">
            <a:avLst/>
          </a:prstGeom>
          <a:solidFill>
            <a:srgbClr val="0D4E96"/>
          </a:solidFill>
        </p:spPr>
        <p:txBody>
          <a:bodyPr/>
          <a:lstStyle>
            <a:lvl1pPr marL="0" indent="0">
              <a:buNone/>
              <a:defRPr b="0">
                <a:solidFill>
                  <a:srgbClr val="FFC20E"/>
                </a:solidFill>
                <a:latin typeface="Arial" pitchFamily="34" charset="0"/>
                <a:cs typeface="Arial" pitchFamily="34" charset="0"/>
              </a:defRPr>
            </a:lvl1pPr>
            <a:lvl2pPr>
              <a:defRPr>
                <a:latin typeface="+mn-lt"/>
                <a:cs typeface="Arial" pitchFamily="34" charset="0"/>
              </a:defRPr>
            </a:lvl2pPr>
            <a:lvl3pPr>
              <a:defRPr>
                <a:latin typeface="+mn-lt"/>
                <a:cs typeface="Arial" pitchFamily="34" charset="0"/>
              </a:defRPr>
            </a:lvl3pPr>
            <a:lvl4pPr>
              <a:defRPr>
                <a:latin typeface="+mn-lt"/>
                <a:cs typeface="Arial" pitchFamily="34" charset="0"/>
              </a:defRPr>
            </a:lvl4pPr>
            <a:lvl5pPr>
              <a:defRPr>
                <a:latin typeface="+mn-lt"/>
                <a:cs typeface="Arial" pitchFamily="34" charset="0"/>
              </a:defRPr>
            </a:lvl5pPr>
          </a:lstStyle>
          <a:p>
            <a:pPr lvl="0"/>
            <a:r>
              <a:rPr lang="en-US" dirty="0"/>
              <a:t>Click to edit Master text style</a:t>
            </a:r>
          </a:p>
        </p:txBody>
      </p:sp>
    </p:spTree>
    <p:extLst>
      <p:ext uri="{BB962C8B-B14F-4D97-AF65-F5344CB8AC3E}">
        <p14:creationId xmlns:p14="http://schemas.microsoft.com/office/powerpoint/2010/main" val="3612409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prstGeom prst="rect">
            <a:avLst/>
          </a:prstGeom>
        </p:spPr>
        <p:txBody>
          <a:bodyPr/>
          <a:lstStyle>
            <a:lvl1pPr>
              <a:defRPr sz="3600" b="1">
                <a:solidFill>
                  <a:srgbClr val="0D4E96"/>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774816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3" name="Text Placeholder 5"/>
          <p:cNvSpPr>
            <a:spLocks noGrp="1"/>
          </p:cNvSpPr>
          <p:nvPr>
            <p:ph type="body" sz="quarter" idx="11"/>
          </p:nvPr>
        </p:nvSpPr>
        <p:spPr>
          <a:xfrm>
            <a:off x="179388" y="188640"/>
            <a:ext cx="8785225" cy="5256485"/>
          </a:xfrm>
          <a:prstGeom prst="rect">
            <a:avLst/>
          </a:prstGeom>
        </p:spPr>
        <p:txBody>
          <a:bodyPr/>
          <a:lstStyle>
            <a:lvl1pPr>
              <a:defRPr>
                <a:latin typeface="+mn-lt"/>
                <a:cs typeface="Arial" pitchFamily="34" charset="0"/>
              </a:defRPr>
            </a:lvl1pPr>
            <a:lvl2pPr>
              <a:defRPr>
                <a:latin typeface="+mn-lt"/>
                <a:cs typeface="Arial" pitchFamily="34" charset="0"/>
              </a:defRPr>
            </a:lvl2pPr>
            <a:lvl3pPr>
              <a:defRPr>
                <a:latin typeface="+mn-lt"/>
                <a:cs typeface="Arial" pitchFamily="34" charset="0"/>
              </a:defRPr>
            </a:lvl3pPr>
            <a:lvl4pPr>
              <a:defRPr>
                <a:latin typeface="+mn-lt"/>
                <a:cs typeface="Arial" pitchFamily="34" charset="0"/>
              </a:defRPr>
            </a:lvl4pPr>
            <a:lvl5pPr>
              <a:defRPr>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3606939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sert Char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179388" y="188913"/>
            <a:ext cx="8785225" cy="2952750"/>
          </a:xfrm>
          <a:prstGeom prst="rect">
            <a:avLst/>
          </a:prstGeom>
        </p:spPr>
        <p:txBody>
          <a:bodyPr/>
          <a:lstStyle/>
          <a:p>
            <a:endParaRPr lang="en-NZ" dirty="0"/>
          </a:p>
        </p:txBody>
      </p:sp>
      <p:sp>
        <p:nvSpPr>
          <p:cNvPr id="6" name="Text Placeholder 5"/>
          <p:cNvSpPr>
            <a:spLocks noGrp="1"/>
          </p:cNvSpPr>
          <p:nvPr>
            <p:ph type="body" sz="quarter" idx="11"/>
          </p:nvPr>
        </p:nvSpPr>
        <p:spPr>
          <a:xfrm>
            <a:off x="179388" y="3284538"/>
            <a:ext cx="8785225" cy="21605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942164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128451" name="Rectangle 3"/>
          <p:cNvSpPr>
            <a:spLocks noGrp="1" noChangeArrowheads="1"/>
          </p:cNvSpPr>
          <p:nvPr>
            <p:ph type="ctrTitle"/>
          </p:nvPr>
        </p:nvSpPr>
        <p:spPr>
          <a:xfrm>
            <a:off x="457200" y="1447800"/>
            <a:ext cx="8229600" cy="3352800"/>
          </a:xfrm>
        </p:spPr>
        <p:txBody>
          <a:bodyPr/>
          <a:lstStyle>
            <a:lvl1pPr>
              <a:defRPr sz="6600"/>
            </a:lvl1pPr>
          </a:lstStyle>
          <a:p>
            <a:r>
              <a:rPr lang="en-US"/>
              <a:t>Click to edit Master title style</a:t>
            </a:r>
          </a:p>
        </p:txBody>
      </p:sp>
      <p:sp>
        <p:nvSpPr>
          <p:cNvPr id="1128452" name="Rectangle 4"/>
          <p:cNvSpPr>
            <a:spLocks noGrp="1" noChangeArrowheads="1"/>
          </p:cNvSpPr>
          <p:nvPr>
            <p:ph type="subTitle" idx="1"/>
          </p:nvPr>
        </p:nvSpPr>
        <p:spPr>
          <a:xfrm>
            <a:off x="468313" y="5589588"/>
            <a:ext cx="4103687" cy="887412"/>
          </a:xfrm>
        </p:spPr>
        <p:txBody>
          <a:bodyPr/>
          <a:lstStyle>
            <a:lvl1pPr marL="0" indent="0" algn="ctr">
              <a:buFont typeface="Wingdings" pitchFamily="2" charset="2"/>
              <a:buNone/>
              <a:defRPr b="1"/>
            </a:lvl1pPr>
          </a:lstStyle>
          <a:p>
            <a:r>
              <a:rPr lang="en-US"/>
              <a:t>Click to edit Master subtitle style</a:t>
            </a:r>
          </a:p>
        </p:txBody>
      </p:sp>
      <p:sp>
        <p:nvSpPr>
          <p:cNvPr id="1128453" name="Rectangle 5"/>
          <p:cNvSpPr>
            <a:spLocks noChangeArrowheads="1"/>
          </p:cNvSpPr>
          <p:nvPr/>
        </p:nvSpPr>
        <p:spPr bwMode="auto">
          <a:xfrm>
            <a:off x="31750" y="744538"/>
            <a:ext cx="9144000" cy="762000"/>
          </a:xfrm>
          <a:prstGeom prst="rect">
            <a:avLst/>
          </a:prstGeom>
          <a:noFill/>
          <a:ln w="9525">
            <a:noFill/>
            <a:miter lim="800000"/>
            <a:headEnd/>
            <a:tailEnd/>
          </a:ln>
          <a:effectLst/>
        </p:spPr>
        <p:txBody>
          <a:bodyPr>
            <a:spAutoFit/>
          </a:bodyPr>
          <a:lstStyle/>
          <a:p>
            <a:r>
              <a:rPr lang="en-US" sz="2000" b="1" dirty="0">
                <a:solidFill>
                  <a:srgbClr val="003366"/>
                </a:solidFill>
                <a:latin typeface="Times New Roman" pitchFamily="18" charset="0"/>
                <a:cs typeface="Times New Roman" pitchFamily="18" charset="0"/>
              </a:rPr>
              <a:t>  </a:t>
            </a:r>
            <a:endParaRPr lang="en-US" sz="2600" b="1" dirty="0">
              <a:solidFill>
                <a:srgbClr val="003366"/>
              </a:solidFill>
              <a:latin typeface="Times New Roman" pitchFamily="18" charset="0"/>
              <a:cs typeface="Times New Roman" pitchFamily="18" charset="0"/>
            </a:endParaRPr>
          </a:p>
          <a:p>
            <a:pPr eaLnBrk="0" hangingPunct="0"/>
            <a:endParaRPr lang="en-US" sz="2400" dirty="0">
              <a:solidFill>
                <a:srgbClr val="003366"/>
              </a:solidFill>
              <a:latin typeface="Times New Roman" pitchFamily="18" charset="0"/>
              <a:cs typeface="+mn-cs"/>
            </a:endParaRPr>
          </a:p>
        </p:txBody>
      </p:sp>
      <p:sp>
        <p:nvSpPr>
          <p:cNvPr id="1128454" name="Rectangle 6"/>
          <p:cNvSpPr>
            <a:spLocks noChangeArrowheads="1"/>
          </p:cNvSpPr>
          <p:nvPr/>
        </p:nvSpPr>
        <p:spPr bwMode="auto">
          <a:xfrm>
            <a:off x="31750" y="1460500"/>
            <a:ext cx="9144000" cy="1082675"/>
          </a:xfrm>
          <a:prstGeom prst="rect">
            <a:avLst/>
          </a:prstGeom>
          <a:noFill/>
          <a:ln w="9525">
            <a:noFill/>
            <a:miter lim="800000"/>
            <a:headEnd/>
            <a:tailEnd/>
          </a:ln>
          <a:effectLst/>
        </p:spPr>
        <p:txBody>
          <a:bodyPr bIns="0">
            <a:spAutoFit/>
          </a:bodyPr>
          <a:lstStyle/>
          <a:p>
            <a:endParaRPr lang="en-US" sz="2600" b="1" dirty="0">
              <a:solidFill>
                <a:srgbClr val="003366"/>
              </a:solidFill>
              <a:latin typeface="Times New Roman" pitchFamily="18" charset="0"/>
              <a:cs typeface="Times New Roman" pitchFamily="18" charset="0"/>
            </a:endParaRPr>
          </a:p>
          <a:p>
            <a:pPr eaLnBrk="0" hangingPunct="0"/>
            <a:r>
              <a:rPr lang="en-US" b="1" dirty="0">
                <a:solidFill>
                  <a:srgbClr val="000080"/>
                </a:solidFill>
                <a:latin typeface="Times New Roman" pitchFamily="18" charset="0"/>
                <a:cs typeface="Times New Roman" pitchFamily="18" charset="0"/>
              </a:rPr>
              <a:t> </a:t>
            </a:r>
            <a:endParaRPr lang="en-US" sz="2600" b="1" dirty="0">
              <a:solidFill>
                <a:srgbClr val="003366"/>
              </a:solidFill>
              <a:latin typeface="Times New Roman" pitchFamily="18" charset="0"/>
              <a:cs typeface="Times New Roman" pitchFamily="18" charset="0"/>
            </a:endParaRPr>
          </a:p>
          <a:p>
            <a:pPr eaLnBrk="0" hangingPunct="0"/>
            <a:endParaRPr lang="en-US" sz="2400" dirty="0">
              <a:solidFill>
                <a:srgbClr val="003366"/>
              </a:solidFill>
              <a:latin typeface="Times New Roman" pitchFamily="18" charset="0"/>
              <a:cs typeface="+mn-cs"/>
            </a:endParaRPr>
          </a:p>
        </p:txBody>
      </p:sp>
      <p:sp>
        <p:nvSpPr>
          <p:cNvPr id="1128455" name="Rectangle 7"/>
          <p:cNvSpPr>
            <a:spLocks noChangeArrowheads="1"/>
          </p:cNvSpPr>
          <p:nvPr/>
        </p:nvSpPr>
        <p:spPr bwMode="auto">
          <a:xfrm>
            <a:off x="31750" y="4953000"/>
            <a:ext cx="9144000" cy="1387475"/>
          </a:xfrm>
          <a:prstGeom prst="rect">
            <a:avLst/>
          </a:prstGeom>
          <a:noFill/>
          <a:ln w="9525">
            <a:noFill/>
            <a:miter lim="800000"/>
            <a:headEnd/>
            <a:tailEnd/>
          </a:ln>
          <a:effectLst/>
        </p:spPr>
        <p:txBody>
          <a:bodyPr bIns="0">
            <a:spAutoFit/>
          </a:bodyPr>
          <a:lstStyle/>
          <a:p>
            <a:endParaRPr lang="en-US" sz="2600" b="1" dirty="0">
              <a:solidFill>
                <a:srgbClr val="003366"/>
              </a:solidFill>
              <a:latin typeface="Times New Roman" pitchFamily="18" charset="0"/>
              <a:cs typeface="Times New Roman" pitchFamily="18" charset="0"/>
            </a:endParaRPr>
          </a:p>
          <a:p>
            <a:pPr eaLnBrk="0" hangingPunct="0"/>
            <a:r>
              <a:rPr lang="en-US" sz="2600" b="1" dirty="0">
                <a:solidFill>
                  <a:srgbClr val="003366"/>
                </a:solidFill>
                <a:latin typeface="Times New Roman" pitchFamily="18" charset="0"/>
                <a:cs typeface="Times New Roman" pitchFamily="18" charset="0"/>
              </a:rPr>
              <a:t> </a:t>
            </a:r>
          </a:p>
          <a:p>
            <a:pPr eaLnBrk="0" hangingPunct="0"/>
            <a:r>
              <a:rPr lang="en-US" sz="1200" dirty="0">
                <a:solidFill>
                  <a:srgbClr val="003366"/>
                </a:solidFill>
                <a:latin typeface="Times New Roman" pitchFamily="18" charset="0"/>
                <a:cs typeface="Times New Roman" pitchFamily="18" charset="0"/>
              </a:rPr>
              <a:t> </a:t>
            </a:r>
          </a:p>
          <a:p>
            <a:pPr eaLnBrk="0" hangingPunct="0"/>
            <a:endParaRPr lang="en-US" sz="2400" dirty="0">
              <a:solidFill>
                <a:srgbClr val="003366"/>
              </a:solidFill>
              <a:latin typeface="Times New Roman" pitchFamily="18" charset="0"/>
              <a:cs typeface="+mn-cs"/>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8264" y="4797152"/>
            <a:ext cx="1887011" cy="1863714"/>
          </a:xfrm>
          <a:prstGeom prst="rect">
            <a:avLst/>
          </a:prstGeom>
        </p:spPr>
      </p:pic>
      <p:sp>
        <p:nvSpPr>
          <p:cNvPr id="8" name="TextBox 7">
            <a:extLst>
              <a:ext uri="{FF2B5EF4-FFF2-40B4-BE49-F238E27FC236}">
                <a16:creationId xmlns:a16="http://schemas.microsoft.com/office/drawing/2014/main" id="{A613716D-FA14-4657-8899-3C35B668602C}"/>
              </a:ext>
            </a:extLst>
          </p:cNvPr>
          <p:cNvSpPr txBox="1"/>
          <p:nvPr userDrawn="1"/>
        </p:nvSpPr>
        <p:spPr>
          <a:xfrm>
            <a:off x="8676456" y="6527413"/>
            <a:ext cx="467544" cy="276999"/>
          </a:xfrm>
          <a:prstGeom prst="rect">
            <a:avLst/>
          </a:prstGeom>
          <a:noFill/>
        </p:spPr>
        <p:txBody>
          <a:bodyPr wrap="square" rtlCol="0">
            <a:spAutoFit/>
          </a:bodyPr>
          <a:lstStyle/>
          <a:p>
            <a:fld id="{95DDA2C3-0697-4B93-8785-55B977EF2280}" type="slidenum">
              <a:rPr lang="en-NZ" sz="1200" smtClean="0"/>
              <a:t>‹#›</a:t>
            </a:fld>
            <a:endParaRPr lang="en-NZ" sz="1200" dirty="0"/>
          </a:p>
        </p:txBody>
      </p:sp>
    </p:spTree>
    <p:extLst>
      <p:ext uri="{BB962C8B-B14F-4D97-AF65-F5344CB8AC3E}">
        <p14:creationId xmlns:p14="http://schemas.microsoft.com/office/powerpoint/2010/main" val="4149604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11560" y="2780928"/>
            <a:ext cx="8353425" cy="1152525"/>
          </a:xfrm>
        </p:spPr>
        <p:txBody>
          <a:bodyPr/>
          <a:lstStyle>
            <a:lvl1pPr marL="0" indent="0">
              <a:buNone/>
              <a:defRPr sz="1400" b="1"/>
            </a:lvl1pPr>
          </a:lstStyle>
          <a:p>
            <a:pPr lvl="0"/>
            <a:r>
              <a:rPr lang="en-NZ" sz="6600" dirty="0">
                <a:solidFill>
                  <a:srgbClr val="003366"/>
                </a:solidFill>
              </a:rPr>
              <a:t>H</a:t>
            </a:r>
            <a:br>
              <a:rPr lang="en-NZ" sz="6600" dirty="0">
                <a:solidFill>
                  <a:srgbClr val="008080"/>
                </a:solidFill>
              </a:rPr>
            </a:br>
            <a:r>
              <a:rPr lang="en-NZ" sz="4800" dirty="0">
                <a:solidFill>
                  <a:srgbClr val="008080"/>
                </a:solidFill>
              </a:rPr>
              <a:t>H2</a:t>
            </a:r>
            <a:endParaRPr lang="en-GB" dirty="0"/>
          </a:p>
        </p:txBody>
      </p:sp>
    </p:spTree>
    <p:extLst>
      <p:ext uri="{BB962C8B-B14F-4D97-AF65-F5344CB8AC3E}">
        <p14:creationId xmlns:p14="http://schemas.microsoft.com/office/powerpoint/2010/main" val="2848030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3160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5" name="Text Placeholder 4"/>
          <p:cNvSpPr>
            <a:spLocks noGrp="1"/>
          </p:cNvSpPr>
          <p:nvPr>
            <p:ph type="body" sz="quarter" idx="10"/>
          </p:nvPr>
        </p:nvSpPr>
        <p:spPr>
          <a:xfrm>
            <a:off x="0" y="6533892"/>
            <a:ext cx="5795963" cy="307975"/>
          </a:xfrm>
        </p:spPr>
        <p:txBody>
          <a:bodyPr/>
          <a:lstStyle>
            <a:lvl1pPr marL="0" indent="0">
              <a:buNone/>
              <a:defRPr sz="1400"/>
            </a:lvl1pPr>
          </a:lstStyle>
          <a:p>
            <a:pPr lvl="0"/>
            <a:r>
              <a:rPr lang="en-US" dirty="0"/>
              <a:t>Click to edit Master text styles</a:t>
            </a:r>
            <a:endParaRPr lang="en-GB" dirty="0"/>
          </a:p>
        </p:txBody>
      </p:sp>
      <p:sp>
        <p:nvSpPr>
          <p:cNvPr id="6" name="Text Placeholder 4"/>
          <p:cNvSpPr>
            <a:spLocks noGrp="1"/>
          </p:cNvSpPr>
          <p:nvPr>
            <p:ph type="body" sz="quarter" idx="11"/>
          </p:nvPr>
        </p:nvSpPr>
        <p:spPr>
          <a:xfrm>
            <a:off x="683568" y="5301208"/>
            <a:ext cx="7848872" cy="307975"/>
          </a:xfrm>
        </p:spPr>
        <p:txBody>
          <a:bodyPr/>
          <a:lstStyle>
            <a:lvl1pPr marL="0" indent="0">
              <a:buNone/>
              <a:defRPr sz="1800"/>
            </a:lvl1pPr>
          </a:lstStyle>
          <a:p>
            <a:pPr lvl="0"/>
            <a:r>
              <a:rPr lang="en-US" dirty="0"/>
              <a:t>Click to edit Master text styles</a:t>
            </a:r>
            <a:endParaRPr lang="en-GB" dirty="0"/>
          </a:p>
        </p:txBody>
      </p:sp>
    </p:spTree>
    <p:extLst>
      <p:ext uri="{BB962C8B-B14F-4D97-AF65-F5344CB8AC3E}">
        <p14:creationId xmlns:p14="http://schemas.microsoft.com/office/powerpoint/2010/main" val="2803849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11560" y="2780928"/>
            <a:ext cx="8353425" cy="1152525"/>
          </a:xfrm>
        </p:spPr>
        <p:txBody>
          <a:bodyPr/>
          <a:lstStyle>
            <a:lvl1pPr marL="0" indent="0">
              <a:buNone/>
              <a:defRPr sz="1400" b="1"/>
            </a:lvl1pPr>
          </a:lstStyle>
          <a:p>
            <a:pPr lvl="0"/>
            <a:r>
              <a:rPr lang="en-NZ" sz="6600" dirty="0">
                <a:solidFill>
                  <a:srgbClr val="003366"/>
                </a:solidFill>
              </a:rPr>
              <a:t>H</a:t>
            </a:r>
            <a:br>
              <a:rPr lang="en-NZ" sz="6600" dirty="0">
                <a:solidFill>
                  <a:srgbClr val="008080"/>
                </a:solidFill>
              </a:rPr>
            </a:br>
            <a:r>
              <a:rPr lang="en-NZ" sz="4800" dirty="0">
                <a:solidFill>
                  <a:srgbClr val="008080"/>
                </a:solidFill>
              </a:rPr>
              <a:t>H2</a:t>
            </a:r>
            <a:endParaRPr lang="en-GB" dirty="0"/>
          </a:p>
        </p:txBody>
      </p:sp>
    </p:spTree>
    <p:extLst>
      <p:ext uri="{BB962C8B-B14F-4D97-AF65-F5344CB8AC3E}">
        <p14:creationId xmlns:p14="http://schemas.microsoft.com/office/powerpoint/2010/main" val="3529358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5" name="Text Placeholder 4"/>
          <p:cNvSpPr>
            <a:spLocks noGrp="1"/>
          </p:cNvSpPr>
          <p:nvPr>
            <p:ph type="body" sz="quarter" idx="10"/>
          </p:nvPr>
        </p:nvSpPr>
        <p:spPr>
          <a:xfrm>
            <a:off x="0" y="6533892"/>
            <a:ext cx="5795963" cy="307975"/>
          </a:xfrm>
        </p:spPr>
        <p:txBody>
          <a:bodyPr/>
          <a:lstStyle>
            <a:lvl1pPr marL="0" indent="0">
              <a:buNone/>
              <a:defRPr sz="1400"/>
            </a:lvl1pPr>
          </a:lstStyle>
          <a:p>
            <a:pPr lvl="0"/>
            <a:r>
              <a:rPr lang="en-US" dirty="0"/>
              <a:t>Click to edit Master text styles</a:t>
            </a:r>
            <a:endParaRPr lang="en-GB" dirty="0"/>
          </a:p>
        </p:txBody>
      </p:sp>
    </p:spTree>
    <p:extLst>
      <p:ext uri="{BB962C8B-B14F-4D97-AF65-F5344CB8AC3E}">
        <p14:creationId xmlns:p14="http://schemas.microsoft.com/office/powerpoint/2010/main" val="745840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181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3"/>
          <p:cNvSpPr>
            <a:spLocks noGrp="1" noChangeArrowheads="1"/>
          </p:cNvSpPr>
          <p:nvPr>
            <p:ph type="title"/>
          </p:nvPr>
        </p:nvSpPr>
        <p:spPr bwMode="auto">
          <a:xfrm>
            <a:off x="1948880" y="482946"/>
            <a:ext cx="6860309" cy="785814"/>
          </a:xfrm>
          <a:prstGeom prst="rect">
            <a:avLst/>
          </a:prstGeom>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4346843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10"/>
          <p:cNvSpPr/>
          <p:nvPr userDrawn="1"/>
        </p:nvSpPr>
        <p:spPr bwMode="ltGray">
          <a:xfrm>
            <a:off x="1835696" y="0"/>
            <a:ext cx="7308304" cy="1700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Title 1"/>
          <p:cNvSpPr>
            <a:spLocks noGrp="1"/>
          </p:cNvSpPr>
          <p:nvPr>
            <p:ph type="ctrTitle"/>
          </p:nvPr>
        </p:nvSpPr>
        <p:spPr>
          <a:xfrm>
            <a:off x="683568" y="2420888"/>
            <a:ext cx="7772400" cy="1470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en-NZ" sz="4000" b="1">
                <a:solidFill>
                  <a:srgbClr val="822433"/>
                </a:solidFill>
                <a:latin typeface="Arial" pitchFamily="34" charset="0"/>
                <a:ea typeface="+mn-ea"/>
                <a:cs typeface="Arial" pitchFamily="34" charset="0"/>
              </a:defRPr>
            </a:lvl1pPr>
          </a:lstStyle>
          <a:p>
            <a:pPr lvl="0" algn="l" fontAlgn="auto">
              <a:spcBef>
                <a:spcPts val="0"/>
              </a:spcBef>
              <a:spcAft>
                <a:spcPts val="0"/>
              </a:spcAft>
            </a:pPr>
            <a:r>
              <a:rPr lang="en-US" dirty="0"/>
              <a:t>Click to edit Master title style</a:t>
            </a:r>
            <a:endParaRPr lang="en-NZ" dirty="0"/>
          </a:p>
        </p:txBody>
      </p:sp>
    </p:spTree>
    <p:extLst>
      <p:ext uri="{BB962C8B-B14F-4D97-AF65-F5344CB8AC3E}">
        <p14:creationId xmlns:p14="http://schemas.microsoft.com/office/powerpoint/2010/main" val="38469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3008" y="1844824"/>
            <a:ext cx="4038600"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Content Placeholder 3"/>
          <p:cNvSpPr>
            <a:spLocks noGrp="1"/>
          </p:cNvSpPr>
          <p:nvPr>
            <p:ph sz="half" idx="2"/>
          </p:nvPr>
        </p:nvSpPr>
        <p:spPr>
          <a:xfrm>
            <a:off x="4644008" y="1844824"/>
            <a:ext cx="4038600"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8" name="Rectangle 3"/>
          <p:cNvSpPr>
            <a:spLocks noGrp="1" noChangeArrowheads="1"/>
          </p:cNvSpPr>
          <p:nvPr>
            <p:ph type="title"/>
          </p:nvPr>
        </p:nvSpPr>
        <p:spPr bwMode="auto">
          <a:xfrm>
            <a:off x="1948880" y="482946"/>
            <a:ext cx="6860309" cy="785814"/>
          </a:xfrm>
          <a:prstGeom prst="rect">
            <a:avLst/>
          </a:prstGeom>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31410373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7544" y="1700808"/>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67544" y="2340570"/>
            <a:ext cx="4040188"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5" name="Text Placeholder 4"/>
          <p:cNvSpPr>
            <a:spLocks noGrp="1"/>
          </p:cNvSpPr>
          <p:nvPr>
            <p:ph type="body" sz="quarter" idx="3"/>
          </p:nvPr>
        </p:nvSpPr>
        <p:spPr>
          <a:xfrm>
            <a:off x="4655369" y="1700808"/>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55369" y="2340570"/>
            <a:ext cx="4041775"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10" name="Rectangle 3"/>
          <p:cNvSpPr>
            <a:spLocks noGrp="1" noChangeArrowheads="1"/>
          </p:cNvSpPr>
          <p:nvPr>
            <p:ph type="title"/>
          </p:nvPr>
        </p:nvSpPr>
        <p:spPr bwMode="auto">
          <a:xfrm>
            <a:off x="1948880" y="482946"/>
            <a:ext cx="6860309" cy="785814"/>
          </a:xfrm>
          <a:prstGeom prst="rect">
            <a:avLst/>
          </a:prstGeom>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13847953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bwMode="auto">
          <a:xfrm>
            <a:off x="1948880" y="482946"/>
            <a:ext cx="6860309" cy="785814"/>
          </a:xfrm>
          <a:prstGeom prst="rect">
            <a:avLst/>
          </a:prstGeom>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32608281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739949"/>
            <a:ext cx="5111750" cy="4713387"/>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Text Placeholder 3"/>
          <p:cNvSpPr>
            <a:spLocks noGrp="1"/>
          </p:cNvSpPr>
          <p:nvPr>
            <p:ph type="body" sz="half" idx="2"/>
          </p:nvPr>
        </p:nvSpPr>
        <p:spPr>
          <a:xfrm>
            <a:off x="457200" y="176227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3"/>
          <p:cNvSpPr>
            <a:spLocks noGrp="1" noChangeArrowheads="1"/>
          </p:cNvSpPr>
          <p:nvPr>
            <p:ph type="title"/>
          </p:nvPr>
        </p:nvSpPr>
        <p:spPr bwMode="auto">
          <a:xfrm>
            <a:off x="1948880" y="482946"/>
            <a:ext cx="6860309" cy="785814"/>
          </a:xfrm>
          <a:prstGeom prst="rect">
            <a:avLst/>
          </a:prstGeom>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3934717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prstGeom prst="rect">
            <a:avLst/>
          </a:prstGeom>
        </p:spPr>
        <p:txBody>
          <a:bodyPr/>
          <a:lstStyle>
            <a:lvl1pPr>
              <a:defRPr sz="3600" b="1">
                <a:solidFill>
                  <a:srgbClr val="0D4E96"/>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683575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128451" name="Rectangle 3"/>
          <p:cNvSpPr>
            <a:spLocks noGrp="1" noChangeArrowheads="1"/>
          </p:cNvSpPr>
          <p:nvPr>
            <p:ph type="ctrTitle"/>
          </p:nvPr>
        </p:nvSpPr>
        <p:spPr>
          <a:xfrm>
            <a:off x="457200" y="1447800"/>
            <a:ext cx="8229600" cy="3352800"/>
          </a:xfrm>
        </p:spPr>
        <p:txBody>
          <a:bodyPr/>
          <a:lstStyle>
            <a:lvl1pPr>
              <a:defRPr sz="6600"/>
            </a:lvl1pPr>
          </a:lstStyle>
          <a:p>
            <a:r>
              <a:rPr lang="en-US"/>
              <a:t>Click to edit Master title style</a:t>
            </a:r>
          </a:p>
        </p:txBody>
      </p:sp>
      <p:sp>
        <p:nvSpPr>
          <p:cNvPr id="1128452" name="Rectangle 4"/>
          <p:cNvSpPr>
            <a:spLocks noGrp="1" noChangeArrowheads="1"/>
          </p:cNvSpPr>
          <p:nvPr>
            <p:ph type="subTitle" idx="1"/>
          </p:nvPr>
        </p:nvSpPr>
        <p:spPr>
          <a:xfrm>
            <a:off x="468313" y="5589588"/>
            <a:ext cx="4103687" cy="887412"/>
          </a:xfrm>
        </p:spPr>
        <p:txBody>
          <a:bodyPr/>
          <a:lstStyle>
            <a:lvl1pPr marL="0" indent="0" algn="ctr">
              <a:buFont typeface="Wingdings" pitchFamily="2" charset="2"/>
              <a:buNone/>
              <a:defRPr b="1"/>
            </a:lvl1pPr>
          </a:lstStyle>
          <a:p>
            <a:r>
              <a:rPr lang="en-US"/>
              <a:t>Click to edit Master subtitle style</a:t>
            </a:r>
          </a:p>
        </p:txBody>
      </p:sp>
      <p:sp>
        <p:nvSpPr>
          <p:cNvPr id="1128453" name="Rectangle 5"/>
          <p:cNvSpPr>
            <a:spLocks noChangeArrowheads="1"/>
          </p:cNvSpPr>
          <p:nvPr/>
        </p:nvSpPr>
        <p:spPr bwMode="auto">
          <a:xfrm>
            <a:off x="31750" y="744538"/>
            <a:ext cx="9144000" cy="762000"/>
          </a:xfrm>
          <a:prstGeom prst="rect">
            <a:avLst/>
          </a:prstGeom>
          <a:noFill/>
          <a:ln w="9525">
            <a:noFill/>
            <a:miter lim="800000"/>
            <a:headEnd/>
            <a:tailEnd/>
          </a:ln>
          <a:effectLst/>
        </p:spPr>
        <p:txBody>
          <a:bodyPr>
            <a:spAutoFit/>
          </a:bodyPr>
          <a:lstStyle/>
          <a:p>
            <a:r>
              <a:rPr lang="en-US" sz="2000" b="1" dirty="0">
                <a:solidFill>
                  <a:srgbClr val="003366"/>
                </a:solidFill>
                <a:latin typeface="Times New Roman" pitchFamily="18" charset="0"/>
                <a:cs typeface="Times New Roman" pitchFamily="18" charset="0"/>
              </a:rPr>
              <a:t>  </a:t>
            </a:r>
            <a:endParaRPr lang="en-US" sz="2600" b="1" dirty="0">
              <a:solidFill>
                <a:srgbClr val="003366"/>
              </a:solidFill>
              <a:latin typeface="Times New Roman" pitchFamily="18" charset="0"/>
              <a:cs typeface="Times New Roman" pitchFamily="18" charset="0"/>
            </a:endParaRPr>
          </a:p>
          <a:p>
            <a:pPr eaLnBrk="0" hangingPunct="0"/>
            <a:endParaRPr lang="en-US" sz="2400" dirty="0">
              <a:solidFill>
                <a:srgbClr val="003366"/>
              </a:solidFill>
              <a:latin typeface="Times New Roman" pitchFamily="18" charset="0"/>
              <a:cs typeface="+mn-cs"/>
            </a:endParaRPr>
          </a:p>
        </p:txBody>
      </p:sp>
      <p:sp>
        <p:nvSpPr>
          <p:cNvPr id="1128454" name="Rectangle 6"/>
          <p:cNvSpPr>
            <a:spLocks noChangeArrowheads="1"/>
          </p:cNvSpPr>
          <p:nvPr/>
        </p:nvSpPr>
        <p:spPr bwMode="auto">
          <a:xfrm>
            <a:off x="31750" y="1460500"/>
            <a:ext cx="9144000" cy="1082675"/>
          </a:xfrm>
          <a:prstGeom prst="rect">
            <a:avLst/>
          </a:prstGeom>
          <a:noFill/>
          <a:ln w="9525">
            <a:noFill/>
            <a:miter lim="800000"/>
            <a:headEnd/>
            <a:tailEnd/>
          </a:ln>
          <a:effectLst/>
        </p:spPr>
        <p:txBody>
          <a:bodyPr bIns="0">
            <a:spAutoFit/>
          </a:bodyPr>
          <a:lstStyle/>
          <a:p>
            <a:endParaRPr lang="en-US" sz="2600" b="1" dirty="0">
              <a:solidFill>
                <a:srgbClr val="003366"/>
              </a:solidFill>
              <a:latin typeface="Times New Roman" pitchFamily="18" charset="0"/>
              <a:cs typeface="Times New Roman" pitchFamily="18" charset="0"/>
            </a:endParaRPr>
          </a:p>
          <a:p>
            <a:pPr eaLnBrk="0" hangingPunct="0"/>
            <a:r>
              <a:rPr lang="en-US" b="1" dirty="0">
                <a:solidFill>
                  <a:srgbClr val="000080"/>
                </a:solidFill>
                <a:latin typeface="Times New Roman" pitchFamily="18" charset="0"/>
                <a:cs typeface="Times New Roman" pitchFamily="18" charset="0"/>
              </a:rPr>
              <a:t> </a:t>
            </a:r>
            <a:endParaRPr lang="en-US" sz="2600" b="1" dirty="0">
              <a:solidFill>
                <a:srgbClr val="003366"/>
              </a:solidFill>
              <a:latin typeface="Times New Roman" pitchFamily="18" charset="0"/>
              <a:cs typeface="Times New Roman" pitchFamily="18" charset="0"/>
            </a:endParaRPr>
          </a:p>
          <a:p>
            <a:pPr eaLnBrk="0" hangingPunct="0"/>
            <a:endParaRPr lang="en-US" sz="2400" dirty="0">
              <a:solidFill>
                <a:srgbClr val="003366"/>
              </a:solidFill>
              <a:latin typeface="Times New Roman" pitchFamily="18" charset="0"/>
              <a:cs typeface="+mn-cs"/>
            </a:endParaRPr>
          </a:p>
        </p:txBody>
      </p:sp>
      <p:sp>
        <p:nvSpPr>
          <p:cNvPr id="1128455" name="Rectangle 7"/>
          <p:cNvSpPr>
            <a:spLocks noChangeArrowheads="1"/>
          </p:cNvSpPr>
          <p:nvPr/>
        </p:nvSpPr>
        <p:spPr bwMode="auto">
          <a:xfrm>
            <a:off x="31750" y="4953000"/>
            <a:ext cx="9144000" cy="1387475"/>
          </a:xfrm>
          <a:prstGeom prst="rect">
            <a:avLst/>
          </a:prstGeom>
          <a:noFill/>
          <a:ln w="9525">
            <a:noFill/>
            <a:miter lim="800000"/>
            <a:headEnd/>
            <a:tailEnd/>
          </a:ln>
          <a:effectLst/>
        </p:spPr>
        <p:txBody>
          <a:bodyPr bIns="0">
            <a:spAutoFit/>
          </a:bodyPr>
          <a:lstStyle/>
          <a:p>
            <a:endParaRPr lang="en-US" sz="2600" b="1" dirty="0">
              <a:solidFill>
                <a:srgbClr val="003366"/>
              </a:solidFill>
              <a:latin typeface="Times New Roman" pitchFamily="18" charset="0"/>
              <a:cs typeface="Times New Roman" pitchFamily="18" charset="0"/>
            </a:endParaRPr>
          </a:p>
          <a:p>
            <a:pPr eaLnBrk="0" hangingPunct="0"/>
            <a:r>
              <a:rPr lang="en-US" sz="2600" b="1" dirty="0">
                <a:solidFill>
                  <a:srgbClr val="003366"/>
                </a:solidFill>
                <a:latin typeface="Times New Roman" pitchFamily="18" charset="0"/>
                <a:cs typeface="Times New Roman" pitchFamily="18" charset="0"/>
              </a:rPr>
              <a:t> </a:t>
            </a:r>
          </a:p>
          <a:p>
            <a:pPr eaLnBrk="0" hangingPunct="0"/>
            <a:r>
              <a:rPr lang="en-US" sz="1200" dirty="0">
                <a:solidFill>
                  <a:srgbClr val="003366"/>
                </a:solidFill>
                <a:latin typeface="Times New Roman" pitchFamily="18" charset="0"/>
                <a:cs typeface="Times New Roman" pitchFamily="18" charset="0"/>
              </a:rPr>
              <a:t> </a:t>
            </a:r>
          </a:p>
          <a:p>
            <a:pPr eaLnBrk="0" hangingPunct="0"/>
            <a:endParaRPr lang="en-US" sz="2400" dirty="0">
              <a:solidFill>
                <a:srgbClr val="003366"/>
              </a:solidFill>
              <a:latin typeface="Times New Roman" pitchFamily="18" charset="0"/>
              <a:cs typeface="+mn-cs"/>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8264" y="4797152"/>
            <a:ext cx="1887011" cy="1863714"/>
          </a:xfrm>
          <a:prstGeom prst="rect">
            <a:avLst/>
          </a:prstGeom>
        </p:spPr>
      </p:pic>
    </p:spTree>
    <p:extLst>
      <p:ext uri="{BB962C8B-B14F-4D97-AF65-F5344CB8AC3E}">
        <p14:creationId xmlns:p14="http://schemas.microsoft.com/office/powerpoint/2010/main" val="283888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500845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11560" y="2780928"/>
            <a:ext cx="8353425" cy="1152525"/>
          </a:xfrm>
        </p:spPr>
        <p:txBody>
          <a:bodyPr/>
          <a:lstStyle>
            <a:lvl1pPr marL="0" indent="0">
              <a:buNone/>
              <a:defRPr sz="1400" b="1"/>
            </a:lvl1pPr>
          </a:lstStyle>
          <a:p>
            <a:pPr lvl="0"/>
            <a:r>
              <a:rPr lang="en-NZ" sz="6600" dirty="0">
                <a:solidFill>
                  <a:srgbClr val="003366"/>
                </a:solidFill>
              </a:rPr>
              <a:t>H</a:t>
            </a:r>
            <a:br>
              <a:rPr lang="en-NZ" sz="6600" dirty="0">
                <a:solidFill>
                  <a:srgbClr val="008080"/>
                </a:solidFill>
              </a:rPr>
            </a:br>
            <a:r>
              <a:rPr lang="en-NZ" sz="4800" dirty="0">
                <a:solidFill>
                  <a:srgbClr val="008080"/>
                </a:solidFill>
              </a:rPr>
              <a:t>H2</a:t>
            </a:r>
            <a:endParaRPr lang="en-GB" dirty="0"/>
          </a:p>
        </p:txBody>
      </p:sp>
    </p:spTree>
    <p:extLst>
      <p:ext uri="{BB962C8B-B14F-4D97-AF65-F5344CB8AC3E}">
        <p14:creationId xmlns:p14="http://schemas.microsoft.com/office/powerpoint/2010/main" val="6041075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388459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Tree>
    <p:extLst>
      <p:ext uri="{BB962C8B-B14F-4D97-AF65-F5344CB8AC3E}">
        <p14:creationId xmlns:p14="http://schemas.microsoft.com/office/powerpoint/2010/main" val="3751226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5" name="Text Placeholder 4"/>
          <p:cNvSpPr>
            <a:spLocks noGrp="1"/>
          </p:cNvSpPr>
          <p:nvPr>
            <p:ph type="body" sz="quarter" idx="10"/>
          </p:nvPr>
        </p:nvSpPr>
        <p:spPr>
          <a:xfrm>
            <a:off x="0" y="6533892"/>
            <a:ext cx="5795963" cy="307975"/>
          </a:xfrm>
        </p:spPr>
        <p:txBody>
          <a:bodyPr/>
          <a:lstStyle>
            <a:lvl1pPr marL="0" indent="0">
              <a:buNone/>
              <a:defRPr sz="1400"/>
            </a:lvl1pPr>
          </a:lstStyle>
          <a:p>
            <a:pPr lvl="0"/>
            <a:r>
              <a:rPr lang="en-US" dirty="0"/>
              <a:t>Click to edit Master text styles</a:t>
            </a:r>
            <a:endParaRPr lang="en-GB" dirty="0"/>
          </a:p>
        </p:txBody>
      </p:sp>
      <p:sp>
        <p:nvSpPr>
          <p:cNvPr id="6" name="Text Placeholder 4"/>
          <p:cNvSpPr>
            <a:spLocks noGrp="1"/>
          </p:cNvSpPr>
          <p:nvPr>
            <p:ph type="body" sz="quarter" idx="11"/>
          </p:nvPr>
        </p:nvSpPr>
        <p:spPr>
          <a:xfrm>
            <a:off x="683568" y="5301208"/>
            <a:ext cx="7848872" cy="307975"/>
          </a:xfrm>
        </p:spPr>
        <p:txBody>
          <a:bodyPr/>
          <a:lstStyle>
            <a:lvl1pPr marL="0" indent="0">
              <a:buNone/>
              <a:defRPr sz="1800"/>
            </a:lvl1pPr>
          </a:lstStyle>
          <a:p>
            <a:pPr lvl="0"/>
            <a:r>
              <a:rPr lang="en-US" dirty="0"/>
              <a:t>Click to edit Master text styles</a:t>
            </a:r>
            <a:endParaRPr lang="en-GB" dirty="0"/>
          </a:p>
        </p:txBody>
      </p:sp>
    </p:spTree>
    <p:extLst>
      <p:ext uri="{BB962C8B-B14F-4D97-AF65-F5344CB8AC3E}">
        <p14:creationId xmlns:p14="http://schemas.microsoft.com/office/powerpoint/2010/main" val="14804384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3008" y="1844824"/>
            <a:ext cx="4038600"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Content Placeholder 3"/>
          <p:cNvSpPr>
            <a:spLocks noGrp="1"/>
          </p:cNvSpPr>
          <p:nvPr>
            <p:ph sz="half" idx="2"/>
          </p:nvPr>
        </p:nvSpPr>
        <p:spPr>
          <a:xfrm>
            <a:off x="4644008" y="1844824"/>
            <a:ext cx="4038600"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8" name="Rectangle 3"/>
          <p:cNvSpPr>
            <a:spLocks noGrp="1" noChangeArrowheads="1"/>
          </p:cNvSpPr>
          <p:nvPr>
            <p:ph type="title"/>
          </p:nvPr>
        </p:nvSpPr>
        <p:spPr bwMode="auto">
          <a:xfrm>
            <a:off x="1948880" y="482946"/>
            <a:ext cx="6860309" cy="785814"/>
          </a:xfrm>
          <a:prstGeom prst="rect">
            <a:avLst/>
          </a:prstGeom>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15730306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8278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Tree>
    <p:extLst>
      <p:ext uri="{BB962C8B-B14F-4D97-AF65-F5344CB8AC3E}">
        <p14:creationId xmlns:p14="http://schemas.microsoft.com/office/powerpoint/2010/main" val="484062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5" name="Text Placeholder 4"/>
          <p:cNvSpPr>
            <a:spLocks noGrp="1"/>
          </p:cNvSpPr>
          <p:nvPr>
            <p:ph type="body" sz="quarter" idx="10"/>
          </p:nvPr>
        </p:nvSpPr>
        <p:spPr>
          <a:xfrm>
            <a:off x="0" y="6533892"/>
            <a:ext cx="5795963" cy="307975"/>
          </a:xfrm>
        </p:spPr>
        <p:txBody>
          <a:bodyPr/>
          <a:lstStyle>
            <a:lvl1pPr marL="0" indent="0">
              <a:buNone/>
              <a:defRPr sz="1400"/>
            </a:lvl1pPr>
          </a:lstStyle>
          <a:p>
            <a:pPr lvl="0"/>
            <a:r>
              <a:rPr lang="en-US" dirty="0"/>
              <a:t>Click to edit Master text styles</a:t>
            </a:r>
            <a:endParaRPr lang="en-GB" dirty="0"/>
          </a:p>
        </p:txBody>
      </p:sp>
      <p:sp>
        <p:nvSpPr>
          <p:cNvPr id="6" name="Text Placeholder 4"/>
          <p:cNvSpPr>
            <a:spLocks noGrp="1"/>
          </p:cNvSpPr>
          <p:nvPr>
            <p:ph type="body" sz="quarter" idx="11"/>
          </p:nvPr>
        </p:nvSpPr>
        <p:spPr>
          <a:xfrm>
            <a:off x="683568" y="5301208"/>
            <a:ext cx="7848872" cy="307975"/>
          </a:xfrm>
        </p:spPr>
        <p:txBody>
          <a:bodyPr/>
          <a:lstStyle>
            <a:lvl1pPr marL="0" indent="0">
              <a:buNone/>
              <a:defRPr sz="1800"/>
            </a:lvl1pPr>
          </a:lstStyle>
          <a:p>
            <a:pPr lvl="0"/>
            <a:r>
              <a:rPr lang="en-US" dirty="0"/>
              <a:t>Click to edit Master text styles</a:t>
            </a:r>
            <a:endParaRPr lang="en-GB" dirty="0"/>
          </a:p>
        </p:txBody>
      </p:sp>
    </p:spTree>
    <p:extLst>
      <p:ext uri="{BB962C8B-B14F-4D97-AF65-F5344CB8AC3E}">
        <p14:creationId xmlns:p14="http://schemas.microsoft.com/office/powerpoint/2010/main" val="665228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3008" y="1844824"/>
            <a:ext cx="4038600"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Content Placeholder 3"/>
          <p:cNvSpPr>
            <a:spLocks noGrp="1"/>
          </p:cNvSpPr>
          <p:nvPr>
            <p:ph sz="half" idx="2"/>
          </p:nvPr>
        </p:nvSpPr>
        <p:spPr>
          <a:xfrm>
            <a:off x="4644008" y="1844824"/>
            <a:ext cx="4038600"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8" name="Rectangle 3"/>
          <p:cNvSpPr>
            <a:spLocks noGrp="1" noChangeArrowheads="1"/>
          </p:cNvSpPr>
          <p:nvPr>
            <p:ph type="title"/>
          </p:nvPr>
        </p:nvSpPr>
        <p:spPr bwMode="auto">
          <a:xfrm>
            <a:off x="1948880" y="482946"/>
            <a:ext cx="6860309" cy="785814"/>
          </a:xfrm>
          <a:prstGeom prst="rect">
            <a:avLst/>
          </a:prstGeom>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3868233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350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a:t>Click to edit Master title style</a:t>
            </a:r>
            <a:endParaRPr lang="en-GB"/>
          </a:p>
        </p:txBody>
      </p:sp>
    </p:spTree>
    <p:extLst>
      <p:ext uri="{BB962C8B-B14F-4D97-AF65-F5344CB8AC3E}">
        <p14:creationId xmlns:p14="http://schemas.microsoft.com/office/powerpoint/2010/main" val="315779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259632" y="1772816"/>
            <a:ext cx="6400800" cy="648072"/>
          </a:xfrm>
          <a:prstGeom prst="rect">
            <a:avLst/>
          </a:prstGeom>
        </p:spPr>
        <p:txBody>
          <a:bodyPr/>
          <a:lstStyle>
            <a:lvl1pPr marL="0" indent="0" algn="ctr">
              <a:buNone/>
              <a:defRPr b="1">
                <a:solidFill>
                  <a:srgbClr val="FFC20E"/>
                </a:solidFill>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of Presentation</a:t>
            </a:r>
            <a:endParaRPr lang="en-NZ" dirty="0"/>
          </a:p>
        </p:txBody>
      </p:sp>
      <p:sp>
        <p:nvSpPr>
          <p:cNvPr id="8" name="Content Placeholder 7"/>
          <p:cNvSpPr>
            <a:spLocks noGrp="1"/>
          </p:cNvSpPr>
          <p:nvPr>
            <p:ph sz="quarter" idx="10" hasCustomPrompt="1"/>
          </p:nvPr>
        </p:nvSpPr>
        <p:spPr>
          <a:xfrm>
            <a:off x="755650" y="2852936"/>
            <a:ext cx="7632700" cy="1008682"/>
          </a:xfrm>
          <a:prstGeom prst="rect">
            <a:avLst/>
          </a:prstGeom>
        </p:spPr>
        <p:txBody>
          <a:bodyPr/>
          <a:lstStyle>
            <a:lvl1pPr marL="0" indent="0" algn="ctr">
              <a:buNone/>
              <a:defRPr baseline="0">
                <a:solidFill>
                  <a:srgbClr val="0D4E96"/>
                </a:solidFill>
                <a:latin typeface="Arial" pitchFamily="34" charset="0"/>
                <a:cs typeface="Arial" pitchFamily="34" charset="0"/>
              </a:defRPr>
            </a:lvl1pPr>
          </a:lstStyle>
          <a:p>
            <a:pPr lvl="0"/>
            <a:r>
              <a:rPr lang="en-US" dirty="0"/>
              <a:t>Name of Presenter(s)</a:t>
            </a:r>
          </a:p>
        </p:txBody>
      </p:sp>
      <p:sp>
        <p:nvSpPr>
          <p:cNvPr id="11" name="Title 10"/>
          <p:cNvSpPr>
            <a:spLocks noGrp="1"/>
          </p:cNvSpPr>
          <p:nvPr>
            <p:ph type="title" hasCustomPrompt="1"/>
          </p:nvPr>
        </p:nvSpPr>
        <p:spPr>
          <a:xfrm>
            <a:off x="457200" y="274638"/>
            <a:ext cx="8229600" cy="1143000"/>
          </a:xfrm>
          <a:prstGeom prst="rect">
            <a:avLst/>
          </a:prstGeom>
        </p:spPr>
        <p:txBody>
          <a:bodyPr/>
          <a:lstStyle>
            <a:lvl1pPr>
              <a:defRPr b="1">
                <a:solidFill>
                  <a:srgbClr val="0D4E96"/>
                </a:solidFill>
                <a:latin typeface="Arial" pitchFamily="34" charset="0"/>
                <a:cs typeface="Arial" pitchFamily="34" charset="0"/>
              </a:defRPr>
            </a:lvl1pPr>
          </a:lstStyle>
          <a:p>
            <a:r>
              <a:rPr lang="en-US" dirty="0"/>
              <a:t>Title of Presentation</a:t>
            </a:r>
            <a:endParaRPr lang="en-NZ" dirty="0"/>
          </a:p>
        </p:txBody>
      </p:sp>
      <p:sp>
        <p:nvSpPr>
          <p:cNvPr id="2" name="TextBox 1"/>
          <p:cNvSpPr txBox="1"/>
          <p:nvPr userDrawn="1"/>
        </p:nvSpPr>
        <p:spPr>
          <a:xfrm>
            <a:off x="971600" y="4725144"/>
            <a:ext cx="7272808" cy="707886"/>
          </a:xfrm>
          <a:prstGeom prst="rect">
            <a:avLst/>
          </a:prstGeom>
          <a:noFill/>
        </p:spPr>
        <p:txBody>
          <a:bodyPr wrap="square" rtlCol="0">
            <a:spAutoFit/>
          </a:bodyPr>
          <a:lstStyle/>
          <a:p>
            <a:pPr algn="ctr"/>
            <a:r>
              <a:rPr lang="en-NZ" sz="2000" b="0" dirty="0">
                <a:solidFill>
                  <a:srgbClr val="0D4E96"/>
                </a:solidFill>
              </a:rPr>
              <a:t>Burden of Disease</a:t>
            </a:r>
            <a:r>
              <a:rPr lang="en-NZ" sz="2000" b="0" baseline="0" dirty="0">
                <a:solidFill>
                  <a:srgbClr val="0D4E96"/>
                </a:solidFill>
              </a:rPr>
              <a:t> Epidemiology, </a:t>
            </a:r>
          </a:p>
          <a:p>
            <a:pPr algn="ctr"/>
            <a:r>
              <a:rPr lang="en-NZ" sz="2000" b="0" baseline="0" dirty="0">
                <a:solidFill>
                  <a:srgbClr val="0D4E96"/>
                </a:solidFill>
              </a:rPr>
              <a:t>and Cost-Effectiveness Programme</a:t>
            </a:r>
            <a:endParaRPr lang="en-US" sz="2000" b="0" dirty="0">
              <a:solidFill>
                <a:srgbClr val="0D4E96"/>
              </a:solidFill>
            </a:endParaRPr>
          </a:p>
        </p:txBody>
      </p:sp>
    </p:spTree>
    <p:extLst>
      <p:ext uri="{BB962C8B-B14F-4D97-AF65-F5344CB8AC3E}">
        <p14:creationId xmlns:p14="http://schemas.microsoft.com/office/powerpoint/2010/main" val="3772430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4.png"/><Relationship Id="rId4" Type="http://schemas.openxmlformats.org/officeDocument/2006/relationships/slideLayout" Target="../slideLayouts/slideLayout12.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27426" name="Rectangle 2"/>
          <p:cNvSpPr>
            <a:spLocks noGrp="1" noChangeArrowheads="1"/>
          </p:cNvSpPr>
          <p:nvPr>
            <p:ph type="body" idx="1"/>
          </p:nvPr>
        </p:nvSpPr>
        <p:spPr bwMode="auto">
          <a:xfrm>
            <a:off x="304800" y="1371600"/>
            <a:ext cx="84582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7427" name="Rectangle 3"/>
          <p:cNvSpPr>
            <a:spLocks noGrp="1" noChangeArrowheads="1"/>
          </p:cNvSpPr>
          <p:nvPr>
            <p:ph type="title"/>
          </p:nvPr>
        </p:nvSpPr>
        <p:spPr bwMode="auto">
          <a:xfrm>
            <a:off x="304800" y="76200"/>
            <a:ext cx="8445500" cy="1143000"/>
          </a:xfrm>
          <a:prstGeom prst="rect">
            <a:avLst/>
          </a:prstGeom>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pic>
        <p:nvPicPr>
          <p:cNvPr id="5" name="Picture 4" descr="IH Logo only"/>
          <p:cNvPicPr>
            <a:picLocks noChangeAspect="1" noChangeArrowheads="1"/>
          </p:cNvPicPr>
          <p:nvPr userDrawn="1"/>
        </p:nvPicPr>
        <p:blipFill>
          <a:blip r:embed="rId10" cstate="print"/>
          <a:srcRect/>
          <a:stretch>
            <a:fillRect/>
          </a:stretch>
        </p:blipFill>
        <p:spPr bwMode="auto">
          <a:xfrm>
            <a:off x="7812360" y="5589240"/>
            <a:ext cx="1134428" cy="1118964"/>
          </a:xfrm>
          <a:prstGeom prst="rect">
            <a:avLst/>
          </a:prstGeom>
          <a:noFill/>
        </p:spPr>
      </p:pic>
      <p:sp>
        <p:nvSpPr>
          <p:cNvPr id="6" name="TextBox 5"/>
          <p:cNvSpPr txBox="1"/>
          <p:nvPr userDrawn="1"/>
        </p:nvSpPr>
        <p:spPr>
          <a:xfrm>
            <a:off x="8676456" y="6527413"/>
            <a:ext cx="467544" cy="276999"/>
          </a:xfrm>
          <a:prstGeom prst="rect">
            <a:avLst/>
          </a:prstGeom>
          <a:noFill/>
        </p:spPr>
        <p:txBody>
          <a:bodyPr wrap="square" rtlCol="0">
            <a:spAutoFit/>
          </a:bodyPr>
          <a:lstStyle/>
          <a:p>
            <a:fld id="{95DDA2C3-0697-4B93-8785-55B977EF2280}" type="slidenum">
              <a:rPr lang="en-NZ" sz="1200" smtClean="0">
                <a:solidFill>
                  <a:prstClr val="black"/>
                </a:solidFill>
              </a:rPr>
              <a:pPr/>
              <a:t>‹#›</a:t>
            </a:fld>
            <a:endParaRPr lang="en-NZ" sz="1200" dirty="0">
              <a:solidFill>
                <a:prstClr val="black"/>
              </a:solidFill>
            </a:endParaRPr>
          </a:p>
        </p:txBody>
      </p:sp>
    </p:spTree>
    <p:extLst>
      <p:ext uri="{BB962C8B-B14F-4D97-AF65-F5344CB8AC3E}">
        <p14:creationId xmlns:p14="http://schemas.microsoft.com/office/powerpoint/2010/main" val="274547376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1" r:id="rId4"/>
    <p:sldLayoutId id="2147483760" r:id="rId5"/>
    <p:sldLayoutId id="2147483800" r:id="rId6"/>
    <p:sldLayoutId id="2147483899" r:id="rId7"/>
    <p:sldLayoutId id="2147483942" r:id="rId8"/>
  </p:sldLayoutIdLst>
  <p:txStyles>
    <p:titleStyle>
      <a:lvl1pPr algn="ctr" rtl="0" fontAlgn="base">
        <a:lnSpc>
          <a:spcPct val="85000"/>
        </a:lnSpc>
        <a:spcBef>
          <a:spcPct val="0"/>
        </a:spcBef>
        <a:spcAft>
          <a:spcPct val="0"/>
        </a:spcAft>
        <a:defRPr lang="en-US" sz="4400" b="1" smtClean="0">
          <a:solidFill>
            <a:schemeClr val="tx1"/>
          </a:solidFill>
          <a:latin typeface="+mj-lt"/>
          <a:ea typeface="+mj-ea"/>
          <a:cs typeface="+mj-cs"/>
        </a:defRPr>
      </a:lvl1pPr>
      <a:lvl2pPr algn="ctr" rtl="0" fontAlgn="base">
        <a:lnSpc>
          <a:spcPct val="85000"/>
        </a:lnSpc>
        <a:spcBef>
          <a:spcPct val="0"/>
        </a:spcBef>
        <a:spcAft>
          <a:spcPct val="0"/>
        </a:spcAft>
        <a:defRPr sz="4400" b="1">
          <a:solidFill>
            <a:srgbClr val="008080"/>
          </a:solidFill>
          <a:latin typeface="Arial" charset="0"/>
        </a:defRPr>
      </a:lvl2pPr>
      <a:lvl3pPr algn="ctr" rtl="0" fontAlgn="base">
        <a:lnSpc>
          <a:spcPct val="85000"/>
        </a:lnSpc>
        <a:spcBef>
          <a:spcPct val="0"/>
        </a:spcBef>
        <a:spcAft>
          <a:spcPct val="0"/>
        </a:spcAft>
        <a:defRPr sz="4400" b="1">
          <a:solidFill>
            <a:srgbClr val="008080"/>
          </a:solidFill>
          <a:latin typeface="Arial" charset="0"/>
        </a:defRPr>
      </a:lvl3pPr>
      <a:lvl4pPr algn="ctr" rtl="0" fontAlgn="base">
        <a:lnSpc>
          <a:spcPct val="85000"/>
        </a:lnSpc>
        <a:spcBef>
          <a:spcPct val="0"/>
        </a:spcBef>
        <a:spcAft>
          <a:spcPct val="0"/>
        </a:spcAft>
        <a:defRPr sz="4400" b="1">
          <a:solidFill>
            <a:srgbClr val="008080"/>
          </a:solidFill>
          <a:latin typeface="Arial" charset="0"/>
        </a:defRPr>
      </a:lvl4pPr>
      <a:lvl5pPr algn="ctr" rtl="0" fontAlgn="base">
        <a:lnSpc>
          <a:spcPct val="85000"/>
        </a:lnSpc>
        <a:spcBef>
          <a:spcPct val="0"/>
        </a:spcBef>
        <a:spcAft>
          <a:spcPct val="0"/>
        </a:spcAft>
        <a:defRPr sz="4400" b="1">
          <a:solidFill>
            <a:srgbClr val="008080"/>
          </a:solidFill>
          <a:latin typeface="Arial" charset="0"/>
        </a:defRPr>
      </a:lvl5pPr>
      <a:lvl6pPr marL="457200" algn="ctr" rtl="0" fontAlgn="base">
        <a:lnSpc>
          <a:spcPct val="85000"/>
        </a:lnSpc>
        <a:spcBef>
          <a:spcPct val="0"/>
        </a:spcBef>
        <a:spcAft>
          <a:spcPct val="0"/>
        </a:spcAft>
        <a:defRPr sz="4400" b="1">
          <a:solidFill>
            <a:srgbClr val="008080"/>
          </a:solidFill>
          <a:latin typeface="Arial" charset="0"/>
        </a:defRPr>
      </a:lvl6pPr>
      <a:lvl7pPr marL="914400" algn="ctr" rtl="0" fontAlgn="base">
        <a:lnSpc>
          <a:spcPct val="85000"/>
        </a:lnSpc>
        <a:spcBef>
          <a:spcPct val="0"/>
        </a:spcBef>
        <a:spcAft>
          <a:spcPct val="0"/>
        </a:spcAft>
        <a:defRPr sz="4400" b="1">
          <a:solidFill>
            <a:srgbClr val="008080"/>
          </a:solidFill>
          <a:latin typeface="Arial" charset="0"/>
        </a:defRPr>
      </a:lvl7pPr>
      <a:lvl8pPr marL="1371600" algn="ctr" rtl="0" fontAlgn="base">
        <a:lnSpc>
          <a:spcPct val="85000"/>
        </a:lnSpc>
        <a:spcBef>
          <a:spcPct val="0"/>
        </a:spcBef>
        <a:spcAft>
          <a:spcPct val="0"/>
        </a:spcAft>
        <a:defRPr sz="4400" b="1">
          <a:solidFill>
            <a:srgbClr val="008080"/>
          </a:solidFill>
          <a:latin typeface="Arial" charset="0"/>
        </a:defRPr>
      </a:lvl8pPr>
      <a:lvl9pPr marL="1828800" algn="ctr" rtl="0" fontAlgn="base">
        <a:lnSpc>
          <a:spcPct val="85000"/>
        </a:lnSpc>
        <a:spcBef>
          <a:spcPct val="0"/>
        </a:spcBef>
        <a:spcAft>
          <a:spcPct val="0"/>
        </a:spcAft>
        <a:defRPr sz="4400" b="1">
          <a:solidFill>
            <a:srgbClr val="008080"/>
          </a:solidFill>
          <a:latin typeface="Arial" charset="0"/>
        </a:defRPr>
      </a:lvl9pPr>
    </p:titleStyle>
    <p:bodyStyle>
      <a:lvl1pPr marL="342900" indent="-342900" algn="l" rtl="0" fontAlgn="base">
        <a:spcBef>
          <a:spcPct val="20000"/>
        </a:spcBef>
        <a:spcAft>
          <a:spcPct val="0"/>
        </a:spcAft>
        <a:buClr>
          <a:srgbClr val="008080"/>
        </a:buClr>
        <a:buFont typeface="Wingdings" pitchFamily="2" charset="2"/>
        <a:buChar char="l"/>
        <a:defRPr sz="2000">
          <a:solidFill>
            <a:srgbClr val="000000"/>
          </a:solidFill>
          <a:latin typeface="+mn-lt"/>
          <a:ea typeface="+mn-ea"/>
          <a:cs typeface="+mn-cs"/>
        </a:defRPr>
      </a:lvl1pPr>
      <a:lvl2pPr marL="742950" indent="-285750" algn="l" rtl="0" fontAlgn="base">
        <a:spcBef>
          <a:spcPct val="20000"/>
        </a:spcBef>
        <a:spcAft>
          <a:spcPct val="0"/>
        </a:spcAft>
        <a:buClr>
          <a:srgbClr val="008080"/>
        </a:buClr>
        <a:buFont typeface="Wingdings" pitchFamily="2" charset="2"/>
        <a:buChar char="l"/>
        <a:defRPr sz="2000">
          <a:solidFill>
            <a:srgbClr val="000000"/>
          </a:solidFill>
          <a:latin typeface="+mn-lt"/>
        </a:defRPr>
      </a:lvl2pPr>
      <a:lvl3pPr marL="1085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3pPr>
      <a:lvl4pPr marL="14287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4pPr>
      <a:lvl5pPr marL="17716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5pPr>
      <a:lvl6pPr marL="2228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6pPr>
      <a:lvl7pPr marL="26860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7pPr>
      <a:lvl8pPr marL="31432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8pPr>
      <a:lvl9pPr marL="36004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5578775"/>
            <a:ext cx="9144000" cy="1378617"/>
          </a:xfrm>
          <a:prstGeom prst="rect">
            <a:avLst/>
          </a:prstGeom>
          <a:solidFill>
            <a:srgbClr val="0D4E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ln>
                <a:noFill/>
              </a:ln>
            </a:endParaRPr>
          </a:p>
        </p:txBody>
      </p:sp>
      <p:pic>
        <p:nvPicPr>
          <p:cNvPr id="1026" name="Picture 2"/>
          <p:cNvPicPr>
            <a:picLocks noChangeAspect="1" noChangeArrowheads="1"/>
          </p:cNvPicPr>
          <p:nvPr userDrawn="1"/>
        </p:nvPicPr>
        <p:blipFill rotWithShape="1">
          <a:blip r:embed="rId9" cstate="email">
            <a:extLst>
              <a:ext uri="{28A0092B-C50C-407E-A947-70E740481C1C}">
                <a14:useLocalDpi xmlns:a14="http://schemas.microsoft.com/office/drawing/2010/main"/>
              </a:ext>
            </a:extLst>
          </a:blip>
          <a:srcRect l="6319" t="21061" r="6311" b="13432"/>
          <a:stretch/>
        </p:blipFill>
        <p:spPr bwMode="auto">
          <a:xfrm>
            <a:off x="497285" y="5661247"/>
            <a:ext cx="2972197" cy="1217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rotWithShape="1">
          <a:blip r:embed="rId10" cstate="email">
            <a:extLst>
              <a:ext uri="{28A0092B-C50C-407E-A947-70E740481C1C}">
                <a14:useLocalDpi xmlns:a14="http://schemas.microsoft.com/office/drawing/2010/main"/>
              </a:ext>
            </a:extLst>
          </a:blip>
          <a:srcRect l="11984" t="18352" r="15401" b="10741"/>
          <a:stretch/>
        </p:blipFill>
        <p:spPr bwMode="auto">
          <a:xfrm>
            <a:off x="6444208" y="5685757"/>
            <a:ext cx="2183499" cy="1164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65777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127426" name="Rectangle 2"/>
          <p:cNvSpPr>
            <a:spLocks noGrp="1" noChangeArrowheads="1"/>
          </p:cNvSpPr>
          <p:nvPr>
            <p:ph type="body" idx="1"/>
          </p:nvPr>
        </p:nvSpPr>
        <p:spPr bwMode="auto">
          <a:xfrm>
            <a:off x="304800" y="1371600"/>
            <a:ext cx="84582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7427" name="Rectangle 3"/>
          <p:cNvSpPr>
            <a:spLocks noGrp="1" noChangeArrowheads="1"/>
          </p:cNvSpPr>
          <p:nvPr>
            <p:ph type="title"/>
          </p:nvPr>
        </p:nvSpPr>
        <p:spPr bwMode="auto">
          <a:xfrm>
            <a:off x="304800" y="76200"/>
            <a:ext cx="8445500" cy="1143000"/>
          </a:xfrm>
          <a:prstGeom prst="rect">
            <a:avLst/>
          </a:prstGeom>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 name="TextBox 5"/>
          <p:cNvSpPr txBox="1"/>
          <p:nvPr userDrawn="1"/>
        </p:nvSpPr>
        <p:spPr>
          <a:xfrm>
            <a:off x="8676456" y="6527413"/>
            <a:ext cx="467544" cy="276999"/>
          </a:xfrm>
          <a:prstGeom prst="rect">
            <a:avLst/>
          </a:prstGeom>
          <a:noFill/>
        </p:spPr>
        <p:txBody>
          <a:bodyPr wrap="square" rtlCol="0">
            <a:spAutoFit/>
          </a:bodyPr>
          <a:lstStyle/>
          <a:p>
            <a:fld id="{95DDA2C3-0697-4B93-8785-55B977EF2280}" type="slidenum">
              <a:rPr lang="en-NZ" sz="1200" smtClean="0">
                <a:solidFill>
                  <a:prstClr val="black"/>
                </a:solidFill>
                <a:latin typeface="+mn-lt"/>
              </a:rPr>
              <a:pPr/>
              <a:t>‹#›</a:t>
            </a:fld>
            <a:endParaRPr lang="en-NZ" sz="1200" dirty="0">
              <a:solidFill>
                <a:prstClr val="black"/>
              </a:solidFill>
              <a:latin typeface="+mn-lt"/>
            </a:endParaRPr>
          </a:p>
        </p:txBody>
      </p:sp>
    </p:spTree>
    <p:extLst>
      <p:ext uri="{BB962C8B-B14F-4D97-AF65-F5344CB8AC3E}">
        <p14:creationId xmlns:p14="http://schemas.microsoft.com/office/powerpoint/2010/main" val="2424655486"/>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Lst>
  <p:txStyles>
    <p:titleStyle>
      <a:lvl1pPr algn="ctr" rtl="0" fontAlgn="base">
        <a:lnSpc>
          <a:spcPct val="85000"/>
        </a:lnSpc>
        <a:spcBef>
          <a:spcPct val="0"/>
        </a:spcBef>
        <a:spcAft>
          <a:spcPct val="0"/>
        </a:spcAft>
        <a:defRPr lang="en-US" sz="4400" b="1" smtClean="0">
          <a:solidFill>
            <a:schemeClr val="tx1"/>
          </a:solidFill>
          <a:latin typeface="+mj-lt"/>
          <a:ea typeface="+mj-ea"/>
          <a:cs typeface="+mj-cs"/>
        </a:defRPr>
      </a:lvl1pPr>
      <a:lvl2pPr algn="ctr" rtl="0" fontAlgn="base">
        <a:lnSpc>
          <a:spcPct val="85000"/>
        </a:lnSpc>
        <a:spcBef>
          <a:spcPct val="0"/>
        </a:spcBef>
        <a:spcAft>
          <a:spcPct val="0"/>
        </a:spcAft>
        <a:defRPr sz="4400" b="1">
          <a:solidFill>
            <a:srgbClr val="008080"/>
          </a:solidFill>
          <a:latin typeface="Arial" charset="0"/>
        </a:defRPr>
      </a:lvl2pPr>
      <a:lvl3pPr algn="ctr" rtl="0" fontAlgn="base">
        <a:lnSpc>
          <a:spcPct val="85000"/>
        </a:lnSpc>
        <a:spcBef>
          <a:spcPct val="0"/>
        </a:spcBef>
        <a:spcAft>
          <a:spcPct val="0"/>
        </a:spcAft>
        <a:defRPr sz="4400" b="1">
          <a:solidFill>
            <a:srgbClr val="008080"/>
          </a:solidFill>
          <a:latin typeface="Arial" charset="0"/>
        </a:defRPr>
      </a:lvl3pPr>
      <a:lvl4pPr algn="ctr" rtl="0" fontAlgn="base">
        <a:lnSpc>
          <a:spcPct val="85000"/>
        </a:lnSpc>
        <a:spcBef>
          <a:spcPct val="0"/>
        </a:spcBef>
        <a:spcAft>
          <a:spcPct val="0"/>
        </a:spcAft>
        <a:defRPr sz="4400" b="1">
          <a:solidFill>
            <a:srgbClr val="008080"/>
          </a:solidFill>
          <a:latin typeface="Arial" charset="0"/>
        </a:defRPr>
      </a:lvl4pPr>
      <a:lvl5pPr algn="ctr" rtl="0" fontAlgn="base">
        <a:lnSpc>
          <a:spcPct val="85000"/>
        </a:lnSpc>
        <a:spcBef>
          <a:spcPct val="0"/>
        </a:spcBef>
        <a:spcAft>
          <a:spcPct val="0"/>
        </a:spcAft>
        <a:defRPr sz="4400" b="1">
          <a:solidFill>
            <a:srgbClr val="008080"/>
          </a:solidFill>
          <a:latin typeface="Arial" charset="0"/>
        </a:defRPr>
      </a:lvl5pPr>
      <a:lvl6pPr marL="457200" algn="ctr" rtl="0" fontAlgn="base">
        <a:lnSpc>
          <a:spcPct val="85000"/>
        </a:lnSpc>
        <a:spcBef>
          <a:spcPct val="0"/>
        </a:spcBef>
        <a:spcAft>
          <a:spcPct val="0"/>
        </a:spcAft>
        <a:defRPr sz="4400" b="1">
          <a:solidFill>
            <a:srgbClr val="008080"/>
          </a:solidFill>
          <a:latin typeface="Arial" charset="0"/>
        </a:defRPr>
      </a:lvl6pPr>
      <a:lvl7pPr marL="914400" algn="ctr" rtl="0" fontAlgn="base">
        <a:lnSpc>
          <a:spcPct val="85000"/>
        </a:lnSpc>
        <a:spcBef>
          <a:spcPct val="0"/>
        </a:spcBef>
        <a:spcAft>
          <a:spcPct val="0"/>
        </a:spcAft>
        <a:defRPr sz="4400" b="1">
          <a:solidFill>
            <a:srgbClr val="008080"/>
          </a:solidFill>
          <a:latin typeface="Arial" charset="0"/>
        </a:defRPr>
      </a:lvl7pPr>
      <a:lvl8pPr marL="1371600" algn="ctr" rtl="0" fontAlgn="base">
        <a:lnSpc>
          <a:spcPct val="85000"/>
        </a:lnSpc>
        <a:spcBef>
          <a:spcPct val="0"/>
        </a:spcBef>
        <a:spcAft>
          <a:spcPct val="0"/>
        </a:spcAft>
        <a:defRPr sz="4400" b="1">
          <a:solidFill>
            <a:srgbClr val="008080"/>
          </a:solidFill>
          <a:latin typeface="Arial" charset="0"/>
        </a:defRPr>
      </a:lvl8pPr>
      <a:lvl9pPr marL="1828800" algn="ctr" rtl="0" fontAlgn="base">
        <a:lnSpc>
          <a:spcPct val="85000"/>
        </a:lnSpc>
        <a:spcBef>
          <a:spcPct val="0"/>
        </a:spcBef>
        <a:spcAft>
          <a:spcPct val="0"/>
        </a:spcAft>
        <a:defRPr sz="4400" b="1">
          <a:solidFill>
            <a:srgbClr val="008080"/>
          </a:solidFill>
          <a:latin typeface="Arial" charset="0"/>
        </a:defRPr>
      </a:lvl9pPr>
    </p:titleStyle>
    <p:bodyStyle>
      <a:lvl1pPr marL="342900" indent="-342900" algn="l" rtl="0" fontAlgn="base">
        <a:spcBef>
          <a:spcPct val="20000"/>
        </a:spcBef>
        <a:spcAft>
          <a:spcPct val="0"/>
        </a:spcAft>
        <a:buClr>
          <a:srgbClr val="008080"/>
        </a:buClr>
        <a:buFont typeface="Wingdings" pitchFamily="2" charset="2"/>
        <a:buChar char="l"/>
        <a:defRPr sz="2000">
          <a:solidFill>
            <a:srgbClr val="000000"/>
          </a:solidFill>
          <a:latin typeface="+mn-lt"/>
          <a:ea typeface="+mn-ea"/>
          <a:cs typeface="+mn-cs"/>
        </a:defRPr>
      </a:lvl1pPr>
      <a:lvl2pPr marL="742950" indent="-285750" algn="l" rtl="0" fontAlgn="base">
        <a:spcBef>
          <a:spcPct val="20000"/>
        </a:spcBef>
        <a:spcAft>
          <a:spcPct val="0"/>
        </a:spcAft>
        <a:buClr>
          <a:srgbClr val="008080"/>
        </a:buClr>
        <a:buFont typeface="Wingdings" pitchFamily="2" charset="2"/>
        <a:buChar char="l"/>
        <a:defRPr sz="2000">
          <a:solidFill>
            <a:srgbClr val="000000"/>
          </a:solidFill>
          <a:latin typeface="+mn-lt"/>
        </a:defRPr>
      </a:lvl2pPr>
      <a:lvl3pPr marL="1085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3pPr>
      <a:lvl4pPr marL="14287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4pPr>
      <a:lvl5pPr marL="17716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5pPr>
      <a:lvl6pPr marL="2228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6pPr>
      <a:lvl7pPr marL="26860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7pPr>
      <a:lvl8pPr marL="31432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8pPr>
      <a:lvl9pPr marL="36004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27426" name="Rectangle 2"/>
          <p:cNvSpPr>
            <a:spLocks noGrp="1" noChangeArrowheads="1"/>
          </p:cNvSpPr>
          <p:nvPr>
            <p:ph type="body" idx="1"/>
          </p:nvPr>
        </p:nvSpPr>
        <p:spPr bwMode="auto">
          <a:xfrm>
            <a:off x="304800" y="1371600"/>
            <a:ext cx="84582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7427" name="Rectangle 3"/>
          <p:cNvSpPr>
            <a:spLocks noGrp="1" noChangeArrowheads="1"/>
          </p:cNvSpPr>
          <p:nvPr>
            <p:ph type="title"/>
          </p:nvPr>
        </p:nvSpPr>
        <p:spPr bwMode="auto">
          <a:xfrm>
            <a:off x="304800" y="76200"/>
            <a:ext cx="8445500" cy="1143000"/>
          </a:xfrm>
          <a:prstGeom prst="rect">
            <a:avLst/>
          </a:prstGeom>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pic>
        <p:nvPicPr>
          <p:cNvPr id="5" name="Picture 4" descr="IH Logo only"/>
          <p:cNvPicPr>
            <a:picLocks noChangeAspect="1" noChangeArrowheads="1"/>
          </p:cNvPicPr>
          <p:nvPr userDrawn="1"/>
        </p:nvPicPr>
        <p:blipFill>
          <a:blip r:embed="rId9" cstate="print"/>
          <a:srcRect/>
          <a:stretch>
            <a:fillRect/>
          </a:stretch>
        </p:blipFill>
        <p:spPr bwMode="auto">
          <a:xfrm>
            <a:off x="7812360" y="5589240"/>
            <a:ext cx="1134428" cy="1118964"/>
          </a:xfrm>
          <a:prstGeom prst="rect">
            <a:avLst/>
          </a:prstGeom>
          <a:noFill/>
        </p:spPr>
      </p:pic>
      <p:sp>
        <p:nvSpPr>
          <p:cNvPr id="6" name="TextBox 5"/>
          <p:cNvSpPr txBox="1"/>
          <p:nvPr userDrawn="1"/>
        </p:nvSpPr>
        <p:spPr>
          <a:xfrm>
            <a:off x="8676456" y="6527413"/>
            <a:ext cx="467544" cy="276999"/>
          </a:xfrm>
          <a:prstGeom prst="rect">
            <a:avLst/>
          </a:prstGeom>
          <a:noFill/>
        </p:spPr>
        <p:txBody>
          <a:bodyPr wrap="square" rtlCol="0">
            <a:spAutoFit/>
          </a:bodyPr>
          <a:lstStyle/>
          <a:p>
            <a:fld id="{95DDA2C3-0697-4B93-8785-55B977EF2280}" type="slidenum">
              <a:rPr lang="en-NZ" sz="1200" smtClean="0">
                <a:solidFill>
                  <a:prstClr val="black"/>
                </a:solidFill>
              </a:rPr>
              <a:pPr/>
              <a:t>‹#›</a:t>
            </a:fld>
            <a:endParaRPr lang="en-NZ" sz="1200" dirty="0">
              <a:solidFill>
                <a:prstClr val="black"/>
              </a:solidFill>
            </a:endParaRPr>
          </a:p>
        </p:txBody>
      </p:sp>
    </p:spTree>
    <p:extLst>
      <p:ext uri="{BB962C8B-B14F-4D97-AF65-F5344CB8AC3E}">
        <p14:creationId xmlns:p14="http://schemas.microsoft.com/office/powerpoint/2010/main" val="4105882338"/>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Lst>
  <p:txStyles>
    <p:titleStyle>
      <a:lvl1pPr algn="ctr" rtl="0" fontAlgn="base">
        <a:lnSpc>
          <a:spcPct val="85000"/>
        </a:lnSpc>
        <a:spcBef>
          <a:spcPct val="0"/>
        </a:spcBef>
        <a:spcAft>
          <a:spcPct val="0"/>
        </a:spcAft>
        <a:defRPr lang="en-US" sz="4400" b="1" smtClean="0">
          <a:solidFill>
            <a:schemeClr val="tx1"/>
          </a:solidFill>
          <a:latin typeface="+mj-lt"/>
          <a:ea typeface="+mj-ea"/>
          <a:cs typeface="+mj-cs"/>
        </a:defRPr>
      </a:lvl1pPr>
      <a:lvl2pPr algn="ctr" rtl="0" fontAlgn="base">
        <a:lnSpc>
          <a:spcPct val="85000"/>
        </a:lnSpc>
        <a:spcBef>
          <a:spcPct val="0"/>
        </a:spcBef>
        <a:spcAft>
          <a:spcPct val="0"/>
        </a:spcAft>
        <a:defRPr sz="4400" b="1">
          <a:solidFill>
            <a:srgbClr val="008080"/>
          </a:solidFill>
          <a:latin typeface="Arial" charset="0"/>
        </a:defRPr>
      </a:lvl2pPr>
      <a:lvl3pPr algn="ctr" rtl="0" fontAlgn="base">
        <a:lnSpc>
          <a:spcPct val="85000"/>
        </a:lnSpc>
        <a:spcBef>
          <a:spcPct val="0"/>
        </a:spcBef>
        <a:spcAft>
          <a:spcPct val="0"/>
        </a:spcAft>
        <a:defRPr sz="4400" b="1">
          <a:solidFill>
            <a:srgbClr val="008080"/>
          </a:solidFill>
          <a:latin typeface="Arial" charset="0"/>
        </a:defRPr>
      </a:lvl3pPr>
      <a:lvl4pPr algn="ctr" rtl="0" fontAlgn="base">
        <a:lnSpc>
          <a:spcPct val="85000"/>
        </a:lnSpc>
        <a:spcBef>
          <a:spcPct val="0"/>
        </a:spcBef>
        <a:spcAft>
          <a:spcPct val="0"/>
        </a:spcAft>
        <a:defRPr sz="4400" b="1">
          <a:solidFill>
            <a:srgbClr val="008080"/>
          </a:solidFill>
          <a:latin typeface="Arial" charset="0"/>
        </a:defRPr>
      </a:lvl4pPr>
      <a:lvl5pPr algn="ctr" rtl="0" fontAlgn="base">
        <a:lnSpc>
          <a:spcPct val="85000"/>
        </a:lnSpc>
        <a:spcBef>
          <a:spcPct val="0"/>
        </a:spcBef>
        <a:spcAft>
          <a:spcPct val="0"/>
        </a:spcAft>
        <a:defRPr sz="4400" b="1">
          <a:solidFill>
            <a:srgbClr val="008080"/>
          </a:solidFill>
          <a:latin typeface="Arial" charset="0"/>
        </a:defRPr>
      </a:lvl5pPr>
      <a:lvl6pPr marL="457200" algn="ctr" rtl="0" fontAlgn="base">
        <a:lnSpc>
          <a:spcPct val="85000"/>
        </a:lnSpc>
        <a:spcBef>
          <a:spcPct val="0"/>
        </a:spcBef>
        <a:spcAft>
          <a:spcPct val="0"/>
        </a:spcAft>
        <a:defRPr sz="4400" b="1">
          <a:solidFill>
            <a:srgbClr val="008080"/>
          </a:solidFill>
          <a:latin typeface="Arial" charset="0"/>
        </a:defRPr>
      </a:lvl6pPr>
      <a:lvl7pPr marL="914400" algn="ctr" rtl="0" fontAlgn="base">
        <a:lnSpc>
          <a:spcPct val="85000"/>
        </a:lnSpc>
        <a:spcBef>
          <a:spcPct val="0"/>
        </a:spcBef>
        <a:spcAft>
          <a:spcPct val="0"/>
        </a:spcAft>
        <a:defRPr sz="4400" b="1">
          <a:solidFill>
            <a:srgbClr val="008080"/>
          </a:solidFill>
          <a:latin typeface="Arial" charset="0"/>
        </a:defRPr>
      </a:lvl7pPr>
      <a:lvl8pPr marL="1371600" algn="ctr" rtl="0" fontAlgn="base">
        <a:lnSpc>
          <a:spcPct val="85000"/>
        </a:lnSpc>
        <a:spcBef>
          <a:spcPct val="0"/>
        </a:spcBef>
        <a:spcAft>
          <a:spcPct val="0"/>
        </a:spcAft>
        <a:defRPr sz="4400" b="1">
          <a:solidFill>
            <a:srgbClr val="008080"/>
          </a:solidFill>
          <a:latin typeface="Arial" charset="0"/>
        </a:defRPr>
      </a:lvl8pPr>
      <a:lvl9pPr marL="1828800" algn="ctr" rtl="0" fontAlgn="base">
        <a:lnSpc>
          <a:spcPct val="85000"/>
        </a:lnSpc>
        <a:spcBef>
          <a:spcPct val="0"/>
        </a:spcBef>
        <a:spcAft>
          <a:spcPct val="0"/>
        </a:spcAft>
        <a:defRPr sz="4400" b="1">
          <a:solidFill>
            <a:srgbClr val="008080"/>
          </a:solidFill>
          <a:latin typeface="Arial" charset="0"/>
        </a:defRPr>
      </a:lvl9pPr>
    </p:titleStyle>
    <p:bodyStyle>
      <a:lvl1pPr marL="342900" indent="-342900" algn="l" rtl="0" fontAlgn="base">
        <a:spcBef>
          <a:spcPct val="20000"/>
        </a:spcBef>
        <a:spcAft>
          <a:spcPct val="0"/>
        </a:spcAft>
        <a:buClr>
          <a:srgbClr val="008080"/>
        </a:buClr>
        <a:buFont typeface="Wingdings" pitchFamily="2" charset="2"/>
        <a:buChar char="l"/>
        <a:defRPr sz="2000">
          <a:solidFill>
            <a:srgbClr val="000000"/>
          </a:solidFill>
          <a:latin typeface="+mn-lt"/>
          <a:ea typeface="+mn-ea"/>
          <a:cs typeface="+mn-cs"/>
        </a:defRPr>
      </a:lvl1pPr>
      <a:lvl2pPr marL="742950" indent="-285750" algn="l" rtl="0" fontAlgn="base">
        <a:spcBef>
          <a:spcPct val="20000"/>
        </a:spcBef>
        <a:spcAft>
          <a:spcPct val="0"/>
        </a:spcAft>
        <a:buClr>
          <a:srgbClr val="008080"/>
        </a:buClr>
        <a:buFont typeface="Wingdings" pitchFamily="2" charset="2"/>
        <a:buChar char="l"/>
        <a:defRPr sz="2000">
          <a:solidFill>
            <a:srgbClr val="000000"/>
          </a:solidFill>
          <a:latin typeface="+mn-lt"/>
        </a:defRPr>
      </a:lvl2pPr>
      <a:lvl3pPr marL="1085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3pPr>
      <a:lvl4pPr marL="14287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4pPr>
      <a:lvl5pPr marL="17716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5pPr>
      <a:lvl6pPr marL="2228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6pPr>
      <a:lvl7pPr marL="26860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7pPr>
      <a:lvl8pPr marL="31432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8pPr>
      <a:lvl9pPr marL="36004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hyperlink" Target="http://www.heathermcleodnz.com/" TargetMode="External"/><Relationship Id="rId2" Type="http://schemas.openxmlformats.org/officeDocument/2006/relationships/hyperlink" Target="mailto:heather@heathermcleodnz.com" TargetMode="Externa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300336"/>
            <a:ext cx="8712968" cy="3352800"/>
          </a:xfrm>
        </p:spPr>
        <p:txBody>
          <a:bodyPr/>
          <a:lstStyle/>
          <a:p>
            <a:pPr>
              <a:lnSpc>
                <a:spcPct val="100000"/>
              </a:lnSpc>
              <a:spcBef>
                <a:spcPts val="1200"/>
              </a:spcBef>
              <a:spcAft>
                <a:spcPts val="1200"/>
              </a:spcAft>
            </a:pPr>
            <a:r>
              <a:rPr lang="en-NZ" sz="6000" dirty="0">
                <a:solidFill>
                  <a:srgbClr val="003366"/>
                </a:solidFill>
              </a:rPr>
              <a:t>Trajectories of Care </a:t>
            </a:r>
            <a:br>
              <a:rPr lang="en-NZ" sz="6000" dirty="0">
                <a:solidFill>
                  <a:srgbClr val="003366"/>
                </a:solidFill>
              </a:rPr>
            </a:br>
            <a:r>
              <a:rPr lang="en-NZ" sz="6000" dirty="0">
                <a:solidFill>
                  <a:srgbClr val="003366"/>
                </a:solidFill>
              </a:rPr>
              <a:t>at the End of Life </a:t>
            </a:r>
            <a:br>
              <a:rPr lang="en-NZ" sz="6000" dirty="0">
                <a:solidFill>
                  <a:srgbClr val="003366"/>
                </a:solidFill>
              </a:rPr>
            </a:br>
            <a:r>
              <a:rPr lang="en-NZ" sz="6000" dirty="0">
                <a:solidFill>
                  <a:srgbClr val="003366"/>
                </a:solidFill>
              </a:rPr>
              <a:t>in New Zealand</a:t>
            </a:r>
            <a:br>
              <a:rPr lang="en-NZ" sz="6000" dirty="0">
                <a:solidFill>
                  <a:srgbClr val="003366"/>
                </a:solidFill>
              </a:rPr>
            </a:br>
            <a:endParaRPr lang="en-GB" sz="6600" dirty="0">
              <a:solidFill>
                <a:srgbClr val="008080"/>
              </a:solidFill>
            </a:endParaRPr>
          </a:p>
        </p:txBody>
      </p:sp>
      <p:sp>
        <p:nvSpPr>
          <p:cNvPr id="3" name="Subtitle 2"/>
          <p:cNvSpPr>
            <a:spLocks noGrp="1"/>
          </p:cNvSpPr>
          <p:nvPr>
            <p:ph type="subTitle" idx="1"/>
          </p:nvPr>
        </p:nvSpPr>
        <p:spPr>
          <a:xfrm>
            <a:off x="395536" y="5229200"/>
            <a:ext cx="5328592" cy="887412"/>
          </a:xfrm>
        </p:spPr>
        <p:txBody>
          <a:bodyPr/>
          <a:lstStyle/>
          <a:p>
            <a:r>
              <a:rPr lang="en-GB" dirty="0"/>
              <a:t>Department of Public Health</a:t>
            </a:r>
          </a:p>
          <a:p>
            <a:r>
              <a:rPr lang="en-GB" dirty="0"/>
              <a:t>University of Otago Wellington</a:t>
            </a:r>
          </a:p>
          <a:p>
            <a:r>
              <a:rPr lang="en-GB" dirty="0"/>
              <a:t>May 2019</a:t>
            </a:r>
          </a:p>
        </p:txBody>
      </p:sp>
    </p:spTree>
    <p:extLst>
      <p:ext uri="{BB962C8B-B14F-4D97-AF65-F5344CB8AC3E}">
        <p14:creationId xmlns:p14="http://schemas.microsoft.com/office/powerpoint/2010/main" val="1285909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323528" y="5085184"/>
            <a:ext cx="8027751" cy="307975"/>
          </a:xfrm>
        </p:spPr>
        <p:txBody>
          <a:bodyPr/>
          <a:lstStyle/>
          <a:p>
            <a:r>
              <a:rPr lang="en-NZ" dirty="0"/>
              <a:t>In total, 43.0% of all deaths are in the Cancer Registry. 29.5% are in the Cancer Registry and have neoplasm as cause of death. A further 1.0% have neoplasm as cause of death, but are not in the Cancer Registry (neoplasm includes some benign tumours). Of interest are the 13.4% who are in the Cancer Registry but died of another cause – they tend to be older. </a:t>
            </a:r>
            <a:endParaRPr lang="en-GB" dirty="0"/>
          </a:p>
        </p:txBody>
      </p:sp>
      <p:sp>
        <p:nvSpPr>
          <p:cNvPr id="3" name="Title 2"/>
          <p:cNvSpPr>
            <a:spLocks noGrp="1"/>
          </p:cNvSpPr>
          <p:nvPr>
            <p:ph type="title"/>
          </p:nvPr>
        </p:nvSpPr>
        <p:spPr>
          <a:xfrm>
            <a:off x="0" y="76200"/>
            <a:ext cx="9144000" cy="1143000"/>
          </a:xfrm>
        </p:spPr>
        <p:txBody>
          <a:bodyPr/>
          <a:lstStyle/>
          <a:p>
            <a:r>
              <a:rPr lang="en-NZ" sz="4000" dirty="0"/>
              <a:t>Cancer Registry and Cause of Death</a:t>
            </a:r>
            <a:endParaRPr lang="en-GB" sz="4000" dirty="0"/>
          </a:p>
        </p:txBody>
      </p:sp>
      <p:pic>
        <p:nvPicPr>
          <p:cNvPr id="6" name="Picture 5">
            <a:extLst>
              <a:ext uri="{FF2B5EF4-FFF2-40B4-BE49-F238E27FC236}">
                <a16:creationId xmlns:a16="http://schemas.microsoft.com/office/drawing/2014/main" id="{9DC306F7-005F-420E-B19B-06FBCE1494AF}"/>
              </a:ext>
            </a:extLst>
          </p:cNvPr>
          <p:cNvPicPr>
            <a:picLocks noChangeAspect="1"/>
          </p:cNvPicPr>
          <p:nvPr/>
        </p:nvPicPr>
        <p:blipFill>
          <a:blip r:embed="rId2"/>
          <a:stretch>
            <a:fillRect/>
          </a:stretch>
        </p:blipFill>
        <p:spPr>
          <a:xfrm>
            <a:off x="590550" y="908720"/>
            <a:ext cx="7962900" cy="4238625"/>
          </a:xfrm>
          <a:prstGeom prst="rect">
            <a:avLst/>
          </a:prstGeom>
        </p:spPr>
      </p:pic>
    </p:spTree>
    <p:extLst>
      <p:ext uri="{BB962C8B-B14F-4D97-AF65-F5344CB8AC3E}">
        <p14:creationId xmlns:p14="http://schemas.microsoft.com/office/powerpoint/2010/main" val="1850173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323528" y="5085184"/>
            <a:ext cx="8027751" cy="307975"/>
          </a:xfrm>
        </p:spPr>
        <p:txBody>
          <a:bodyPr/>
          <a:lstStyle/>
          <a:p>
            <a:r>
              <a:rPr lang="en-GB" dirty="0"/>
              <a:t>Overall, 4,182 people (13.4% of all deaths) are in the Cancer Registry but died of other causes. Circulatory system conditions accounted for 51.1%, External causes for 5.4% and Other conditions for 43.4%. Of the Other conditions, Respiratory system causes were the largest group.</a:t>
            </a:r>
            <a:endParaRPr lang="en-GB" dirty="0">
              <a:highlight>
                <a:srgbClr val="FF0000"/>
              </a:highlight>
            </a:endParaRPr>
          </a:p>
          <a:p>
            <a:r>
              <a:rPr lang="en-NZ" dirty="0"/>
              <a:t> </a:t>
            </a:r>
            <a:endParaRPr lang="en-GB" dirty="0"/>
          </a:p>
        </p:txBody>
      </p:sp>
      <p:sp>
        <p:nvSpPr>
          <p:cNvPr id="3" name="Title 2"/>
          <p:cNvSpPr>
            <a:spLocks noGrp="1"/>
          </p:cNvSpPr>
          <p:nvPr>
            <p:ph type="title"/>
          </p:nvPr>
        </p:nvSpPr>
        <p:spPr>
          <a:xfrm>
            <a:off x="0" y="76200"/>
            <a:ext cx="9144000" cy="1143000"/>
          </a:xfrm>
        </p:spPr>
        <p:txBody>
          <a:bodyPr/>
          <a:lstStyle/>
          <a:p>
            <a:r>
              <a:rPr lang="en-NZ" sz="4000" dirty="0"/>
              <a:t>Died with Cancer, not from Cancer</a:t>
            </a:r>
            <a:endParaRPr lang="en-GB" sz="4000" dirty="0"/>
          </a:p>
        </p:txBody>
      </p:sp>
      <p:pic>
        <p:nvPicPr>
          <p:cNvPr id="2" name="Picture 1">
            <a:extLst>
              <a:ext uri="{FF2B5EF4-FFF2-40B4-BE49-F238E27FC236}">
                <a16:creationId xmlns:a16="http://schemas.microsoft.com/office/drawing/2014/main" id="{7893D2D6-67D8-4906-BDEA-5BD70AC00F44}"/>
              </a:ext>
            </a:extLst>
          </p:cNvPr>
          <p:cNvPicPr>
            <a:picLocks noChangeAspect="1"/>
          </p:cNvPicPr>
          <p:nvPr/>
        </p:nvPicPr>
        <p:blipFill>
          <a:blip r:embed="rId2"/>
          <a:stretch>
            <a:fillRect/>
          </a:stretch>
        </p:blipFill>
        <p:spPr>
          <a:xfrm>
            <a:off x="228600" y="908720"/>
            <a:ext cx="8686800" cy="4238625"/>
          </a:xfrm>
          <a:prstGeom prst="rect">
            <a:avLst/>
          </a:prstGeom>
        </p:spPr>
      </p:pic>
    </p:spTree>
    <p:extLst>
      <p:ext uri="{BB962C8B-B14F-4D97-AF65-F5344CB8AC3E}">
        <p14:creationId xmlns:p14="http://schemas.microsoft.com/office/powerpoint/2010/main" val="2112362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51520" y="5137249"/>
            <a:ext cx="7902835" cy="307975"/>
          </a:xfrm>
        </p:spPr>
        <p:txBody>
          <a:bodyPr/>
          <a:lstStyle/>
          <a:p>
            <a:r>
              <a:rPr lang="en-NZ" dirty="0"/>
              <a:t>In total, 43.8% of all deaths have an aged residential care subsidy or were recorded as having died in residential care. There is a very strong pattern that increases sharply with age: 73.6% by age 90-94,  82.2% by age 95-99 and 88.7% for those aged 100 or more. </a:t>
            </a:r>
            <a:endParaRPr lang="en-GB" dirty="0"/>
          </a:p>
        </p:txBody>
      </p:sp>
      <p:sp>
        <p:nvSpPr>
          <p:cNvPr id="3" name="Title 2"/>
          <p:cNvSpPr>
            <a:spLocks noGrp="1"/>
          </p:cNvSpPr>
          <p:nvPr>
            <p:ph type="title"/>
          </p:nvPr>
        </p:nvSpPr>
        <p:spPr>
          <a:xfrm>
            <a:off x="0" y="85636"/>
            <a:ext cx="9144000" cy="1143000"/>
          </a:xfrm>
        </p:spPr>
        <p:txBody>
          <a:bodyPr/>
          <a:lstStyle/>
          <a:p>
            <a:r>
              <a:rPr lang="en-NZ" sz="4000" dirty="0"/>
              <a:t>Aged Residential Care</a:t>
            </a:r>
            <a:endParaRPr lang="en-GB" sz="4000" dirty="0"/>
          </a:p>
        </p:txBody>
      </p:sp>
      <p:pic>
        <p:nvPicPr>
          <p:cNvPr id="7" name="Picture 6">
            <a:extLst>
              <a:ext uri="{FF2B5EF4-FFF2-40B4-BE49-F238E27FC236}">
                <a16:creationId xmlns:a16="http://schemas.microsoft.com/office/drawing/2014/main" id="{BB5CF8BF-5808-403F-A314-9406634693E5}"/>
              </a:ext>
            </a:extLst>
          </p:cNvPr>
          <p:cNvPicPr>
            <a:picLocks noChangeAspect="1"/>
          </p:cNvPicPr>
          <p:nvPr/>
        </p:nvPicPr>
        <p:blipFill>
          <a:blip r:embed="rId2"/>
          <a:stretch>
            <a:fillRect/>
          </a:stretch>
        </p:blipFill>
        <p:spPr>
          <a:xfrm>
            <a:off x="590550" y="908720"/>
            <a:ext cx="7962900" cy="4238625"/>
          </a:xfrm>
          <a:prstGeom prst="rect">
            <a:avLst/>
          </a:prstGeom>
        </p:spPr>
      </p:pic>
    </p:spTree>
    <p:extLst>
      <p:ext uri="{BB962C8B-B14F-4D97-AF65-F5344CB8AC3E}">
        <p14:creationId xmlns:p14="http://schemas.microsoft.com/office/powerpoint/2010/main" val="2312989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281265"/>
            <a:ext cx="7955743" cy="307975"/>
          </a:xfrm>
        </p:spPr>
        <p:txBody>
          <a:bodyPr/>
          <a:lstStyle/>
          <a:p>
            <a:r>
              <a:rPr lang="en-NZ" dirty="0"/>
              <a:t>27.8% of all dementia identified from mortality data. This shows the impact of the main sources of data and the extent of overlaps. National Collections (NMDS and PHARMS) and interRAI (diagnosis and Cognitive Performance Scale) are the most important sources. There is significant overlap. </a:t>
            </a:r>
            <a:endParaRPr lang="en-GB" dirty="0"/>
          </a:p>
        </p:txBody>
      </p:sp>
      <p:sp>
        <p:nvSpPr>
          <p:cNvPr id="3" name="Title 2"/>
          <p:cNvSpPr>
            <a:spLocks noGrp="1"/>
          </p:cNvSpPr>
          <p:nvPr>
            <p:ph type="title"/>
          </p:nvPr>
        </p:nvSpPr>
        <p:spPr>
          <a:xfrm>
            <a:off x="0" y="76200"/>
            <a:ext cx="9144000" cy="1143000"/>
          </a:xfrm>
        </p:spPr>
        <p:txBody>
          <a:bodyPr/>
          <a:lstStyle/>
          <a:p>
            <a:r>
              <a:rPr lang="en-NZ" sz="4000" dirty="0"/>
              <a:t>Dementia Sources of Data </a:t>
            </a:r>
            <a:br>
              <a:rPr lang="en-NZ" sz="4000" dirty="0"/>
            </a:br>
            <a:r>
              <a:rPr lang="en-NZ" sz="3600" dirty="0"/>
              <a:t>Importance</a:t>
            </a:r>
            <a:endParaRPr lang="en-GB" sz="4000" dirty="0"/>
          </a:p>
        </p:txBody>
      </p:sp>
      <p:pic>
        <p:nvPicPr>
          <p:cNvPr id="7" name="Picture 6">
            <a:extLst>
              <a:ext uri="{FF2B5EF4-FFF2-40B4-BE49-F238E27FC236}">
                <a16:creationId xmlns:a16="http://schemas.microsoft.com/office/drawing/2014/main" id="{94418E38-5D07-42DD-8536-1174D1AF2882}"/>
              </a:ext>
            </a:extLst>
          </p:cNvPr>
          <p:cNvPicPr>
            <a:picLocks noChangeAspect="1"/>
          </p:cNvPicPr>
          <p:nvPr/>
        </p:nvPicPr>
        <p:blipFill>
          <a:blip r:embed="rId2"/>
          <a:stretch>
            <a:fillRect/>
          </a:stretch>
        </p:blipFill>
        <p:spPr>
          <a:xfrm>
            <a:off x="1485900" y="1196752"/>
            <a:ext cx="6172200" cy="4048125"/>
          </a:xfrm>
          <a:prstGeom prst="rect">
            <a:avLst/>
          </a:prstGeom>
        </p:spPr>
      </p:pic>
    </p:spTree>
    <p:extLst>
      <p:ext uri="{BB962C8B-B14F-4D97-AF65-F5344CB8AC3E}">
        <p14:creationId xmlns:p14="http://schemas.microsoft.com/office/powerpoint/2010/main" val="593706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281265"/>
            <a:ext cx="7883735" cy="307975"/>
          </a:xfrm>
        </p:spPr>
        <p:txBody>
          <a:bodyPr/>
          <a:lstStyle/>
          <a:p>
            <a:r>
              <a:rPr lang="en-NZ" dirty="0"/>
              <a:t>Of those identified with dementia, only 27.8% had dementia as a cause of death on the death certificate. 72.2% of people with dementia died of other causes. Circulatory system causes are the largest group, followed by deaths from cancer and respiratory system causes.</a:t>
            </a:r>
            <a:endParaRPr lang="en-GB" dirty="0"/>
          </a:p>
        </p:txBody>
      </p:sp>
      <p:sp>
        <p:nvSpPr>
          <p:cNvPr id="3" name="Title 2"/>
          <p:cNvSpPr>
            <a:spLocks noGrp="1"/>
          </p:cNvSpPr>
          <p:nvPr>
            <p:ph type="title"/>
          </p:nvPr>
        </p:nvSpPr>
        <p:spPr>
          <a:xfrm>
            <a:off x="0" y="76200"/>
            <a:ext cx="9144000" cy="1143000"/>
          </a:xfrm>
        </p:spPr>
        <p:txBody>
          <a:bodyPr/>
          <a:lstStyle/>
          <a:p>
            <a:r>
              <a:rPr lang="en-NZ" sz="4000" dirty="0"/>
              <a:t>Cause of Death - Died with Dementia</a:t>
            </a:r>
            <a:endParaRPr lang="en-GB" sz="4000" dirty="0"/>
          </a:p>
        </p:txBody>
      </p:sp>
      <p:pic>
        <p:nvPicPr>
          <p:cNvPr id="2" name="Picture 1">
            <a:extLst>
              <a:ext uri="{FF2B5EF4-FFF2-40B4-BE49-F238E27FC236}">
                <a16:creationId xmlns:a16="http://schemas.microsoft.com/office/drawing/2014/main" id="{55889949-A460-496E-94BA-91904EFD2468}"/>
              </a:ext>
            </a:extLst>
          </p:cNvPr>
          <p:cNvPicPr>
            <a:picLocks noChangeAspect="1"/>
          </p:cNvPicPr>
          <p:nvPr/>
        </p:nvPicPr>
        <p:blipFill>
          <a:blip r:embed="rId2"/>
          <a:stretch>
            <a:fillRect/>
          </a:stretch>
        </p:blipFill>
        <p:spPr>
          <a:xfrm>
            <a:off x="228600" y="980728"/>
            <a:ext cx="8686800" cy="4238625"/>
          </a:xfrm>
          <a:prstGeom prst="rect">
            <a:avLst/>
          </a:prstGeom>
        </p:spPr>
      </p:pic>
    </p:spTree>
    <p:extLst>
      <p:ext uri="{BB962C8B-B14F-4D97-AF65-F5344CB8AC3E}">
        <p14:creationId xmlns:p14="http://schemas.microsoft.com/office/powerpoint/2010/main" val="4206748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281265"/>
            <a:ext cx="8099759" cy="307975"/>
          </a:xfrm>
        </p:spPr>
        <p:txBody>
          <a:bodyPr/>
          <a:lstStyle/>
          <a:p>
            <a:r>
              <a:rPr lang="en-NZ" dirty="0"/>
              <a:t>Dementia is known to be poorly represented as a cause of death. Only 7.6% of all deaths identified as having a form of dementia from mortality data. By combining any evidence of dementia from other sources, we find that a further 19.7% have dementia, making 27.3% of total deaths. </a:t>
            </a:r>
            <a:endParaRPr lang="en-GB" dirty="0"/>
          </a:p>
        </p:txBody>
      </p:sp>
      <p:sp>
        <p:nvSpPr>
          <p:cNvPr id="3" name="Title 2"/>
          <p:cNvSpPr>
            <a:spLocks noGrp="1"/>
          </p:cNvSpPr>
          <p:nvPr>
            <p:ph type="title"/>
          </p:nvPr>
        </p:nvSpPr>
        <p:spPr>
          <a:xfrm>
            <a:off x="0" y="76200"/>
            <a:ext cx="9144000" cy="1143000"/>
          </a:xfrm>
        </p:spPr>
        <p:txBody>
          <a:bodyPr/>
          <a:lstStyle/>
          <a:p>
            <a:r>
              <a:rPr lang="en-NZ" sz="4000" dirty="0"/>
              <a:t>Dementia and Cause of Death</a:t>
            </a:r>
            <a:endParaRPr lang="en-GB" sz="4000" dirty="0"/>
          </a:p>
        </p:txBody>
      </p:sp>
      <p:pic>
        <p:nvPicPr>
          <p:cNvPr id="8" name="Picture 7">
            <a:extLst>
              <a:ext uri="{FF2B5EF4-FFF2-40B4-BE49-F238E27FC236}">
                <a16:creationId xmlns:a16="http://schemas.microsoft.com/office/drawing/2014/main" id="{8E7EDB8A-F557-4A5C-8BD9-AE6985D9939E}"/>
              </a:ext>
            </a:extLst>
          </p:cNvPr>
          <p:cNvPicPr>
            <a:picLocks noChangeAspect="1"/>
          </p:cNvPicPr>
          <p:nvPr/>
        </p:nvPicPr>
        <p:blipFill>
          <a:blip r:embed="rId2"/>
          <a:stretch>
            <a:fillRect/>
          </a:stretch>
        </p:blipFill>
        <p:spPr>
          <a:xfrm>
            <a:off x="590550" y="980728"/>
            <a:ext cx="7962900" cy="4238625"/>
          </a:xfrm>
          <a:prstGeom prst="rect">
            <a:avLst/>
          </a:prstGeom>
        </p:spPr>
      </p:pic>
    </p:spTree>
    <p:extLst>
      <p:ext uri="{BB962C8B-B14F-4D97-AF65-F5344CB8AC3E}">
        <p14:creationId xmlns:p14="http://schemas.microsoft.com/office/powerpoint/2010/main" val="834947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288" y="2565400"/>
            <a:ext cx="8748712" cy="1143000"/>
          </a:xfrm>
        </p:spPr>
        <p:txBody>
          <a:bodyPr/>
          <a:lstStyle/>
          <a:p>
            <a:pPr algn="l">
              <a:lnSpc>
                <a:spcPct val="100000"/>
              </a:lnSpc>
              <a:spcBef>
                <a:spcPts val="1200"/>
              </a:spcBef>
              <a:spcAft>
                <a:spcPts val="1200"/>
              </a:spcAft>
            </a:pPr>
            <a:r>
              <a:rPr lang="en-NZ" sz="6000" dirty="0">
                <a:solidFill>
                  <a:srgbClr val="003366"/>
                </a:solidFill>
              </a:rPr>
              <a:t>Trajectory Groups</a:t>
            </a:r>
            <a:br>
              <a:rPr lang="en-NZ" sz="6600" dirty="0">
                <a:solidFill>
                  <a:srgbClr val="008080"/>
                </a:solidFill>
              </a:rPr>
            </a:br>
            <a:r>
              <a:rPr lang="en-NZ" dirty="0">
                <a:solidFill>
                  <a:srgbClr val="008080"/>
                </a:solidFill>
              </a:rPr>
              <a:t>Development of Groups</a:t>
            </a:r>
            <a:endParaRPr lang="en-GB" sz="6600" dirty="0">
              <a:solidFill>
                <a:srgbClr val="008080"/>
              </a:solidFill>
            </a:endParaRPr>
          </a:p>
        </p:txBody>
      </p:sp>
    </p:spTree>
    <p:extLst>
      <p:ext uri="{BB962C8B-B14F-4D97-AF65-F5344CB8AC3E}">
        <p14:creationId xmlns:p14="http://schemas.microsoft.com/office/powerpoint/2010/main" val="2407170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AEF90F-03B8-49D6-BB63-72D0CFD57C78}"/>
              </a:ext>
            </a:extLst>
          </p:cNvPr>
          <p:cNvSpPr>
            <a:spLocks noGrp="1"/>
          </p:cNvSpPr>
          <p:nvPr>
            <p:ph type="title"/>
          </p:nvPr>
        </p:nvSpPr>
        <p:spPr/>
        <p:txBody>
          <a:bodyPr/>
          <a:lstStyle/>
          <a:p>
            <a:r>
              <a:rPr lang="en-GB" dirty="0"/>
              <a:t>Trajectories Groups</a:t>
            </a:r>
          </a:p>
        </p:txBody>
      </p:sp>
      <p:sp>
        <p:nvSpPr>
          <p:cNvPr id="4" name="Content Placeholder 3">
            <a:extLst>
              <a:ext uri="{FF2B5EF4-FFF2-40B4-BE49-F238E27FC236}">
                <a16:creationId xmlns:a16="http://schemas.microsoft.com/office/drawing/2014/main" id="{3B88CFF8-138E-4BF1-ABE1-A4BA7A6DE654}"/>
              </a:ext>
            </a:extLst>
          </p:cNvPr>
          <p:cNvSpPr>
            <a:spLocks noGrp="1"/>
          </p:cNvSpPr>
          <p:nvPr>
            <p:ph idx="1"/>
          </p:nvPr>
        </p:nvSpPr>
        <p:spPr>
          <a:xfrm>
            <a:off x="304800" y="1219200"/>
            <a:ext cx="8659688" cy="5257800"/>
          </a:xfrm>
        </p:spPr>
        <p:txBody>
          <a:bodyPr/>
          <a:lstStyle/>
          <a:p>
            <a:pPr marL="0" indent="0">
              <a:buNone/>
            </a:pPr>
            <a:r>
              <a:rPr lang="en-GB" dirty="0"/>
              <a:t>The trajectories groups are extracted sequentially as follows:</a:t>
            </a:r>
          </a:p>
          <a:p>
            <a:r>
              <a:rPr lang="en-GB" b="1" dirty="0"/>
              <a:t>Dementia:</a:t>
            </a:r>
            <a:r>
              <a:rPr lang="en-GB" dirty="0"/>
              <a:t> anyone with any evidence of dementia (MORT, hospital, medicines, interRAI diagnosis or Cognitive Performance Scale).</a:t>
            </a:r>
          </a:p>
          <a:p>
            <a:r>
              <a:rPr lang="en-GB" b="1" dirty="0"/>
              <a:t>Cancer: </a:t>
            </a:r>
            <a:r>
              <a:rPr lang="en-GB" dirty="0"/>
              <a:t>no evidence of dementia, any cancer and died of neoplasm, or died of neoplasm (Cancer Registry, MORT).</a:t>
            </a:r>
          </a:p>
          <a:p>
            <a:r>
              <a:rPr lang="en-GB" b="1" dirty="0"/>
              <a:t>Chronic Disease: </a:t>
            </a:r>
            <a:r>
              <a:rPr lang="en-GB" dirty="0"/>
              <a:t>no evidence of dementia, cause of death not neoplasm, any aged residential care subsidy or place of death residential care, or any interRAI. These are effectively the frail older people who need some assistance (ARC or assessed for home care).</a:t>
            </a:r>
          </a:p>
          <a:p>
            <a:r>
              <a:rPr lang="en-GB" b="1" dirty="0"/>
              <a:t>Need and Maximal Need: </a:t>
            </a:r>
            <a:r>
              <a:rPr lang="en-GB" dirty="0"/>
              <a:t>all other causes of death that are included in the need for palliative care or the maximal need for palliative care. They may have chronic disease but are generally younger. Includes a young group receiving Disability Support Services if not already allocated.</a:t>
            </a:r>
          </a:p>
          <a:p>
            <a:r>
              <a:rPr lang="en-GB" b="1" dirty="0"/>
              <a:t>Other Sudden Deaths: </a:t>
            </a:r>
            <a:r>
              <a:rPr lang="en-GB" dirty="0"/>
              <a:t>cause of death is not in maximal need for palliative care and not already allocated above.</a:t>
            </a:r>
          </a:p>
        </p:txBody>
      </p:sp>
      <p:sp>
        <p:nvSpPr>
          <p:cNvPr id="5" name="Text Placeholder 3">
            <a:extLst>
              <a:ext uri="{FF2B5EF4-FFF2-40B4-BE49-F238E27FC236}">
                <a16:creationId xmlns:a16="http://schemas.microsoft.com/office/drawing/2014/main" id="{C6665B50-02A1-47D8-92A1-5C6268B8B378}"/>
              </a:ext>
            </a:extLst>
          </p:cNvPr>
          <p:cNvSpPr txBox="1">
            <a:spLocks/>
          </p:cNvSpPr>
          <p:nvPr/>
        </p:nvSpPr>
        <p:spPr>
          <a:xfrm>
            <a:off x="0" y="6533892"/>
            <a:ext cx="7236296" cy="307975"/>
          </a:xfrm>
          <a:prstGeom prst="rect">
            <a:avLst/>
          </a:prstGeom>
        </p:spPr>
        <p:txBody>
          <a:bodyPr/>
          <a:lstStyle>
            <a:lvl1pPr marL="342900" indent="-342900" algn="l" rtl="0" fontAlgn="base">
              <a:spcBef>
                <a:spcPct val="20000"/>
              </a:spcBef>
              <a:spcAft>
                <a:spcPct val="0"/>
              </a:spcAft>
              <a:buClr>
                <a:srgbClr val="008080"/>
              </a:buClr>
              <a:buFont typeface="Wingdings" pitchFamily="2" charset="2"/>
              <a:buChar char="l"/>
              <a:defRPr sz="2000">
                <a:solidFill>
                  <a:srgbClr val="000000"/>
                </a:solidFill>
                <a:latin typeface="+mn-lt"/>
                <a:ea typeface="+mn-ea"/>
                <a:cs typeface="+mn-cs"/>
              </a:defRPr>
            </a:lvl1pPr>
            <a:lvl2pPr marL="742950" indent="-285750" algn="l" rtl="0" fontAlgn="base">
              <a:spcBef>
                <a:spcPct val="20000"/>
              </a:spcBef>
              <a:spcAft>
                <a:spcPct val="0"/>
              </a:spcAft>
              <a:buClr>
                <a:srgbClr val="008080"/>
              </a:buClr>
              <a:buFont typeface="Wingdings" pitchFamily="2" charset="2"/>
              <a:buChar char="l"/>
              <a:defRPr sz="2000">
                <a:solidFill>
                  <a:srgbClr val="000000"/>
                </a:solidFill>
                <a:latin typeface="+mn-lt"/>
              </a:defRPr>
            </a:lvl2pPr>
            <a:lvl3pPr marL="1085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3pPr>
            <a:lvl4pPr marL="14287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4pPr>
            <a:lvl5pPr marL="17716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5pPr>
            <a:lvl6pPr marL="2228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6pPr>
            <a:lvl7pPr marL="26860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7pPr>
            <a:lvl8pPr marL="31432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8pPr>
            <a:lvl9pPr marL="36004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9pPr>
          </a:lstStyle>
          <a:p>
            <a:pPr marL="0" marR="0" lvl="0" indent="0" algn="l" defTabSz="914400" rtl="0" eaLnBrk="1" fontAlgn="base" latinLnBrk="0" hangingPunct="1">
              <a:lnSpc>
                <a:spcPct val="100000"/>
              </a:lnSpc>
              <a:spcBef>
                <a:spcPct val="20000"/>
              </a:spcBef>
              <a:spcAft>
                <a:spcPct val="0"/>
              </a:spcAft>
              <a:buClr>
                <a:srgbClr val="008080"/>
              </a:buClr>
              <a:buSzTx/>
              <a:buFont typeface="Wingdings" pitchFamily="2" charset="2"/>
              <a:buNone/>
              <a:tabLst/>
              <a:defRPr/>
            </a:pPr>
            <a:r>
              <a:rPr kumimoji="0" lang="en-NZ" sz="1400" b="1" i="0" u="none" strike="noStrike" kern="0" cap="none" spc="0" normalizeH="0" baseline="0" noProof="0" dirty="0">
                <a:ln>
                  <a:noFill/>
                </a:ln>
                <a:solidFill>
                  <a:srgbClr val="000000"/>
                </a:solidFill>
                <a:effectLst/>
                <a:uLnTx/>
                <a:uFillTx/>
                <a:latin typeface="Arial"/>
                <a:ea typeface="+mn-ea"/>
                <a:cs typeface="+mn-cs"/>
              </a:rPr>
              <a:t>Data Source</a:t>
            </a:r>
            <a:r>
              <a:rPr kumimoji="0" lang="en-NZ" sz="1400" b="0" i="0" u="none" strike="noStrike" kern="0" cap="none" spc="0" normalizeH="0" baseline="0" noProof="0" dirty="0">
                <a:ln>
                  <a:noFill/>
                </a:ln>
                <a:solidFill>
                  <a:srgbClr val="000000"/>
                </a:solidFill>
                <a:effectLst/>
                <a:uLnTx/>
                <a:uFillTx/>
                <a:latin typeface="Arial"/>
                <a:ea typeface="+mn-ea"/>
                <a:cs typeface="+mn-cs"/>
              </a:rPr>
              <a:t>: </a:t>
            </a:r>
            <a:r>
              <a:rPr kumimoji="0" lang="en-GB" sz="1400" b="0" i="0" u="none" strike="noStrike" kern="0" cap="none" spc="0" normalizeH="0" baseline="0" noProof="0" dirty="0">
                <a:ln>
                  <a:noFill/>
                </a:ln>
                <a:solidFill>
                  <a:srgbClr val="000000"/>
                </a:solidFill>
                <a:effectLst/>
                <a:uLnTx/>
                <a:uFillTx/>
                <a:latin typeface="Arial"/>
                <a:ea typeface="+mn-ea"/>
                <a:cs typeface="+mn-cs"/>
              </a:rPr>
              <a:t>Trajectories Project, linked data for deaths in New Zealand in 2015</a:t>
            </a:r>
            <a:endParaRPr kumimoji="0" lang="fr-FR" sz="14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008080"/>
              </a:buClr>
              <a:buSzTx/>
              <a:buFont typeface="Wingdings" pitchFamily="2" charset="2"/>
              <a:buNone/>
              <a:tabLst/>
              <a:defRPr/>
            </a:pPr>
            <a:r>
              <a:rPr kumimoji="0" lang="en-GB" sz="1400" b="0" i="0" u="none" strike="noStrike" kern="0" cap="none" spc="0" normalizeH="0" baseline="0" noProof="0" dirty="0">
                <a:ln>
                  <a:noFill/>
                </a:ln>
                <a:solidFill>
                  <a:srgbClr val="000000"/>
                </a:solidFill>
                <a:effectLst/>
                <a:uLnTx/>
                <a:uFillTx/>
                <a:latin typeface="Arial"/>
                <a:ea typeface="+mn-ea"/>
                <a:cs typeface="+mn-cs"/>
              </a:rPr>
              <a:t> </a:t>
            </a:r>
          </a:p>
        </p:txBody>
      </p:sp>
    </p:spTree>
    <p:extLst>
      <p:ext uri="{BB962C8B-B14F-4D97-AF65-F5344CB8AC3E}">
        <p14:creationId xmlns:p14="http://schemas.microsoft.com/office/powerpoint/2010/main" val="351905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281265"/>
            <a:ext cx="7962900" cy="307975"/>
          </a:xfrm>
        </p:spPr>
        <p:txBody>
          <a:bodyPr/>
          <a:lstStyle/>
          <a:p>
            <a:r>
              <a:rPr lang="en-NZ" dirty="0"/>
              <a:t>Trajectories Groups allocated sequentially: Dementia, Cancer (diagnosed cancer, died of neoplasm), Chronic Disease (needing ARC or interRAI assessment for home care), Need and Maximal Need (including Disability Support Services), Other Sudden Deaths.</a:t>
            </a:r>
            <a:endParaRPr lang="en-GB" dirty="0"/>
          </a:p>
        </p:txBody>
      </p:sp>
      <p:sp>
        <p:nvSpPr>
          <p:cNvPr id="3" name="Title 2"/>
          <p:cNvSpPr>
            <a:spLocks noGrp="1"/>
          </p:cNvSpPr>
          <p:nvPr>
            <p:ph type="title"/>
          </p:nvPr>
        </p:nvSpPr>
        <p:spPr>
          <a:xfrm>
            <a:off x="0" y="76200"/>
            <a:ext cx="9144000" cy="1143000"/>
          </a:xfrm>
        </p:spPr>
        <p:txBody>
          <a:bodyPr/>
          <a:lstStyle/>
          <a:p>
            <a:r>
              <a:rPr lang="en-NZ" sz="4000" dirty="0"/>
              <a:t>Trajectories Groups</a:t>
            </a:r>
            <a:endParaRPr lang="en-GB" sz="4000" dirty="0"/>
          </a:p>
        </p:txBody>
      </p:sp>
      <p:pic>
        <p:nvPicPr>
          <p:cNvPr id="2" name="Picture 1">
            <a:extLst>
              <a:ext uri="{FF2B5EF4-FFF2-40B4-BE49-F238E27FC236}">
                <a16:creationId xmlns:a16="http://schemas.microsoft.com/office/drawing/2014/main" id="{FD6BA8D0-1A03-470F-9AC1-CC483F5664AE}"/>
              </a:ext>
            </a:extLst>
          </p:cNvPr>
          <p:cNvPicPr>
            <a:picLocks noChangeAspect="1"/>
          </p:cNvPicPr>
          <p:nvPr/>
        </p:nvPicPr>
        <p:blipFill>
          <a:blip r:embed="rId2"/>
          <a:stretch>
            <a:fillRect/>
          </a:stretch>
        </p:blipFill>
        <p:spPr>
          <a:xfrm>
            <a:off x="590550" y="980728"/>
            <a:ext cx="7962900" cy="4238625"/>
          </a:xfrm>
          <a:prstGeom prst="rect">
            <a:avLst/>
          </a:prstGeom>
        </p:spPr>
      </p:pic>
    </p:spTree>
    <p:extLst>
      <p:ext uri="{BB962C8B-B14F-4D97-AF65-F5344CB8AC3E}">
        <p14:creationId xmlns:p14="http://schemas.microsoft.com/office/powerpoint/2010/main" val="3910779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25D851-A9B7-4756-896B-CD251271990A}"/>
              </a:ext>
            </a:extLst>
          </p:cNvPr>
          <p:cNvPicPr>
            <a:picLocks noChangeAspect="1"/>
          </p:cNvPicPr>
          <p:nvPr/>
        </p:nvPicPr>
        <p:blipFill>
          <a:blip r:embed="rId2"/>
          <a:stretch>
            <a:fillRect/>
          </a:stretch>
        </p:blipFill>
        <p:spPr>
          <a:xfrm>
            <a:off x="590550" y="990575"/>
            <a:ext cx="7962900" cy="4238625"/>
          </a:xfrm>
          <a:prstGeom prst="rect">
            <a:avLst/>
          </a:prstGeom>
        </p:spPr>
      </p:pic>
      <p:sp>
        <p:nvSpPr>
          <p:cNvPr id="4" name="Text Placeholder 3"/>
          <p:cNvSpPr>
            <a:spLocks noGrp="1"/>
          </p:cNvSpPr>
          <p:nvPr>
            <p:ph type="body" sz="quarter" idx="10"/>
          </p:nvPr>
        </p:nvSpPr>
        <p:spPr>
          <a:xfrm>
            <a:off x="0" y="6309320"/>
            <a:ext cx="7236296" cy="307975"/>
          </a:xfrm>
        </p:spPr>
        <p:txBody>
          <a:bodyPr/>
          <a:lstStyle/>
          <a:p>
            <a:r>
              <a:rPr lang="en-NZ" b="1" dirty="0"/>
              <a:t>Data Source</a:t>
            </a:r>
            <a:r>
              <a:rPr lang="en-NZ" dirty="0"/>
              <a:t>: </a:t>
            </a:r>
            <a:r>
              <a:rPr lang="en-GB" dirty="0"/>
              <a:t>Trajectories Project, linked data for deaths in New Zealand in 2015</a:t>
            </a:r>
          </a:p>
          <a:p>
            <a:r>
              <a:rPr lang="en-GB" dirty="0"/>
              <a:t>Projections by Statistics NZ for Ministry of Health, 2017 Update.</a:t>
            </a:r>
            <a:endParaRPr lang="fr-FR" dirty="0"/>
          </a:p>
          <a:p>
            <a:r>
              <a:rPr lang="en-GB" dirty="0"/>
              <a:t> </a:t>
            </a:r>
          </a:p>
        </p:txBody>
      </p:sp>
      <p:sp>
        <p:nvSpPr>
          <p:cNvPr id="5" name="Text Placeholder 4"/>
          <p:cNvSpPr>
            <a:spLocks noGrp="1"/>
          </p:cNvSpPr>
          <p:nvPr>
            <p:ph type="body" sz="quarter" idx="11"/>
          </p:nvPr>
        </p:nvSpPr>
        <p:spPr>
          <a:xfrm>
            <a:off x="288665" y="5157192"/>
            <a:ext cx="7811727" cy="307975"/>
          </a:xfrm>
        </p:spPr>
        <p:txBody>
          <a:bodyPr/>
          <a:lstStyle/>
          <a:p>
            <a:r>
              <a:rPr lang="en-NZ" dirty="0"/>
              <a:t>Statistics NZ projects that total deaths will reach 47,400 a year by 2038, which is 52.2% higher than in the Trajectories Study. We expect a greater number of deaths and an ageing of those deaths by 2038. </a:t>
            </a:r>
            <a:endParaRPr lang="en-GB" dirty="0"/>
          </a:p>
        </p:txBody>
      </p:sp>
      <p:sp>
        <p:nvSpPr>
          <p:cNvPr id="3" name="Title 2"/>
          <p:cNvSpPr>
            <a:spLocks noGrp="1"/>
          </p:cNvSpPr>
          <p:nvPr>
            <p:ph type="title"/>
          </p:nvPr>
        </p:nvSpPr>
        <p:spPr>
          <a:xfrm>
            <a:off x="0" y="76200"/>
            <a:ext cx="9144000" cy="1143000"/>
          </a:xfrm>
        </p:spPr>
        <p:txBody>
          <a:bodyPr/>
          <a:lstStyle/>
          <a:p>
            <a:r>
              <a:rPr lang="en-NZ" sz="4000" dirty="0"/>
              <a:t>Trajectories Groups - Deaths in 2038</a:t>
            </a:r>
            <a:endParaRPr lang="en-GB" sz="4000" dirty="0"/>
          </a:p>
        </p:txBody>
      </p:sp>
    </p:spTree>
    <p:extLst>
      <p:ext uri="{BB962C8B-B14F-4D97-AF65-F5344CB8AC3E}">
        <p14:creationId xmlns:p14="http://schemas.microsoft.com/office/powerpoint/2010/main" val="1002255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9144000" cy="1143000"/>
          </a:xfrm>
        </p:spPr>
        <p:txBody>
          <a:bodyPr/>
          <a:lstStyle/>
          <a:p>
            <a:r>
              <a:rPr lang="en-NZ" dirty="0"/>
              <a:t>New Zealand Births and Deaths </a:t>
            </a:r>
            <a:br>
              <a:rPr lang="en-NZ" dirty="0"/>
            </a:br>
            <a:r>
              <a:rPr lang="en-NZ" sz="3600" dirty="0"/>
              <a:t>1876 to 2018</a:t>
            </a:r>
            <a:endParaRPr lang="en-GB" sz="3600" dirty="0"/>
          </a:p>
        </p:txBody>
      </p:sp>
      <p:sp>
        <p:nvSpPr>
          <p:cNvPr id="5" name="TextBox 4"/>
          <p:cNvSpPr txBox="1"/>
          <p:nvPr/>
        </p:nvSpPr>
        <p:spPr>
          <a:xfrm>
            <a:off x="696235" y="5379837"/>
            <a:ext cx="7116125" cy="923330"/>
          </a:xfrm>
          <a:prstGeom prst="rect">
            <a:avLst/>
          </a:prstGeom>
          <a:noFill/>
        </p:spPr>
        <p:txBody>
          <a:bodyPr wrap="square" rtlCol="0">
            <a:spAutoFit/>
          </a:bodyPr>
          <a:lstStyle/>
          <a:p>
            <a:r>
              <a:rPr lang="en-NZ" sz="1800" dirty="0">
                <a:solidFill>
                  <a:srgbClr val="1C2E1E"/>
                </a:solidFill>
                <a:latin typeface="Arial" pitchFamily="34" charset="0"/>
                <a:cs typeface="Arial" pitchFamily="34" charset="0"/>
              </a:rPr>
              <a:t>Baby Boomers are usually regarded as those born in the years 1946–65. In New Zealand the increase in births began earlier, in 1935, and the number of births peaked in 1961.</a:t>
            </a:r>
            <a:endParaRPr lang="en-GB" sz="1800" dirty="0">
              <a:solidFill>
                <a:srgbClr val="1C2E1E"/>
              </a:solidFill>
              <a:latin typeface="Arial" pitchFamily="34" charset="0"/>
              <a:cs typeface="Arial" pitchFamily="34" charset="0"/>
            </a:endParaRPr>
          </a:p>
        </p:txBody>
      </p:sp>
      <p:sp>
        <p:nvSpPr>
          <p:cNvPr id="7" name="TextBox 6"/>
          <p:cNvSpPr txBox="1"/>
          <p:nvPr/>
        </p:nvSpPr>
        <p:spPr>
          <a:xfrm>
            <a:off x="0" y="6482069"/>
            <a:ext cx="8431538" cy="307777"/>
          </a:xfrm>
          <a:prstGeom prst="rect">
            <a:avLst/>
          </a:prstGeom>
          <a:noFill/>
        </p:spPr>
        <p:txBody>
          <a:bodyPr wrap="square" rtlCol="0">
            <a:spAutoFit/>
          </a:bodyPr>
          <a:lstStyle/>
          <a:p>
            <a:r>
              <a:rPr lang="en-NZ" sz="1400" b="1" dirty="0">
                <a:solidFill>
                  <a:srgbClr val="1C2E1E"/>
                </a:solidFill>
                <a:latin typeface="Arial" pitchFamily="34" charset="0"/>
                <a:cs typeface="Arial" pitchFamily="34" charset="0"/>
              </a:rPr>
              <a:t>Data Source: </a:t>
            </a:r>
            <a:r>
              <a:rPr lang="en-NZ" sz="1400" dirty="0">
                <a:solidFill>
                  <a:srgbClr val="1C2E1E"/>
                </a:solidFill>
                <a:latin typeface="Arial" pitchFamily="34" charset="0"/>
                <a:cs typeface="Arial" pitchFamily="34" charset="0"/>
              </a:rPr>
              <a:t>Statistics New Zealand, New Zealand Cohort Life </a:t>
            </a:r>
            <a:r>
              <a:rPr lang="en-NZ" sz="1400">
                <a:solidFill>
                  <a:srgbClr val="1C2E1E"/>
                </a:solidFill>
                <a:latin typeface="Arial" pitchFamily="34" charset="0"/>
                <a:cs typeface="Arial" pitchFamily="34" charset="0"/>
              </a:rPr>
              <a:t>Tables 1876-2015 and </a:t>
            </a:r>
            <a:r>
              <a:rPr lang="en-NZ" sz="1400" dirty="0">
                <a:solidFill>
                  <a:srgbClr val="1C2E1E"/>
                </a:solidFill>
                <a:latin typeface="Arial" pitchFamily="34" charset="0"/>
                <a:cs typeface="Arial" pitchFamily="34" charset="0"/>
              </a:rPr>
              <a:t>2019 update</a:t>
            </a:r>
          </a:p>
        </p:txBody>
      </p:sp>
      <p:pic>
        <p:nvPicPr>
          <p:cNvPr id="6" name="Picture 5">
            <a:extLst>
              <a:ext uri="{FF2B5EF4-FFF2-40B4-BE49-F238E27FC236}">
                <a16:creationId xmlns:a16="http://schemas.microsoft.com/office/drawing/2014/main" id="{B304A51C-AAE3-47B5-B80A-DAF70429394D}"/>
              </a:ext>
            </a:extLst>
          </p:cNvPr>
          <p:cNvPicPr>
            <a:picLocks noChangeAspect="1"/>
          </p:cNvPicPr>
          <p:nvPr/>
        </p:nvPicPr>
        <p:blipFill>
          <a:blip r:embed="rId2"/>
          <a:stretch>
            <a:fillRect/>
          </a:stretch>
        </p:blipFill>
        <p:spPr>
          <a:xfrm>
            <a:off x="719137" y="1157833"/>
            <a:ext cx="7705725" cy="4143375"/>
          </a:xfrm>
          <a:prstGeom prst="rect">
            <a:avLst/>
          </a:prstGeom>
        </p:spPr>
      </p:pic>
    </p:spTree>
    <p:extLst>
      <p:ext uri="{BB962C8B-B14F-4D97-AF65-F5344CB8AC3E}">
        <p14:creationId xmlns:p14="http://schemas.microsoft.com/office/powerpoint/2010/main" val="476156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0D747F-DF3A-4D3A-A80B-FD4E719B56FC}"/>
              </a:ext>
            </a:extLst>
          </p:cNvPr>
          <p:cNvPicPr>
            <a:picLocks noChangeAspect="1"/>
          </p:cNvPicPr>
          <p:nvPr/>
        </p:nvPicPr>
        <p:blipFill>
          <a:blip r:embed="rId2"/>
          <a:stretch>
            <a:fillRect/>
          </a:stretch>
        </p:blipFill>
        <p:spPr>
          <a:xfrm>
            <a:off x="776287" y="995015"/>
            <a:ext cx="7591425" cy="4286250"/>
          </a:xfrm>
          <a:prstGeom prst="rect">
            <a:avLst/>
          </a:prstGeom>
        </p:spPr>
      </p:pic>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281265"/>
            <a:ext cx="7811727" cy="307975"/>
          </a:xfrm>
        </p:spPr>
        <p:txBody>
          <a:bodyPr/>
          <a:lstStyle/>
          <a:p>
            <a:r>
              <a:rPr lang="en-NZ" dirty="0"/>
              <a:t>The groups are allocated from left to right. The Dementia and Cancer groups are large in their own right. The amalgamated Chronic Disease group is almost the same size. The analysis that follows will typically use these five major groups.</a:t>
            </a:r>
            <a:endParaRPr lang="en-GB" dirty="0"/>
          </a:p>
        </p:txBody>
      </p:sp>
      <p:sp>
        <p:nvSpPr>
          <p:cNvPr id="3" name="Title 2"/>
          <p:cNvSpPr>
            <a:spLocks noGrp="1"/>
          </p:cNvSpPr>
          <p:nvPr>
            <p:ph type="title"/>
          </p:nvPr>
        </p:nvSpPr>
        <p:spPr>
          <a:xfrm>
            <a:off x="0" y="76200"/>
            <a:ext cx="9144000" cy="1143000"/>
          </a:xfrm>
        </p:spPr>
        <p:txBody>
          <a:bodyPr/>
          <a:lstStyle/>
          <a:p>
            <a:r>
              <a:rPr lang="en-NZ" sz="4000" dirty="0"/>
              <a:t>Trajectories Groups</a:t>
            </a:r>
            <a:endParaRPr lang="en-GB" sz="4000" dirty="0"/>
          </a:p>
        </p:txBody>
      </p:sp>
    </p:spTree>
    <p:extLst>
      <p:ext uri="{BB962C8B-B14F-4D97-AF65-F5344CB8AC3E}">
        <p14:creationId xmlns:p14="http://schemas.microsoft.com/office/powerpoint/2010/main" val="1840924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51520" y="5225750"/>
            <a:ext cx="7902835" cy="307975"/>
          </a:xfrm>
        </p:spPr>
        <p:txBody>
          <a:bodyPr/>
          <a:lstStyle/>
          <a:p>
            <a:r>
              <a:rPr lang="en-NZ" dirty="0"/>
              <a:t>Overall 43.8% of people used residential care at some time in their trajectory. This is highest for the Dementia group at 85.5%. More than half of Chronic Disease (51.3%) and more than a quarter of the Cancer group (27.0%) had an ARC subsidy or died in residential care. </a:t>
            </a:r>
            <a:endParaRPr lang="en-GB" dirty="0"/>
          </a:p>
        </p:txBody>
      </p:sp>
      <p:sp>
        <p:nvSpPr>
          <p:cNvPr id="3" name="Title 2"/>
          <p:cNvSpPr>
            <a:spLocks noGrp="1"/>
          </p:cNvSpPr>
          <p:nvPr>
            <p:ph type="title"/>
          </p:nvPr>
        </p:nvSpPr>
        <p:spPr>
          <a:xfrm>
            <a:off x="0" y="85636"/>
            <a:ext cx="9144000" cy="1143000"/>
          </a:xfrm>
        </p:spPr>
        <p:txBody>
          <a:bodyPr/>
          <a:lstStyle/>
          <a:p>
            <a:r>
              <a:rPr lang="en-NZ" sz="4000" dirty="0"/>
              <a:t>ARC Subsidy or Residential Care</a:t>
            </a:r>
            <a:endParaRPr lang="en-GB" sz="4000" dirty="0"/>
          </a:p>
        </p:txBody>
      </p:sp>
      <p:pic>
        <p:nvPicPr>
          <p:cNvPr id="2" name="Picture 1">
            <a:extLst>
              <a:ext uri="{FF2B5EF4-FFF2-40B4-BE49-F238E27FC236}">
                <a16:creationId xmlns:a16="http://schemas.microsoft.com/office/drawing/2014/main" id="{78072B9F-D0C1-4923-9355-16538AFF328F}"/>
              </a:ext>
            </a:extLst>
          </p:cNvPr>
          <p:cNvPicPr>
            <a:picLocks noChangeAspect="1"/>
          </p:cNvPicPr>
          <p:nvPr/>
        </p:nvPicPr>
        <p:blipFill>
          <a:blip r:embed="rId2"/>
          <a:stretch>
            <a:fillRect/>
          </a:stretch>
        </p:blipFill>
        <p:spPr>
          <a:xfrm>
            <a:off x="776287" y="908720"/>
            <a:ext cx="7591425" cy="4286250"/>
          </a:xfrm>
          <a:prstGeom prst="rect">
            <a:avLst/>
          </a:prstGeom>
        </p:spPr>
      </p:pic>
    </p:spTree>
    <p:extLst>
      <p:ext uri="{BB962C8B-B14F-4D97-AF65-F5344CB8AC3E}">
        <p14:creationId xmlns:p14="http://schemas.microsoft.com/office/powerpoint/2010/main" val="219004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288" y="2565400"/>
            <a:ext cx="8748712" cy="1143000"/>
          </a:xfrm>
        </p:spPr>
        <p:txBody>
          <a:bodyPr/>
          <a:lstStyle/>
          <a:p>
            <a:pPr algn="l">
              <a:lnSpc>
                <a:spcPct val="100000"/>
              </a:lnSpc>
              <a:spcBef>
                <a:spcPts val="1200"/>
              </a:spcBef>
              <a:spcAft>
                <a:spcPts val="1200"/>
              </a:spcAft>
            </a:pPr>
            <a:r>
              <a:rPr lang="en-NZ" sz="6000" dirty="0">
                <a:solidFill>
                  <a:srgbClr val="003366"/>
                </a:solidFill>
              </a:rPr>
              <a:t>Utilisation of Services</a:t>
            </a:r>
            <a:br>
              <a:rPr lang="en-NZ" sz="6600" dirty="0">
                <a:solidFill>
                  <a:srgbClr val="008080"/>
                </a:solidFill>
              </a:rPr>
            </a:br>
            <a:r>
              <a:rPr lang="en-NZ" dirty="0">
                <a:solidFill>
                  <a:srgbClr val="008080"/>
                </a:solidFill>
              </a:rPr>
              <a:t>Time before Death</a:t>
            </a:r>
            <a:endParaRPr lang="en-GB" sz="6600" dirty="0">
              <a:solidFill>
                <a:srgbClr val="008080"/>
              </a:solidFill>
            </a:endParaRPr>
          </a:p>
        </p:txBody>
      </p:sp>
    </p:spTree>
    <p:extLst>
      <p:ext uri="{BB962C8B-B14F-4D97-AF65-F5344CB8AC3E}">
        <p14:creationId xmlns:p14="http://schemas.microsoft.com/office/powerpoint/2010/main" val="2877266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157192"/>
            <a:ext cx="7902835" cy="307975"/>
          </a:xfrm>
        </p:spPr>
        <p:txBody>
          <a:bodyPr/>
          <a:lstStyle/>
          <a:p>
            <a:r>
              <a:rPr lang="en-NZ" dirty="0"/>
              <a:t>All groups have increasing utilisation throughout the ten years and much higher utilisation in the last year of life. Cancer and Chronic Disease have almost the same in LYOL, but Cancer is lower in earlier years. The lowest users of public hospital days are the Other Sudden Death group.</a:t>
            </a:r>
            <a:endParaRPr lang="en-GB" dirty="0"/>
          </a:p>
        </p:txBody>
      </p:sp>
      <p:sp>
        <p:nvSpPr>
          <p:cNvPr id="3" name="Title 2"/>
          <p:cNvSpPr>
            <a:spLocks noGrp="1"/>
          </p:cNvSpPr>
          <p:nvPr>
            <p:ph type="title"/>
          </p:nvPr>
        </p:nvSpPr>
        <p:spPr>
          <a:xfrm>
            <a:off x="0" y="76200"/>
            <a:ext cx="9144000" cy="1143000"/>
          </a:xfrm>
        </p:spPr>
        <p:txBody>
          <a:bodyPr/>
          <a:lstStyle/>
          <a:p>
            <a:r>
              <a:rPr lang="en-NZ" sz="4000" dirty="0"/>
              <a:t>Days in Public Hospital pppa</a:t>
            </a:r>
            <a:endParaRPr lang="en-GB" sz="4000" dirty="0"/>
          </a:p>
        </p:txBody>
      </p:sp>
      <p:pic>
        <p:nvPicPr>
          <p:cNvPr id="6" name="Picture 5">
            <a:extLst>
              <a:ext uri="{FF2B5EF4-FFF2-40B4-BE49-F238E27FC236}">
                <a16:creationId xmlns:a16="http://schemas.microsoft.com/office/drawing/2014/main" id="{6818DC92-1BD4-4FB4-BAA5-85EF82943E09}"/>
              </a:ext>
            </a:extLst>
          </p:cNvPr>
          <p:cNvPicPr>
            <a:picLocks noChangeAspect="1"/>
          </p:cNvPicPr>
          <p:nvPr/>
        </p:nvPicPr>
        <p:blipFill>
          <a:blip r:embed="rId2"/>
          <a:stretch>
            <a:fillRect/>
          </a:stretch>
        </p:blipFill>
        <p:spPr>
          <a:xfrm>
            <a:off x="4762" y="908720"/>
            <a:ext cx="9134475" cy="4238625"/>
          </a:xfrm>
          <a:prstGeom prst="rect">
            <a:avLst/>
          </a:prstGeom>
        </p:spPr>
      </p:pic>
    </p:spTree>
    <p:extLst>
      <p:ext uri="{BB962C8B-B14F-4D97-AF65-F5344CB8AC3E}">
        <p14:creationId xmlns:p14="http://schemas.microsoft.com/office/powerpoint/2010/main" val="2397871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157192"/>
            <a:ext cx="7902835" cy="307975"/>
          </a:xfrm>
        </p:spPr>
        <p:txBody>
          <a:bodyPr/>
          <a:lstStyle/>
          <a:p>
            <a:r>
              <a:rPr lang="en-NZ" dirty="0"/>
              <a:t>The Dementia group have a high and increasing utilisation throughout the ten years. Chronic Disease also have a sustained increase over time but to less than half of the level. Cancer has some usage, particularly in the last year of life. Two groups have no days of ARC subsidy in the last ten years.</a:t>
            </a:r>
            <a:endParaRPr lang="en-GB" dirty="0"/>
          </a:p>
        </p:txBody>
      </p:sp>
      <p:sp>
        <p:nvSpPr>
          <p:cNvPr id="3" name="Title 2"/>
          <p:cNvSpPr>
            <a:spLocks noGrp="1"/>
          </p:cNvSpPr>
          <p:nvPr>
            <p:ph type="title"/>
          </p:nvPr>
        </p:nvSpPr>
        <p:spPr>
          <a:xfrm>
            <a:off x="0" y="76200"/>
            <a:ext cx="9144000" cy="1143000"/>
          </a:xfrm>
        </p:spPr>
        <p:txBody>
          <a:bodyPr/>
          <a:lstStyle/>
          <a:p>
            <a:r>
              <a:rPr lang="en-NZ" sz="4000" dirty="0"/>
              <a:t>Days of ARC Subsidy pppa</a:t>
            </a:r>
            <a:endParaRPr lang="en-GB" sz="4000" dirty="0"/>
          </a:p>
        </p:txBody>
      </p:sp>
      <p:pic>
        <p:nvPicPr>
          <p:cNvPr id="2" name="Picture 1">
            <a:extLst>
              <a:ext uri="{FF2B5EF4-FFF2-40B4-BE49-F238E27FC236}">
                <a16:creationId xmlns:a16="http://schemas.microsoft.com/office/drawing/2014/main" id="{88F36F14-7D7D-48C3-A05C-93FF561518E8}"/>
              </a:ext>
            </a:extLst>
          </p:cNvPr>
          <p:cNvPicPr>
            <a:picLocks noChangeAspect="1"/>
          </p:cNvPicPr>
          <p:nvPr/>
        </p:nvPicPr>
        <p:blipFill>
          <a:blip r:embed="rId2"/>
          <a:stretch>
            <a:fillRect/>
          </a:stretch>
        </p:blipFill>
        <p:spPr>
          <a:xfrm>
            <a:off x="4762" y="908720"/>
            <a:ext cx="9134475" cy="4238625"/>
          </a:xfrm>
          <a:prstGeom prst="rect">
            <a:avLst/>
          </a:prstGeom>
        </p:spPr>
      </p:pic>
    </p:spTree>
    <p:extLst>
      <p:ext uri="{BB962C8B-B14F-4D97-AF65-F5344CB8AC3E}">
        <p14:creationId xmlns:p14="http://schemas.microsoft.com/office/powerpoint/2010/main" val="2225152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229200"/>
            <a:ext cx="7902835" cy="307975"/>
          </a:xfrm>
        </p:spPr>
        <p:txBody>
          <a:bodyPr/>
          <a:lstStyle/>
          <a:p>
            <a:r>
              <a:rPr lang="en-NZ" dirty="0"/>
              <a:t>All groups have higher ED utilisation in LYOL. The Cancer group has the largest increase in the LYOL, followed by Chronic Disease and then Need and Maximal Need. Would be useful to study impact of early referral to hospice on the Cancer group usage of ED. </a:t>
            </a:r>
            <a:endParaRPr lang="en-GB" dirty="0"/>
          </a:p>
        </p:txBody>
      </p:sp>
      <p:sp>
        <p:nvSpPr>
          <p:cNvPr id="3" name="Title 2"/>
          <p:cNvSpPr>
            <a:spLocks noGrp="1"/>
          </p:cNvSpPr>
          <p:nvPr>
            <p:ph type="title"/>
          </p:nvPr>
        </p:nvSpPr>
        <p:spPr>
          <a:xfrm>
            <a:off x="0" y="76200"/>
            <a:ext cx="9144000" cy="1143000"/>
          </a:xfrm>
        </p:spPr>
        <p:txBody>
          <a:bodyPr/>
          <a:lstStyle/>
          <a:p>
            <a:r>
              <a:rPr lang="en-NZ" sz="4000" dirty="0"/>
              <a:t>Emergency Dept. Admissions pppa</a:t>
            </a:r>
            <a:endParaRPr lang="en-GB" sz="4000" dirty="0"/>
          </a:p>
        </p:txBody>
      </p:sp>
      <p:pic>
        <p:nvPicPr>
          <p:cNvPr id="8" name="Picture 7">
            <a:extLst>
              <a:ext uri="{FF2B5EF4-FFF2-40B4-BE49-F238E27FC236}">
                <a16:creationId xmlns:a16="http://schemas.microsoft.com/office/drawing/2014/main" id="{6383B12D-3CE2-46CB-8F2C-DD94185ECB5C}"/>
              </a:ext>
            </a:extLst>
          </p:cNvPr>
          <p:cNvPicPr>
            <a:picLocks noChangeAspect="1"/>
          </p:cNvPicPr>
          <p:nvPr/>
        </p:nvPicPr>
        <p:blipFill>
          <a:blip r:embed="rId2"/>
          <a:stretch>
            <a:fillRect/>
          </a:stretch>
        </p:blipFill>
        <p:spPr>
          <a:xfrm>
            <a:off x="4762" y="908720"/>
            <a:ext cx="9134475" cy="4238625"/>
          </a:xfrm>
          <a:prstGeom prst="rect">
            <a:avLst/>
          </a:prstGeom>
        </p:spPr>
      </p:pic>
    </p:spTree>
    <p:extLst>
      <p:ext uri="{BB962C8B-B14F-4D97-AF65-F5344CB8AC3E}">
        <p14:creationId xmlns:p14="http://schemas.microsoft.com/office/powerpoint/2010/main" val="2344539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281265"/>
            <a:ext cx="7902835" cy="307975"/>
          </a:xfrm>
        </p:spPr>
        <p:txBody>
          <a:bodyPr/>
          <a:lstStyle/>
          <a:p>
            <a:r>
              <a:rPr lang="en-NZ" dirty="0"/>
              <a:t>The Cancer group have the highest utilisation and highest increase in outpatient visits in the last year of life. Chronic Disease have higher usage initially, but not as high as Cancer in the LYOL. Dementia group have lower OP visits in last years – perhaps impacted by being in ARC.</a:t>
            </a:r>
            <a:endParaRPr lang="en-GB" dirty="0"/>
          </a:p>
        </p:txBody>
      </p:sp>
      <p:sp>
        <p:nvSpPr>
          <p:cNvPr id="3" name="Title 2"/>
          <p:cNvSpPr>
            <a:spLocks noGrp="1"/>
          </p:cNvSpPr>
          <p:nvPr>
            <p:ph type="title"/>
          </p:nvPr>
        </p:nvSpPr>
        <p:spPr>
          <a:xfrm>
            <a:off x="0" y="76200"/>
            <a:ext cx="9144000" cy="1143000"/>
          </a:xfrm>
        </p:spPr>
        <p:txBody>
          <a:bodyPr/>
          <a:lstStyle/>
          <a:p>
            <a:r>
              <a:rPr lang="en-NZ" sz="4000" dirty="0"/>
              <a:t>Outpatient Visits pppa</a:t>
            </a:r>
            <a:endParaRPr lang="en-GB" sz="4000" dirty="0"/>
          </a:p>
        </p:txBody>
      </p:sp>
      <p:pic>
        <p:nvPicPr>
          <p:cNvPr id="6" name="Picture 5">
            <a:extLst>
              <a:ext uri="{FF2B5EF4-FFF2-40B4-BE49-F238E27FC236}">
                <a16:creationId xmlns:a16="http://schemas.microsoft.com/office/drawing/2014/main" id="{F1536F2E-9FC8-4A8D-8B19-C4CCE6913FBB}"/>
              </a:ext>
            </a:extLst>
          </p:cNvPr>
          <p:cNvPicPr>
            <a:picLocks noChangeAspect="1"/>
          </p:cNvPicPr>
          <p:nvPr/>
        </p:nvPicPr>
        <p:blipFill>
          <a:blip r:embed="rId2"/>
          <a:stretch>
            <a:fillRect/>
          </a:stretch>
        </p:blipFill>
        <p:spPr>
          <a:xfrm>
            <a:off x="4762" y="908720"/>
            <a:ext cx="9134475" cy="4238625"/>
          </a:xfrm>
          <a:prstGeom prst="rect">
            <a:avLst/>
          </a:prstGeom>
        </p:spPr>
      </p:pic>
    </p:spTree>
    <p:extLst>
      <p:ext uri="{BB962C8B-B14F-4D97-AF65-F5344CB8AC3E}">
        <p14:creationId xmlns:p14="http://schemas.microsoft.com/office/powerpoint/2010/main" val="705104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281265"/>
            <a:ext cx="7902835" cy="307975"/>
          </a:xfrm>
        </p:spPr>
        <p:txBody>
          <a:bodyPr/>
          <a:lstStyle/>
          <a:p>
            <a:r>
              <a:rPr lang="en-NZ" dirty="0"/>
              <a:t>Chronic Disease have the highest average number of medicines dispensed pppa, followed by Dementia. Cancer group have a large increase in the LYOL from a lower base usage. Need and Maximal Need have relatively constant utilisation, at about half the levels of those in Chronic Disease. </a:t>
            </a:r>
            <a:endParaRPr lang="en-GB" dirty="0"/>
          </a:p>
        </p:txBody>
      </p:sp>
      <p:sp>
        <p:nvSpPr>
          <p:cNvPr id="3" name="Title 2"/>
          <p:cNvSpPr>
            <a:spLocks noGrp="1"/>
          </p:cNvSpPr>
          <p:nvPr>
            <p:ph type="title"/>
          </p:nvPr>
        </p:nvSpPr>
        <p:spPr>
          <a:xfrm>
            <a:off x="0" y="76200"/>
            <a:ext cx="9144000" cy="1143000"/>
          </a:xfrm>
        </p:spPr>
        <p:txBody>
          <a:bodyPr/>
          <a:lstStyle/>
          <a:p>
            <a:r>
              <a:rPr lang="en-NZ" sz="4000" dirty="0"/>
              <a:t>Medicines Dispensed pppa</a:t>
            </a:r>
            <a:endParaRPr lang="en-GB" sz="4000" dirty="0"/>
          </a:p>
        </p:txBody>
      </p:sp>
      <p:pic>
        <p:nvPicPr>
          <p:cNvPr id="2" name="Picture 1">
            <a:extLst>
              <a:ext uri="{FF2B5EF4-FFF2-40B4-BE49-F238E27FC236}">
                <a16:creationId xmlns:a16="http://schemas.microsoft.com/office/drawing/2014/main" id="{DCF850BB-65B9-4478-A317-69A86DFDD605}"/>
              </a:ext>
            </a:extLst>
          </p:cNvPr>
          <p:cNvPicPr>
            <a:picLocks noChangeAspect="1"/>
          </p:cNvPicPr>
          <p:nvPr/>
        </p:nvPicPr>
        <p:blipFill>
          <a:blip r:embed="rId2"/>
          <a:stretch>
            <a:fillRect/>
          </a:stretch>
        </p:blipFill>
        <p:spPr>
          <a:xfrm>
            <a:off x="4762" y="908720"/>
            <a:ext cx="9134475" cy="4238625"/>
          </a:xfrm>
          <a:prstGeom prst="rect">
            <a:avLst/>
          </a:prstGeom>
        </p:spPr>
      </p:pic>
    </p:spTree>
    <p:extLst>
      <p:ext uri="{BB962C8B-B14F-4D97-AF65-F5344CB8AC3E}">
        <p14:creationId xmlns:p14="http://schemas.microsoft.com/office/powerpoint/2010/main" val="2385939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281265"/>
            <a:ext cx="7902835" cy="307975"/>
          </a:xfrm>
        </p:spPr>
        <p:txBody>
          <a:bodyPr/>
          <a:lstStyle/>
          <a:p>
            <a:r>
              <a:rPr lang="en-NZ" dirty="0"/>
              <a:t>Chronic Disease have the highest sustained utilisation of laboratory tests pppa, but Cancer group increases rapidly and in the highest in the LYOL. Dementia group is similar in shape to Need and Maximal Need, but slightly higher each period.</a:t>
            </a:r>
            <a:endParaRPr lang="en-GB" dirty="0"/>
          </a:p>
        </p:txBody>
      </p:sp>
      <p:sp>
        <p:nvSpPr>
          <p:cNvPr id="3" name="Title 2"/>
          <p:cNvSpPr>
            <a:spLocks noGrp="1"/>
          </p:cNvSpPr>
          <p:nvPr>
            <p:ph type="title"/>
          </p:nvPr>
        </p:nvSpPr>
        <p:spPr>
          <a:xfrm>
            <a:off x="0" y="76200"/>
            <a:ext cx="9144000" cy="1143000"/>
          </a:xfrm>
        </p:spPr>
        <p:txBody>
          <a:bodyPr/>
          <a:lstStyle/>
          <a:p>
            <a:r>
              <a:rPr lang="en-NZ" sz="4000" dirty="0"/>
              <a:t>Laboratory Tests pppa</a:t>
            </a:r>
            <a:endParaRPr lang="en-GB" sz="4000" dirty="0"/>
          </a:p>
        </p:txBody>
      </p:sp>
      <p:pic>
        <p:nvPicPr>
          <p:cNvPr id="2" name="Picture 1">
            <a:extLst>
              <a:ext uri="{FF2B5EF4-FFF2-40B4-BE49-F238E27FC236}">
                <a16:creationId xmlns:a16="http://schemas.microsoft.com/office/drawing/2014/main" id="{6B4DDC4C-EF0B-4F1F-AFDA-65C83A6FD8B8}"/>
              </a:ext>
            </a:extLst>
          </p:cNvPr>
          <p:cNvPicPr>
            <a:picLocks noChangeAspect="1"/>
          </p:cNvPicPr>
          <p:nvPr/>
        </p:nvPicPr>
        <p:blipFill>
          <a:blip r:embed="rId2"/>
          <a:stretch>
            <a:fillRect/>
          </a:stretch>
        </p:blipFill>
        <p:spPr>
          <a:xfrm>
            <a:off x="4762" y="908720"/>
            <a:ext cx="9134475" cy="4238625"/>
          </a:xfrm>
          <a:prstGeom prst="rect">
            <a:avLst/>
          </a:prstGeom>
        </p:spPr>
      </p:pic>
    </p:spTree>
    <p:extLst>
      <p:ext uri="{BB962C8B-B14F-4D97-AF65-F5344CB8AC3E}">
        <p14:creationId xmlns:p14="http://schemas.microsoft.com/office/powerpoint/2010/main" val="710209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157192"/>
            <a:ext cx="7811727" cy="307975"/>
          </a:xfrm>
        </p:spPr>
        <p:txBody>
          <a:bodyPr/>
          <a:lstStyle/>
          <a:p>
            <a:r>
              <a:rPr lang="en-NZ" dirty="0"/>
              <a:t>This shows the average utilisation of hospice across </a:t>
            </a:r>
            <a:r>
              <a:rPr lang="en-NZ" u="sng" dirty="0"/>
              <a:t>all deaths</a:t>
            </a:r>
            <a:r>
              <a:rPr lang="en-NZ" dirty="0"/>
              <a:t> in each trajectory group. For every person in the Cancer group, on average there were 96.7 days with hospice in the last year of life and 16.7 days in the previous year. Be wary of averages as some people have much shorter trajectories while some are with hospice the whole of that year. </a:t>
            </a:r>
            <a:endParaRPr lang="en-GB" dirty="0"/>
          </a:p>
        </p:txBody>
      </p:sp>
      <p:sp>
        <p:nvSpPr>
          <p:cNvPr id="3" name="Title 2"/>
          <p:cNvSpPr>
            <a:spLocks noGrp="1"/>
          </p:cNvSpPr>
          <p:nvPr>
            <p:ph type="title"/>
          </p:nvPr>
        </p:nvSpPr>
        <p:spPr>
          <a:xfrm>
            <a:off x="0" y="76200"/>
            <a:ext cx="9144000" cy="1143000"/>
          </a:xfrm>
        </p:spPr>
        <p:txBody>
          <a:bodyPr/>
          <a:lstStyle/>
          <a:p>
            <a:r>
              <a:rPr lang="en-NZ" sz="4000" dirty="0"/>
              <a:t>Days with Hospice pppa</a:t>
            </a:r>
            <a:endParaRPr lang="en-GB" sz="4000" dirty="0"/>
          </a:p>
        </p:txBody>
      </p:sp>
      <p:pic>
        <p:nvPicPr>
          <p:cNvPr id="6" name="Picture 5">
            <a:extLst>
              <a:ext uri="{FF2B5EF4-FFF2-40B4-BE49-F238E27FC236}">
                <a16:creationId xmlns:a16="http://schemas.microsoft.com/office/drawing/2014/main" id="{9F16DE62-9661-4004-AE77-965799A4217F}"/>
              </a:ext>
            </a:extLst>
          </p:cNvPr>
          <p:cNvPicPr>
            <a:picLocks noChangeAspect="1"/>
          </p:cNvPicPr>
          <p:nvPr/>
        </p:nvPicPr>
        <p:blipFill>
          <a:blip r:embed="rId2"/>
          <a:stretch>
            <a:fillRect/>
          </a:stretch>
        </p:blipFill>
        <p:spPr>
          <a:xfrm>
            <a:off x="4762" y="908720"/>
            <a:ext cx="9134475" cy="4238625"/>
          </a:xfrm>
          <a:prstGeom prst="rect">
            <a:avLst/>
          </a:prstGeom>
        </p:spPr>
      </p:pic>
    </p:spTree>
    <p:extLst>
      <p:ext uri="{BB962C8B-B14F-4D97-AF65-F5344CB8AC3E}">
        <p14:creationId xmlns:p14="http://schemas.microsoft.com/office/powerpoint/2010/main" val="917040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811726" cy="307975"/>
          </a:xfrm>
        </p:spPr>
        <p:txBody>
          <a:bodyPr/>
          <a:lstStyle/>
          <a:p>
            <a:r>
              <a:rPr lang="en-NZ" b="1" dirty="0"/>
              <a:t>Data Source</a:t>
            </a:r>
            <a:r>
              <a:rPr lang="en-NZ" dirty="0"/>
              <a:t>: Statistics NZ, </a:t>
            </a:r>
            <a:r>
              <a:rPr lang="en-GB" dirty="0"/>
              <a:t>DHB Births and Deaths Projections 2019-38 (2018 Update)</a:t>
            </a:r>
          </a:p>
        </p:txBody>
      </p:sp>
      <p:sp>
        <p:nvSpPr>
          <p:cNvPr id="5" name="Text Placeholder 4"/>
          <p:cNvSpPr>
            <a:spLocks noGrp="1"/>
          </p:cNvSpPr>
          <p:nvPr>
            <p:ph type="body" sz="quarter" idx="11"/>
          </p:nvPr>
        </p:nvSpPr>
        <p:spPr>
          <a:xfrm>
            <a:off x="288665" y="5229200"/>
            <a:ext cx="7917122" cy="307975"/>
          </a:xfrm>
        </p:spPr>
        <p:txBody>
          <a:bodyPr/>
          <a:lstStyle/>
          <a:p>
            <a:r>
              <a:rPr lang="en-NZ" dirty="0"/>
              <a:t>Statistics NZ projects for the Ministry of Health in the “2018 Update” that total deaths will increase from </a:t>
            </a:r>
            <a:r>
              <a:rPr lang="en-NZ" b="1" dirty="0"/>
              <a:t>32,600</a:t>
            </a:r>
            <a:r>
              <a:rPr lang="en-NZ" dirty="0"/>
              <a:t> a year in FY2019 to </a:t>
            </a:r>
            <a:r>
              <a:rPr lang="en-NZ" b="1" dirty="0"/>
              <a:t>45,500</a:t>
            </a:r>
            <a:r>
              <a:rPr lang="en-NZ" dirty="0"/>
              <a:t> a year by FY2038, an increase of </a:t>
            </a:r>
            <a:r>
              <a:rPr lang="en-NZ" b="1" dirty="0"/>
              <a:t>40%</a:t>
            </a:r>
            <a:r>
              <a:rPr lang="en-NZ" dirty="0"/>
              <a:t>. There are two important effects: the greater number of deaths and the ageing of those deaths.</a:t>
            </a:r>
            <a:endParaRPr lang="en-GB" dirty="0"/>
          </a:p>
          <a:p>
            <a:endParaRPr lang="en-GB" dirty="0"/>
          </a:p>
        </p:txBody>
      </p:sp>
      <p:sp>
        <p:nvSpPr>
          <p:cNvPr id="3" name="Title 2"/>
          <p:cNvSpPr>
            <a:spLocks noGrp="1"/>
          </p:cNvSpPr>
          <p:nvPr>
            <p:ph type="title"/>
          </p:nvPr>
        </p:nvSpPr>
        <p:spPr>
          <a:xfrm>
            <a:off x="0" y="76200"/>
            <a:ext cx="9144000" cy="1143000"/>
          </a:xfrm>
        </p:spPr>
        <p:txBody>
          <a:bodyPr/>
          <a:lstStyle/>
          <a:p>
            <a:r>
              <a:rPr lang="en-NZ" sz="4000" dirty="0"/>
              <a:t>Ageing of Deaths 2019 to 2038</a:t>
            </a:r>
            <a:endParaRPr lang="en-GB" sz="4000" dirty="0"/>
          </a:p>
        </p:txBody>
      </p:sp>
      <p:pic>
        <p:nvPicPr>
          <p:cNvPr id="2" name="Picture 1">
            <a:extLst>
              <a:ext uri="{FF2B5EF4-FFF2-40B4-BE49-F238E27FC236}">
                <a16:creationId xmlns:a16="http://schemas.microsoft.com/office/drawing/2014/main" id="{1583801A-B26E-47D5-B62E-DB4817AECC42}"/>
              </a:ext>
            </a:extLst>
          </p:cNvPr>
          <p:cNvPicPr>
            <a:picLocks noChangeAspect="1"/>
          </p:cNvPicPr>
          <p:nvPr/>
        </p:nvPicPr>
        <p:blipFill>
          <a:blip r:embed="rId2"/>
          <a:stretch>
            <a:fillRect/>
          </a:stretch>
        </p:blipFill>
        <p:spPr>
          <a:xfrm>
            <a:off x="938212" y="980728"/>
            <a:ext cx="7267575" cy="4238625"/>
          </a:xfrm>
          <a:prstGeom prst="rect">
            <a:avLst/>
          </a:prstGeom>
        </p:spPr>
      </p:pic>
    </p:spTree>
    <p:extLst>
      <p:ext uri="{BB962C8B-B14F-4D97-AF65-F5344CB8AC3E}">
        <p14:creationId xmlns:p14="http://schemas.microsoft.com/office/powerpoint/2010/main" val="482897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157192"/>
            <a:ext cx="7811727" cy="307975"/>
          </a:xfrm>
        </p:spPr>
        <p:txBody>
          <a:bodyPr/>
          <a:lstStyle/>
          <a:p>
            <a:r>
              <a:rPr lang="en-NZ" dirty="0"/>
              <a:t>This shows the average utilisation of hospice IPU across </a:t>
            </a:r>
            <a:r>
              <a:rPr lang="en-NZ" u="sng" dirty="0"/>
              <a:t>all deaths</a:t>
            </a:r>
            <a:r>
              <a:rPr lang="en-NZ" dirty="0"/>
              <a:t> in each trajectory group. For every person in the Cancer group, on average there were 9.2 days in IPU in the last year of life and 1.0 days in the previous year. </a:t>
            </a:r>
            <a:endParaRPr lang="en-GB" dirty="0"/>
          </a:p>
        </p:txBody>
      </p:sp>
      <p:sp>
        <p:nvSpPr>
          <p:cNvPr id="3" name="Title 2"/>
          <p:cNvSpPr>
            <a:spLocks noGrp="1"/>
          </p:cNvSpPr>
          <p:nvPr>
            <p:ph type="title"/>
          </p:nvPr>
        </p:nvSpPr>
        <p:spPr>
          <a:xfrm>
            <a:off x="0" y="76200"/>
            <a:ext cx="9144000" cy="1143000"/>
          </a:xfrm>
        </p:spPr>
        <p:txBody>
          <a:bodyPr/>
          <a:lstStyle/>
          <a:p>
            <a:r>
              <a:rPr lang="en-NZ" sz="4000" dirty="0"/>
              <a:t>Days in Hospice IPU pppa</a:t>
            </a:r>
            <a:endParaRPr lang="en-GB" sz="4000" dirty="0"/>
          </a:p>
        </p:txBody>
      </p:sp>
      <p:pic>
        <p:nvPicPr>
          <p:cNvPr id="2" name="Picture 1">
            <a:extLst>
              <a:ext uri="{FF2B5EF4-FFF2-40B4-BE49-F238E27FC236}">
                <a16:creationId xmlns:a16="http://schemas.microsoft.com/office/drawing/2014/main" id="{51FF0874-827F-4F0E-9EAB-4E7DF7EF664A}"/>
              </a:ext>
            </a:extLst>
          </p:cNvPr>
          <p:cNvPicPr>
            <a:picLocks noChangeAspect="1"/>
          </p:cNvPicPr>
          <p:nvPr/>
        </p:nvPicPr>
        <p:blipFill>
          <a:blip r:embed="rId2"/>
          <a:stretch>
            <a:fillRect/>
          </a:stretch>
        </p:blipFill>
        <p:spPr>
          <a:xfrm>
            <a:off x="4762" y="908720"/>
            <a:ext cx="9134475" cy="4238625"/>
          </a:xfrm>
          <a:prstGeom prst="rect">
            <a:avLst/>
          </a:prstGeom>
        </p:spPr>
      </p:pic>
    </p:spTree>
    <p:extLst>
      <p:ext uri="{BB962C8B-B14F-4D97-AF65-F5344CB8AC3E}">
        <p14:creationId xmlns:p14="http://schemas.microsoft.com/office/powerpoint/2010/main" val="2686610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085184"/>
            <a:ext cx="7739719" cy="307975"/>
          </a:xfrm>
        </p:spPr>
        <p:txBody>
          <a:bodyPr/>
          <a:lstStyle/>
          <a:p>
            <a:r>
              <a:rPr lang="en-NZ" dirty="0"/>
              <a:t>The </a:t>
            </a:r>
            <a:r>
              <a:rPr lang="en-GB" dirty="0"/>
              <a:t>Cancer group has an added 9.2 days from hospice IPU in the LYOL with 1.0 days in Year 2. The Chronic disease group has an added 1.1 days in the LYOL. For all other groups and time periods, the addition of hospice IPU adds small amounts less than one day. </a:t>
            </a:r>
          </a:p>
        </p:txBody>
      </p:sp>
      <p:sp>
        <p:nvSpPr>
          <p:cNvPr id="3" name="Title 2"/>
          <p:cNvSpPr>
            <a:spLocks noGrp="1"/>
          </p:cNvSpPr>
          <p:nvPr>
            <p:ph type="title"/>
          </p:nvPr>
        </p:nvSpPr>
        <p:spPr>
          <a:xfrm>
            <a:off x="0" y="76200"/>
            <a:ext cx="9134475" cy="1143000"/>
          </a:xfrm>
        </p:spPr>
        <p:txBody>
          <a:bodyPr/>
          <a:lstStyle/>
          <a:p>
            <a:r>
              <a:rPr lang="en-NZ" sz="3800" dirty="0"/>
              <a:t>Days Hospital, ARC, Hospice IPU pppa</a:t>
            </a:r>
            <a:endParaRPr lang="en-GB" sz="3800" dirty="0"/>
          </a:p>
        </p:txBody>
      </p:sp>
      <p:pic>
        <p:nvPicPr>
          <p:cNvPr id="7" name="Picture 6">
            <a:extLst>
              <a:ext uri="{FF2B5EF4-FFF2-40B4-BE49-F238E27FC236}">
                <a16:creationId xmlns:a16="http://schemas.microsoft.com/office/drawing/2014/main" id="{3B2FE363-D709-4F1F-96F5-0CB1E7B2B6F4}"/>
              </a:ext>
            </a:extLst>
          </p:cNvPr>
          <p:cNvPicPr>
            <a:picLocks noChangeAspect="1"/>
          </p:cNvPicPr>
          <p:nvPr/>
        </p:nvPicPr>
        <p:blipFill>
          <a:blip r:embed="rId2"/>
          <a:stretch>
            <a:fillRect/>
          </a:stretch>
        </p:blipFill>
        <p:spPr>
          <a:xfrm>
            <a:off x="4762" y="908720"/>
            <a:ext cx="9134475" cy="4238625"/>
          </a:xfrm>
          <a:prstGeom prst="rect">
            <a:avLst/>
          </a:prstGeom>
        </p:spPr>
      </p:pic>
    </p:spTree>
    <p:extLst>
      <p:ext uri="{BB962C8B-B14F-4D97-AF65-F5344CB8AC3E}">
        <p14:creationId xmlns:p14="http://schemas.microsoft.com/office/powerpoint/2010/main" val="3032389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288" y="2565400"/>
            <a:ext cx="8748712" cy="1143000"/>
          </a:xfrm>
        </p:spPr>
        <p:txBody>
          <a:bodyPr/>
          <a:lstStyle/>
          <a:p>
            <a:pPr algn="l">
              <a:lnSpc>
                <a:spcPct val="100000"/>
              </a:lnSpc>
              <a:spcBef>
                <a:spcPts val="1200"/>
              </a:spcBef>
              <a:spcAft>
                <a:spcPts val="1200"/>
              </a:spcAft>
            </a:pPr>
            <a:r>
              <a:rPr lang="en-NZ" sz="6000" dirty="0">
                <a:solidFill>
                  <a:srgbClr val="003366"/>
                </a:solidFill>
              </a:rPr>
              <a:t>Time before Death</a:t>
            </a:r>
            <a:br>
              <a:rPr lang="en-NZ" sz="6600" dirty="0">
                <a:solidFill>
                  <a:srgbClr val="008080"/>
                </a:solidFill>
              </a:rPr>
            </a:br>
            <a:r>
              <a:rPr lang="en-NZ" dirty="0">
                <a:solidFill>
                  <a:srgbClr val="008080"/>
                </a:solidFill>
              </a:rPr>
              <a:t>First Admission to ARC</a:t>
            </a:r>
            <a:br>
              <a:rPr lang="en-NZ" dirty="0">
                <a:solidFill>
                  <a:srgbClr val="008080"/>
                </a:solidFill>
              </a:rPr>
            </a:br>
            <a:r>
              <a:rPr lang="en-NZ" dirty="0">
                <a:solidFill>
                  <a:srgbClr val="008080"/>
                </a:solidFill>
              </a:rPr>
              <a:t>First Referral to Hospice</a:t>
            </a:r>
            <a:endParaRPr lang="en-GB" sz="6600" dirty="0">
              <a:solidFill>
                <a:srgbClr val="008080"/>
              </a:solidFill>
            </a:endParaRPr>
          </a:p>
        </p:txBody>
      </p:sp>
    </p:spTree>
    <p:extLst>
      <p:ext uri="{BB962C8B-B14F-4D97-AF65-F5344CB8AC3E}">
        <p14:creationId xmlns:p14="http://schemas.microsoft.com/office/powerpoint/2010/main" val="2271951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51521" y="5229200"/>
            <a:ext cx="7848872" cy="307975"/>
          </a:xfrm>
        </p:spPr>
        <p:txBody>
          <a:bodyPr/>
          <a:lstStyle/>
          <a:p>
            <a:r>
              <a:rPr lang="en-NZ" dirty="0"/>
              <a:t>There are people with very short stays in aged residential care: overall, </a:t>
            </a:r>
            <a:r>
              <a:rPr lang="en-NZ" b="1" dirty="0"/>
              <a:t>43.7% </a:t>
            </a:r>
            <a:r>
              <a:rPr lang="en-GB" b="1" dirty="0"/>
              <a:t>have their first admission less than one year before death </a:t>
            </a:r>
            <a:r>
              <a:rPr lang="en-GB" dirty="0"/>
              <a:t>and </a:t>
            </a:r>
            <a:r>
              <a:rPr lang="en-NZ" b="1" dirty="0"/>
              <a:t>24.3% have their first admission in the last three months of life</a:t>
            </a:r>
            <a:r>
              <a:rPr lang="en-NZ" dirty="0"/>
              <a:t>. </a:t>
            </a:r>
            <a:endParaRPr lang="en-GB" dirty="0"/>
          </a:p>
        </p:txBody>
      </p:sp>
      <p:sp>
        <p:nvSpPr>
          <p:cNvPr id="3" name="Title 2"/>
          <p:cNvSpPr>
            <a:spLocks noGrp="1"/>
          </p:cNvSpPr>
          <p:nvPr>
            <p:ph type="title"/>
          </p:nvPr>
        </p:nvSpPr>
        <p:spPr>
          <a:xfrm>
            <a:off x="0" y="76200"/>
            <a:ext cx="9144000" cy="1143000"/>
          </a:xfrm>
        </p:spPr>
        <p:txBody>
          <a:bodyPr/>
          <a:lstStyle/>
          <a:p>
            <a:r>
              <a:rPr lang="en-NZ" sz="4000" dirty="0"/>
              <a:t>Timing of First Admission to ARC</a:t>
            </a:r>
            <a:endParaRPr lang="en-GB" sz="4000" dirty="0"/>
          </a:p>
        </p:txBody>
      </p:sp>
      <p:pic>
        <p:nvPicPr>
          <p:cNvPr id="7" name="Picture 6">
            <a:extLst>
              <a:ext uri="{FF2B5EF4-FFF2-40B4-BE49-F238E27FC236}">
                <a16:creationId xmlns:a16="http://schemas.microsoft.com/office/drawing/2014/main" id="{889E8181-66FB-4A47-8A5D-D24D6A8017CC}"/>
              </a:ext>
            </a:extLst>
          </p:cNvPr>
          <p:cNvPicPr>
            <a:picLocks noChangeAspect="1"/>
          </p:cNvPicPr>
          <p:nvPr/>
        </p:nvPicPr>
        <p:blipFill>
          <a:blip r:embed="rId2"/>
          <a:stretch>
            <a:fillRect/>
          </a:stretch>
        </p:blipFill>
        <p:spPr>
          <a:xfrm>
            <a:off x="200025" y="908720"/>
            <a:ext cx="8743950" cy="4238625"/>
          </a:xfrm>
          <a:prstGeom prst="rect">
            <a:avLst/>
          </a:prstGeom>
        </p:spPr>
      </p:pic>
    </p:spTree>
    <p:extLst>
      <p:ext uri="{BB962C8B-B14F-4D97-AF65-F5344CB8AC3E}">
        <p14:creationId xmlns:p14="http://schemas.microsoft.com/office/powerpoint/2010/main" val="569047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51520" y="5229200"/>
            <a:ext cx="7902835" cy="307975"/>
          </a:xfrm>
        </p:spPr>
        <p:txBody>
          <a:bodyPr/>
          <a:lstStyle/>
          <a:p>
            <a:r>
              <a:rPr lang="en-GB" dirty="0"/>
              <a:t>Eight people were admitted for the first time on the day of death and 343 in the last week of life. In the last four weeks of life, 1,423 were admitted (11.9% of those with any ARC subsidy). In the last three months of life, 2,897 were admitted for the first time (24.3% of those with an ARC subsidy).  </a:t>
            </a:r>
          </a:p>
        </p:txBody>
      </p:sp>
      <p:sp>
        <p:nvSpPr>
          <p:cNvPr id="3" name="Title 2"/>
          <p:cNvSpPr>
            <a:spLocks noGrp="1"/>
          </p:cNvSpPr>
          <p:nvPr>
            <p:ph type="title"/>
          </p:nvPr>
        </p:nvSpPr>
        <p:spPr>
          <a:xfrm>
            <a:off x="0" y="76200"/>
            <a:ext cx="9144000" cy="1143000"/>
          </a:xfrm>
        </p:spPr>
        <p:txBody>
          <a:bodyPr/>
          <a:lstStyle/>
          <a:p>
            <a:r>
              <a:rPr lang="en-NZ" sz="4000" dirty="0"/>
              <a:t>First Admission to ARC in LYOL</a:t>
            </a:r>
            <a:endParaRPr lang="en-GB" sz="4000" dirty="0"/>
          </a:p>
        </p:txBody>
      </p:sp>
      <p:pic>
        <p:nvPicPr>
          <p:cNvPr id="2" name="Picture 1">
            <a:extLst>
              <a:ext uri="{FF2B5EF4-FFF2-40B4-BE49-F238E27FC236}">
                <a16:creationId xmlns:a16="http://schemas.microsoft.com/office/drawing/2014/main" id="{84C8208C-6ADB-43F7-AF1D-93D72F7B4997}"/>
              </a:ext>
            </a:extLst>
          </p:cNvPr>
          <p:cNvPicPr>
            <a:picLocks noChangeAspect="1"/>
          </p:cNvPicPr>
          <p:nvPr/>
        </p:nvPicPr>
        <p:blipFill>
          <a:blip r:embed="rId2"/>
          <a:stretch>
            <a:fillRect/>
          </a:stretch>
        </p:blipFill>
        <p:spPr>
          <a:xfrm>
            <a:off x="200025" y="980728"/>
            <a:ext cx="8743950" cy="4238625"/>
          </a:xfrm>
          <a:prstGeom prst="rect">
            <a:avLst/>
          </a:prstGeom>
        </p:spPr>
      </p:pic>
    </p:spTree>
    <p:extLst>
      <p:ext uri="{BB962C8B-B14F-4D97-AF65-F5344CB8AC3E}">
        <p14:creationId xmlns:p14="http://schemas.microsoft.com/office/powerpoint/2010/main" val="1038340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51520" y="5085184"/>
            <a:ext cx="7920880" cy="307975"/>
          </a:xfrm>
        </p:spPr>
        <p:txBody>
          <a:bodyPr/>
          <a:lstStyle/>
          <a:p>
            <a:r>
              <a:rPr lang="en-GB" dirty="0"/>
              <a:t>Referrals to hospice are happening late in the trajectory: there were referrals in the last three months of life for 60.3% of hospice users, in the last four weeks of life for 33.8% and in the last week of life for 13.3% of hospice users. 117 people were referred to hospice only on the day of death and for 16 people the referral arrived after death. </a:t>
            </a:r>
          </a:p>
        </p:txBody>
      </p:sp>
      <p:sp>
        <p:nvSpPr>
          <p:cNvPr id="3" name="Title 2"/>
          <p:cNvSpPr>
            <a:spLocks noGrp="1"/>
          </p:cNvSpPr>
          <p:nvPr>
            <p:ph type="title"/>
          </p:nvPr>
        </p:nvSpPr>
        <p:spPr>
          <a:xfrm>
            <a:off x="0" y="76200"/>
            <a:ext cx="9144000" cy="1143000"/>
          </a:xfrm>
        </p:spPr>
        <p:txBody>
          <a:bodyPr/>
          <a:lstStyle/>
          <a:p>
            <a:r>
              <a:rPr lang="en-NZ" sz="4000" dirty="0"/>
              <a:t>First Referral to Hospice in LYOL</a:t>
            </a:r>
            <a:endParaRPr lang="en-GB" sz="4000" dirty="0"/>
          </a:p>
        </p:txBody>
      </p:sp>
      <p:pic>
        <p:nvPicPr>
          <p:cNvPr id="2" name="Picture 1">
            <a:extLst>
              <a:ext uri="{FF2B5EF4-FFF2-40B4-BE49-F238E27FC236}">
                <a16:creationId xmlns:a16="http://schemas.microsoft.com/office/drawing/2014/main" id="{A10863D8-5826-40B4-B082-F909E631E227}"/>
              </a:ext>
            </a:extLst>
          </p:cNvPr>
          <p:cNvPicPr>
            <a:picLocks noChangeAspect="1"/>
          </p:cNvPicPr>
          <p:nvPr/>
        </p:nvPicPr>
        <p:blipFill>
          <a:blip r:embed="rId2"/>
          <a:stretch>
            <a:fillRect/>
          </a:stretch>
        </p:blipFill>
        <p:spPr>
          <a:xfrm>
            <a:off x="200025" y="908720"/>
            <a:ext cx="8743950" cy="4238625"/>
          </a:xfrm>
          <a:prstGeom prst="rect">
            <a:avLst/>
          </a:prstGeom>
        </p:spPr>
      </p:pic>
    </p:spTree>
    <p:extLst>
      <p:ext uri="{BB962C8B-B14F-4D97-AF65-F5344CB8AC3E}">
        <p14:creationId xmlns:p14="http://schemas.microsoft.com/office/powerpoint/2010/main" val="3046549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288" y="2565400"/>
            <a:ext cx="8748712" cy="1143000"/>
          </a:xfrm>
        </p:spPr>
        <p:txBody>
          <a:bodyPr/>
          <a:lstStyle/>
          <a:p>
            <a:pPr algn="l">
              <a:lnSpc>
                <a:spcPct val="100000"/>
              </a:lnSpc>
              <a:spcBef>
                <a:spcPts val="1200"/>
              </a:spcBef>
              <a:spcAft>
                <a:spcPts val="1200"/>
              </a:spcAft>
            </a:pPr>
            <a:r>
              <a:rPr lang="en-NZ" sz="5400" dirty="0">
                <a:solidFill>
                  <a:srgbClr val="003366"/>
                </a:solidFill>
              </a:rPr>
              <a:t>Need for Palliative Care</a:t>
            </a:r>
            <a:br>
              <a:rPr lang="en-NZ" sz="6600" dirty="0">
                <a:solidFill>
                  <a:srgbClr val="008080"/>
                </a:solidFill>
              </a:rPr>
            </a:br>
            <a:r>
              <a:rPr lang="en-NZ" dirty="0">
                <a:solidFill>
                  <a:srgbClr val="008080"/>
                </a:solidFill>
              </a:rPr>
              <a:t>Hospices, Aged Residential Care and Primary Care</a:t>
            </a:r>
            <a:endParaRPr lang="en-GB" sz="6600" dirty="0">
              <a:solidFill>
                <a:srgbClr val="008080"/>
              </a:solidFill>
            </a:endParaRPr>
          </a:p>
        </p:txBody>
      </p:sp>
    </p:spTree>
    <p:extLst>
      <p:ext uri="{BB962C8B-B14F-4D97-AF65-F5344CB8AC3E}">
        <p14:creationId xmlns:p14="http://schemas.microsoft.com/office/powerpoint/2010/main" val="1892618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157192"/>
            <a:ext cx="7811727" cy="307975"/>
          </a:xfrm>
        </p:spPr>
        <p:txBody>
          <a:bodyPr/>
          <a:lstStyle/>
          <a:p>
            <a:r>
              <a:rPr lang="en-NZ" dirty="0"/>
              <a:t>Overall, 30.7% of people in the Trajectories study used hospice as part of their end of life trajectory. There is a strong and characteristic pattern by age, with almost 50% of those dying in the age bands from 55 to 70 using hospice.</a:t>
            </a:r>
            <a:endParaRPr lang="en-GB" dirty="0"/>
          </a:p>
        </p:txBody>
      </p:sp>
      <p:sp>
        <p:nvSpPr>
          <p:cNvPr id="3" name="Title 2"/>
          <p:cNvSpPr>
            <a:spLocks noGrp="1"/>
          </p:cNvSpPr>
          <p:nvPr>
            <p:ph type="title"/>
          </p:nvPr>
        </p:nvSpPr>
        <p:spPr>
          <a:xfrm>
            <a:off x="0" y="76200"/>
            <a:ext cx="9144000" cy="1143000"/>
          </a:xfrm>
        </p:spPr>
        <p:txBody>
          <a:bodyPr/>
          <a:lstStyle/>
          <a:p>
            <a:r>
              <a:rPr lang="en-NZ" sz="4000" dirty="0"/>
              <a:t>Use of Hospice Services</a:t>
            </a:r>
            <a:endParaRPr lang="en-GB" sz="4000" dirty="0"/>
          </a:p>
        </p:txBody>
      </p:sp>
      <p:pic>
        <p:nvPicPr>
          <p:cNvPr id="2" name="Picture 1">
            <a:extLst>
              <a:ext uri="{FF2B5EF4-FFF2-40B4-BE49-F238E27FC236}">
                <a16:creationId xmlns:a16="http://schemas.microsoft.com/office/drawing/2014/main" id="{2D313D58-A6FA-4D3C-B9B3-FAEB0BE16228}"/>
              </a:ext>
            </a:extLst>
          </p:cNvPr>
          <p:cNvPicPr>
            <a:picLocks noChangeAspect="1"/>
          </p:cNvPicPr>
          <p:nvPr/>
        </p:nvPicPr>
        <p:blipFill>
          <a:blip r:embed="rId2"/>
          <a:stretch>
            <a:fillRect/>
          </a:stretch>
        </p:blipFill>
        <p:spPr>
          <a:xfrm>
            <a:off x="590550" y="908720"/>
            <a:ext cx="7962900" cy="4238625"/>
          </a:xfrm>
          <a:prstGeom prst="rect">
            <a:avLst/>
          </a:prstGeom>
        </p:spPr>
      </p:pic>
    </p:spTree>
    <p:extLst>
      <p:ext uri="{BB962C8B-B14F-4D97-AF65-F5344CB8AC3E}">
        <p14:creationId xmlns:p14="http://schemas.microsoft.com/office/powerpoint/2010/main" val="2176999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157192"/>
            <a:ext cx="7811727" cy="307975"/>
          </a:xfrm>
        </p:spPr>
        <p:txBody>
          <a:bodyPr/>
          <a:lstStyle/>
          <a:p>
            <a:r>
              <a:rPr lang="en-NZ" dirty="0"/>
              <a:t>Overall, 30.7% of people in the Trajectories study used hospice as part of their end of life trajectory. This was highest for the Cancer group at 77.7%. 13.9% of those with Dementia and 17.3% of the Chronic Disease group used hospice.  </a:t>
            </a:r>
            <a:endParaRPr lang="en-GB" dirty="0"/>
          </a:p>
        </p:txBody>
      </p:sp>
      <p:sp>
        <p:nvSpPr>
          <p:cNvPr id="3" name="Title 2"/>
          <p:cNvSpPr>
            <a:spLocks noGrp="1"/>
          </p:cNvSpPr>
          <p:nvPr>
            <p:ph type="title"/>
          </p:nvPr>
        </p:nvSpPr>
        <p:spPr>
          <a:xfrm>
            <a:off x="0" y="76200"/>
            <a:ext cx="9144000" cy="1143000"/>
          </a:xfrm>
        </p:spPr>
        <p:txBody>
          <a:bodyPr/>
          <a:lstStyle/>
          <a:p>
            <a:r>
              <a:rPr lang="en-NZ" sz="4000" dirty="0"/>
              <a:t>Use of Hospice Services</a:t>
            </a:r>
            <a:endParaRPr lang="en-GB" sz="4000" dirty="0"/>
          </a:p>
        </p:txBody>
      </p:sp>
      <p:pic>
        <p:nvPicPr>
          <p:cNvPr id="6" name="Picture 5">
            <a:extLst>
              <a:ext uri="{FF2B5EF4-FFF2-40B4-BE49-F238E27FC236}">
                <a16:creationId xmlns:a16="http://schemas.microsoft.com/office/drawing/2014/main" id="{4BAC92BA-23E8-4AB7-B16F-CF8FDCF675D7}"/>
              </a:ext>
            </a:extLst>
          </p:cNvPr>
          <p:cNvPicPr>
            <a:picLocks noChangeAspect="1"/>
          </p:cNvPicPr>
          <p:nvPr/>
        </p:nvPicPr>
        <p:blipFill>
          <a:blip r:embed="rId2"/>
          <a:stretch>
            <a:fillRect/>
          </a:stretch>
        </p:blipFill>
        <p:spPr>
          <a:xfrm>
            <a:off x="776287" y="908720"/>
            <a:ext cx="7591425" cy="4286250"/>
          </a:xfrm>
          <a:prstGeom prst="rect">
            <a:avLst/>
          </a:prstGeom>
        </p:spPr>
      </p:pic>
    </p:spTree>
    <p:extLst>
      <p:ext uri="{BB962C8B-B14F-4D97-AF65-F5344CB8AC3E}">
        <p14:creationId xmlns:p14="http://schemas.microsoft.com/office/powerpoint/2010/main" val="32457152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058C92-22BB-4863-B617-C3602EF0ACB9}"/>
              </a:ext>
            </a:extLst>
          </p:cNvPr>
          <p:cNvPicPr>
            <a:picLocks noChangeAspect="1"/>
          </p:cNvPicPr>
          <p:nvPr/>
        </p:nvPicPr>
        <p:blipFill>
          <a:blip r:embed="rId3"/>
          <a:stretch>
            <a:fillRect/>
          </a:stretch>
        </p:blipFill>
        <p:spPr>
          <a:xfrm>
            <a:off x="776286" y="836712"/>
            <a:ext cx="7591425" cy="4286250"/>
          </a:xfrm>
          <a:prstGeom prst="rect">
            <a:avLst/>
          </a:prstGeom>
        </p:spPr>
      </p:pic>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51520" y="5085184"/>
            <a:ext cx="7848872" cy="307975"/>
          </a:xfrm>
        </p:spPr>
        <p:txBody>
          <a:bodyPr/>
          <a:lstStyle/>
          <a:p>
            <a:r>
              <a:rPr lang="en-NZ" dirty="0"/>
              <a:t>It is estimated that specialist palliative care was provided to </a:t>
            </a:r>
            <a:r>
              <a:rPr lang="en-NZ" b="1" dirty="0"/>
              <a:t>38.5% of total deaths</a:t>
            </a:r>
            <a:r>
              <a:rPr lang="en-NZ" dirty="0"/>
              <a:t>. If the assumptions about overlap and spread between groups are valid, then 90% of the Cancer group received specialist palliative care, while only around 18-22% of the Dementia, Chronic Disease, and “Need and Maximal Need” groups did so. This seems plausible.</a:t>
            </a:r>
            <a:endParaRPr lang="en-GB" dirty="0"/>
          </a:p>
        </p:txBody>
      </p:sp>
      <p:sp>
        <p:nvSpPr>
          <p:cNvPr id="3" name="Title 2"/>
          <p:cNvSpPr>
            <a:spLocks noGrp="1"/>
          </p:cNvSpPr>
          <p:nvPr>
            <p:ph type="title"/>
          </p:nvPr>
        </p:nvSpPr>
        <p:spPr>
          <a:xfrm>
            <a:off x="0" y="76200"/>
            <a:ext cx="9144000" cy="1143000"/>
          </a:xfrm>
        </p:spPr>
        <p:txBody>
          <a:bodyPr/>
          <a:lstStyle/>
          <a:p>
            <a:r>
              <a:rPr lang="en-NZ" sz="4000" dirty="0"/>
              <a:t>Specialist Palliative Care and Need</a:t>
            </a:r>
            <a:endParaRPr lang="en-GB" sz="4000" dirty="0"/>
          </a:p>
        </p:txBody>
      </p:sp>
    </p:spTree>
    <p:extLst>
      <p:ext uri="{BB962C8B-B14F-4D97-AF65-F5344CB8AC3E}">
        <p14:creationId xmlns:p14="http://schemas.microsoft.com/office/powerpoint/2010/main" val="2772648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C8EB7636-2DBF-48C2-93A3-9611055AE8AF}"/>
              </a:ext>
            </a:extLst>
          </p:cNvPr>
          <p:cNvSpPr txBox="1">
            <a:spLocks/>
          </p:cNvSpPr>
          <p:nvPr/>
        </p:nvSpPr>
        <p:spPr bwMode="auto">
          <a:xfrm>
            <a:off x="0" y="6533892"/>
            <a:ext cx="7811726"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008080"/>
              </a:buClr>
              <a:buFont typeface="Wingdings" pitchFamily="2" charset="2"/>
              <a:buNone/>
              <a:defRPr sz="1400">
                <a:solidFill>
                  <a:srgbClr val="000000"/>
                </a:solidFill>
                <a:latin typeface="+mn-lt"/>
                <a:ea typeface="+mn-ea"/>
                <a:cs typeface="+mn-cs"/>
              </a:defRPr>
            </a:lvl1pPr>
            <a:lvl2pPr marL="742950" indent="-285750" algn="l" rtl="0" fontAlgn="base">
              <a:spcBef>
                <a:spcPct val="20000"/>
              </a:spcBef>
              <a:spcAft>
                <a:spcPct val="0"/>
              </a:spcAft>
              <a:buClr>
                <a:srgbClr val="008080"/>
              </a:buClr>
              <a:buFont typeface="Wingdings" pitchFamily="2" charset="2"/>
              <a:buChar char="l"/>
              <a:defRPr sz="2000">
                <a:solidFill>
                  <a:srgbClr val="000000"/>
                </a:solidFill>
                <a:latin typeface="+mn-lt"/>
              </a:defRPr>
            </a:lvl2pPr>
            <a:lvl3pPr marL="1085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3pPr>
            <a:lvl4pPr marL="14287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4pPr>
            <a:lvl5pPr marL="17716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5pPr>
            <a:lvl6pPr marL="2228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6pPr>
            <a:lvl7pPr marL="26860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7pPr>
            <a:lvl8pPr marL="31432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8pPr>
            <a:lvl9pPr marL="36004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9pPr>
          </a:lstStyle>
          <a:p>
            <a:r>
              <a:rPr lang="en-NZ" b="1" kern="0" dirty="0"/>
              <a:t>Data Source</a:t>
            </a:r>
            <a:r>
              <a:rPr lang="en-NZ" kern="0" dirty="0"/>
              <a:t>: Statistics NZ, </a:t>
            </a:r>
            <a:r>
              <a:rPr lang="en-GB" kern="0" dirty="0"/>
              <a:t>DHB Births and Deaths Projections 2019-38 (2018 Update)</a:t>
            </a:r>
          </a:p>
        </p:txBody>
      </p:sp>
      <p:sp>
        <p:nvSpPr>
          <p:cNvPr id="5" name="Text Placeholder 4"/>
          <p:cNvSpPr>
            <a:spLocks noGrp="1"/>
          </p:cNvSpPr>
          <p:nvPr>
            <p:ph type="body" sz="quarter" idx="11"/>
          </p:nvPr>
        </p:nvSpPr>
        <p:spPr>
          <a:xfrm>
            <a:off x="288665" y="5209257"/>
            <a:ext cx="7739719" cy="307975"/>
          </a:xfrm>
        </p:spPr>
        <p:txBody>
          <a:bodyPr/>
          <a:lstStyle/>
          <a:p>
            <a:r>
              <a:rPr lang="en-NZ" dirty="0"/>
              <a:t>Māori deaths are projected to increase from </a:t>
            </a:r>
            <a:r>
              <a:rPr lang="en-NZ" b="1" dirty="0"/>
              <a:t>3,700</a:t>
            </a:r>
            <a:r>
              <a:rPr lang="en-NZ" dirty="0"/>
              <a:t> a year in FY2019 to </a:t>
            </a:r>
            <a:r>
              <a:rPr lang="en-NZ" b="1" dirty="0"/>
              <a:t>5,100</a:t>
            </a:r>
            <a:r>
              <a:rPr lang="en-NZ" dirty="0"/>
              <a:t> a year by FY2038, an increase of </a:t>
            </a:r>
            <a:r>
              <a:rPr lang="en-NZ" b="1" dirty="0"/>
              <a:t>38%</a:t>
            </a:r>
            <a:r>
              <a:rPr lang="en-NZ" dirty="0"/>
              <a:t>. There is projected to be a change in the shape with fewer deaths in the 45-69 range and a substantial increase in deaths from age 70 onwards. </a:t>
            </a:r>
            <a:endParaRPr lang="en-GB" dirty="0"/>
          </a:p>
        </p:txBody>
      </p:sp>
      <p:sp>
        <p:nvSpPr>
          <p:cNvPr id="3" name="Title 2"/>
          <p:cNvSpPr>
            <a:spLocks noGrp="1"/>
          </p:cNvSpPr>
          <p:nvPr>
            <p:ph type="title"/>
          </p:nvPr>
        </p:nvSpPr>
        <p:spPr>
          <a:xfrm>
            <a:off x="0" y="76200"/>
            <a:ext cx="9144000" cy="1143000"/>
          </a:xfrm>
        </p:spPr>
        <p:txBody>
          <a:bodyPr/>
          <a:lstStyle/>
          <a:p>
            <a:r>
              <a:rPr lang="en-NZ" sz="4000" dirty="0"/>
              <a:t>Ageing of Māori Deaths 2018 to 2038</a:t>
            </a:r>
            <a:endParaRPr lang="en-GB" sz="4000" dirty="0"/>
          </a:p>
        </p:txBody>
      </p:sp>
      <p:pic>
        <p:nvPicPr>
          <p:cNvPr id="2" name="Picture 1">
            <a:extLst>
              <a:ext uri="{FF2B5EF4-FFF2-40B4-BE49-F238E27FC236}">
                <a16:creationId xmlns:a16="http://schemas.microsoft.com/office/drawing/2014/main" id="{5F52AC7E-5B5C-4DB9-B3FB-288FA90D8D21}"/>
              </a:ext>
            </a:extLst>
          </p:cNvPr>
          <p:cNvPicPr>
            <a:picLocks noChangeAspect="1"/>
          </p:cNvPicPr>
          <p:nvPr/>
        </p:nvPicPr>
        <p:blipFill>
          <a:blip r:embed="rId2"/>
          <a:stretch>
            <a:fillRect/>
          </a:stretch>
        </p:blipFill>
        <p:spPr>
          <a:xfrm>
            <a:off x="938212" y="990575"/>
            <a:ext cx="7267575" cy="4238625"/>
          </a:xfrm>
          <a:prstGeom prst="rect">
            <a:avLst/>
          </a:prstGeom>
        </p:spPr>
      </p:pic>
    </p:spTree>
    <p:extLst>
      <p:ext uri="{BB962C8B-B14F-4D97-AF65-F5344CB8AC3E}">
        <p14:creationId xmlns:p14="http://schemas.microsoft.com/office/powerpoint/2010/main" val="37723868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51520" y="5129955"/>
            <a:ext cx="7883735" cy="307975"/>
          </a:xfrm>
        </p:spPr>
        <p:txBody>
          <a:bodyPr/>
          <a:lstStyle/>
          <a:p>
            <a:r>
              <a:rPr lang="en-NZ" dirty="0"/>
              <a:t>It is estimated that specialist palliative care was provided to </a:t>
            </a:r>
            <a:r>
              <a:rPr lang="en-NZ" b="1" dirty="0"/>
              <a:t>38.5% of total deaths</a:t>
            </a:r>
            <a:r>
              <a:rPr lang="en-NZ" dirty="0"/>
              <a:t>. 52.0% of total deaths fall within the definition of need, but were not seen by specialist palliative care (hospices or hospital palliative care).</a:t>
            </a:r>
          </a:p>
          <a:p>
            <a:r>
              <a:rPr lang="en-NZ" b="1" dirty="0"/>
              <a:t>Specialist palliative care met 42.5% of the Trajectory Group Need for Palliative Care</a:t>
            </a:r>
            <a:r>
              <a:rPr lang="en-NZ" dirty="0"/>
              <a:t>. </a:t>
            </a:r>
            <a:endParaRPr lang="en-GB" dirty="0"/>
          </a:p>
        </p:txBody>
      </p:sp>
      <p:sp>
        <p:nvSpPr>
          <p:cNvPr id="3" name="Title 2"/>
          <p:cNvSpPr>
            <a:spLocks noGrp="1"/>
          </p:cNvSpPr>
          <p:nvPr>
            <p:ph type="title"/>
          </p:nvPr>
        </p:nvSpPr>
        <p:spPr>
          <a:xfrm>
            <a:off x="0" y="76200"/>
            <a:ext cx="9144000" cy="1143000"/>
          </a:xfrm>
        </p:spPr>
        <p:txBody>
          <a:bodyPr/>
          <a:lstStyle/>
          <a:p>
            <a:r>
              <a:rPr lang="en-NZ" sz="4000" dirty="0"/>
              <a:t>Specialist Palliative Care and Need</a:t>
            </a:r>
            <a:endParaRPr lang="en-GB" sz="4000" dirty="0"/>
          </a:p>
        </p:txBody>
      </p:sp>
      <p:sp>
        <p:nvSpPr>
          <p:cNvPr id="10" name="TextBox 9">
            <a:extLst>
              <a:ext uri="{FF2B5EF4-FFF2-40B4-BE49-F238E27FC236}">
                <a16:creationId xmlns:a16="http://schemas.microsoft.com/office/drawing/2014/main" id="{E07F45D0-F19E-42DF-B1BC-A278C1B052EA}"/>
              </a:ext>
            </a:extLst>
          </p:cNvPr>
          <p:cNvSpPr txBox="1"/>
          <p:nvPr/>
        </p:nvSpPr>
        <p:spPr>
          <a:xfrm>
            <a:off x="1187624" y="2171445"/>
            <a:ext cx="1008112" cy="646331"/>
          </a:xfrm>
          <a:prstGeom prst="rect">
            <a:avLst/>
          </a:prstGeom>
          <a:solidFill>
            <a:srgbClr val="FFFFFF"/>
          </a:solidFill>
          <a:ln w="19050">
            <a:solidFill>
              <a:srgbClr val="441D6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2060"/>
                </a:solidFill>
                <a:effectLst/>
                <a:uLnTx/>
                <a:uFillTx/>
                <a:latin typeface="Arial" charset="0"/>
                <a:ea typeface="+mn-ea"/>
                <a:cs typeface="Arial" charset="0"/>
              </a:rPr>
              <a:t>May understate specialist paediatric palliative care</a:t>
            </a:r>
          </a:p>
        </p:txBody>
      </p:sp>
      <p:pic>
        <p:nvPicPr>
          <p:cNvPr id="11" name="Picture 10">
            <a:extLst>
              <a:ext uri="{FF2B5EF4-FFF2-40B4-BE49-F238E27FC236}">
                <a16:creationId xmlns:a16="http://schemas.microsoft.com/office/drawing/2014/main" id="{B950BF73-1991-430D-9F52-19264BAC5555}"/>
              </a:ext>
            </a:extLst>
          </p:cNvPr>
          <p:cNvPicPr>
            <a:picLocks noChangeAspect="1"/>
          </p:cNvPicPr>
          <p:nvPr/>
        </p:nvPicPr>
        <p:blipFill>
          <a:blip r:embed="rId3"/>
          <a:stretch>
            <a:fillRect/>
          </a:stretch>
        </p:blipFill>
        <p:spPr>
          <a:xfrm>
            <a:off x="590550" y="908720"/>
            <a:ext cx="7962900" cy="4238625"/>
          </a:xfrm>
          <a:prstGeom prst="rect">
            <a:avLst/>
          </a:prstGeom>
        </p:spPr>
      </p:pic>
      <p:sp>
        <p:nvSpPr>
          <p:cNvPr id="13" name="TextBox 12">
            <a:extLst>
              <a:ext uri="{FF2B5EF4-FFF2-40B4-BE49-F238E27FC236}">
                <a16:creationId xmlns:a16="http://schemas.microsoft.com/office/drawing/2014/main" id="{4D214D26-BDA5-4CFE-B937-0E2071382E23}"/>
              </a:ext>
            </a:extLst>
          </p:cNvPr>
          <p:cNvSpPr txBox="1"/>
          <p:nvPr/>
        </p:nvSpPr>
        <p:spPr>
          <a:xfrm>
            <a:off x="1187624" y="2202255"/>
            <a:ext cx="1008112" cy="646331"/>
          </a:xfrm>
          <a:prstGeom prst="rect">
            <a:avLst/>
          </a:prstGeom>
          <a:solidFill>
            <a:srgbClr val="FFFFFF"/>
          </a:solidFill>
          <a:ln w="19050">
            <a:solidFill>
              <a:srgbClr val="441D6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2060"/>
                </a:solidFill>
                <a:effectLst/>
                <a:uLnTx/>
                <a:uFillTx/>
                <a:latin typeface="Arial" charset="0"/>
                <a:ea typeface="+mn-ea"/>
                <a:cs typeface="Arial" charset="0"/>
              </a:rPr>
              <a:t>May understate Specialist Paediatric Palliative Care</a:t>
            </a:r>
          </a:p>
        </p:txBody>
      </p:sp>
    </p:spTree>
    <p:extLst>
      <p:ext uri="{BB962C8B-B14F-4D97-AF65-F5344CB8AC3E}">
        <p14:creationId xmlns:p14="http://schemas.microsoft.com/office/powerpoint/2010/main" val="39198146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5FC209-3B88-4EC2-ACE9-8B7878E92FEA}"/>
              </a:ext>
            </a:extLst>
          </p:cNvPr>
          <p:cNvPicPr>
            <a:picLocks noChangeAspect="1"/>
          </p:cNvPicPr>
          <p:nvPr/>
        </p:nvPicPr>
        <p:blipFill>
          <a:blip r:embed="rId2"/>
          <a:stretch>
            <a:fillRect/>
          </a:stretch>
        </p:blipFill>
        <p:spPr>
          <a:xfrm>
            <a:off x="776287" y="836712"/>
            <a:ext cx="7591425" cy="4286250"/>
          </a:xfrm>
          <a:prstGeom prst="rect">
            <a:avLst/>
          </a:prstGeom>
        </p:spPr>
      </p:pic>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013176"/>
            <a:ext cx="7811727" cy="307975"/>
          </a:xfrm>
        </p:spPr>
        <p:txBody>
          <a:bodyPr/>
          <a:lstStyle/>
          <a:p>
            <a:r>
              <a:rPr lang="en-NZ" dirty="0"/>
              <a:t>Overall, 64.8% used hospice services or aged residential care (ARC). 9.6% of total deaths fall outside the Trajectory Group Need for Palliative Care, leaving a cream group of 25.7% needing on-going palliative care from the primary care team. Some may have seen a hospital palliative care team, but this would have been a short intervention.</a:t>
            </a:r>
            <a:endParaRPr lang="en-GB" dirty="0"/>
          </a:p>
        </p:txBody>
      </p:sp>
      <p:sp>
        <p:nvSpPr>
          <p:cNvPr id="3" name="Title 2"/>
          <p:cNvSpPr>
            <a:spLocks noGrp="1"/>
          </p:cNvSpPr>
          <p:nvPr>
            <p:ph type="title"/>
          </p:nvPr>
        </p:nvSpPr>
        <p:spPr>
          <a:xfrm>
            <a:off x="0" y="76200"/>
            <a:ext cx="9144000" cy="1143000"/>
          </a:xfrm>
        </p:spPr>
        <p:txBody>
          <a:bodyPr/>
          <a:lstStyle/>
          <a:p>
            <a:r>
              <a:rPr lang="en-NZ" sz="3600" dirty="0"/>
              <a:t>Hospice, Aged Residential Care, Need</a:t>
            </a:r>
            <a:endParaRPr lang="en-GB" sz="3600" dirty="0"/>
          </a:p>
        </p:txBody>
      </p:sp>
    </p:spTree>
    <p:extLst>
      <p:ext uri="{BB962C8B-B14F-4D97-AF65-F5344CB8AC3E}">
        <p14:creationId xmlns:p14="http://schemas.microsoft.com/office/powerpoint/2010/main" val="38274214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F61DE2-D57A-48F2-9820-69E83E989980}"/>
              </a:ext>
            </a:extLst>
          </p:cNvPr>
          <p:cNvPicPr>
            <a:picLocks noChangeAspect="1"/>
          </p:cNvPicPr>
          <p:nvPr/>
        </p:nvPicPr>
        <p:blipFill>
          <a:blip r:embed="rId2"/>
          <a:stretch>
            <a:fillRect/>
          </a:stretch>
        </p:blipFill>
        <p:spPr>
          <a:xfrm>
            <a:off x="590550" y="918567"/>
            <a:ext cx="7962900" cy="4238625"/>
          </a:xfrm>
          <a:prstGeom prst="rect">
            <a:avLst/>
          </a:prstGeom>
        </p:spPr>
      </p:pic>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013176"/>
            <a:ext cx="7811727" cy="307975"/>
          </a:xfrm>
        </p:spPr>
        <p:txBody>
          <a:bodyPr/>
          <a:lstStyle/>
          <a:p>
            <a:r>
              <a:rPr lang="en-NZ" dirty="0"/>
              <a:t>Overall, 64.8% used hospice services or aged residential care (ARC). 9.6% of total deaths fall outside the Trajectory Group Need for Palliative Care, leaving a cream group of 25.7% needing on-going palliative care from the primary care team. Some may have seen a hospital palliative care team, but this would have been a short intervention.</a:t>
            </a:r>
            <a:endParaRPr lang="en-GB" dirty="0"/>
          </a:p>
        </p:txBody>
      </p:sp>
      <p:sp>
        <p:nvSpPr>
          <p:cNvPr id="3" name="Title 2"/>
          <p:cNvSpPr>
            <a:spLocks noGrp="1"/>
          </p:cNvSpPr>
          <p:nvPr>
            <p:ph type="title"/>
          </p:nvPr>
        </p:nvSpPr>
        <p:spPr>
          <a:xfrm>
            <a:off x="0" y="76200"/>
            <a:ext cx="9144000" cy="1143000"/>
          </a:xfrm>
        </p:spPr>
        <p:txBody>
          <a:bodyPr/>
          <a:lstStyle/>
          <a:p>
            <a:r>
              <a:rPr lang="en-NZ" sz="3600" dirty="0"/>
              <a:t>Hospice, Aged Residential Care, Need</a:t>
            </a:r>
            <a:endParaRPr lang="en-GB" sz="3600" dirty="0"/>
          </a:p>
        </p:txBody>
      </p:sp>
    </p:spTree>
    <p:extLst>
      <p:ext uri="{BB962C8B-B14F-4D97-AF65-F5344CB8AC3E}">
        <p14:creationId xmlns:p14="http://schemas.microsoft.com/office/powerpoint/2010/main" val="3187594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44BCF7-EEB0-44F0-BA47-E6198E5243C8}"/>
              </a:ext>
            </a:extLst>
          </p:cNvPr>
          <p:cNvPicPr>
            <a:picLocks noChangeAspect="1"/>
          </p:cNvPicPr>
          <p:nvPr/>
        </p:nvPicPr>
        <p:blipFill>
          <a:blip r:embed="rId2"/>
          <a:stretch>
            <a:fillRect/>
          </a:stretch>
        </p:blipFill>
        <p:spPr>
          <a:xfrm>
            <a:off x="309562" y="836712"/>
            <a:ext cx="8524875" cy="4286250"/>
          </a:xfrm>
          <a:prstGeom prst="rect">
            <a:avLst/>
          </a:prstGeom>
        </p:spPr>
      </p:pic>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157192"/>
            <a:ext cx="7955743" cy="307975"/>
          </a:xfrm>
        </p:spPr>
        <p:txBody>
          <a:bodyPr/>
          <a:lstStyle/>
          <a:p>
            <a:r>
              <a:rPr lang="en-NZ" dirty="0"/>
              <a:t>Overall, 30.7% of people used hospice as part of their end of life trajectory. The proportion was higher for men (32.2%) than women. By ethnicity, usage was highest for Māori (35.4%) and Asian (32.6%). The low deprivation group (NZDep 1-3) had higher proportional usage than the other groups. The cream gap is highest for women, European and middle levels of deprivation.</a:t>
            </a:r>
            <a:endParaRPr lang="en-GB" dirty="0"/>
          </a:p>
        </p:txBody>
      </p:sp>
      <p:sp>
        <p:nvSpPr>
          <p:cNvPr id="3" name="Title 2"/>
          <p:cNvSpPr>
            <a:spLocks noGrp="1"/>
          </p:cNvSpPr>
          <p:nvPr>
            <p:ph type="title"/>
          </p:nvPr>
        </p:nvSpPr>
        <p:spPr>
          <a:xfrm>
            <a:off x="0" y="76200"/>
            <a:ext cx="9144000" cy="1143000"/>
          </a:xfrm>
        </p:spPr>
        <p:txBody>
          <a:bodyPr/>
          <a:lstStyle/>
          <a:p>
            <a:r>
              <a:rPr lang="en-NZ" sz="4000" dirty="0"/>
              <a:t>Hospice and Need for Palliative Care</a:t>
            </a:r>
            <a:endParaRPr lang="en-GB" sz="4000" dirty="0"/>
          </a:p>
        </p:txBody>
      </p:sp>
    </p:spTree>
    <p:extLst>
      <p:ext uri="{BB962C8B-B14F-4D97-AF65-F5344CB8AC3E}">
        <p14:creationId xmlns:p14="http://schemas.microsoft.com/office/powerpoint/2010/main" val="19658252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FFE851-4705-4349-AFC0-D10784133175}"/>
              </a:ext>
            </a:extLst>
          </p:cNvPr>
          <p:cNvPicPr>
            <a:picLocks noChangeAspect="1"/>
          </p:cNvPicPr>
          <p:nvPr/>
        </p:nvPicPr>
        <p:blipFill>
          <a:blip r:embed="rId2"/>
          <a:stretch>
            <a:fillRect/>
          </a:stretch>
        </p:blipFill>
        <p:spPr>
          <a:xfrm>
            <a:off x="309562" y="836712"/>
            <a:ext cx="8524875" cy="4286250"/>
          </a:xfrm>
          <a:prstGeom prst="rect">
            <a:avLst/>
          </a:prstGeom>
        </p:spPr>
      </p:pic>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157192"/>
            <a:ext cx="7955743" cy="307975"/>
          </a:xfrm>
        </p:spPr>
        <p:txBody>
          <a:bodyPr/>
          <a:lstStyle/>
          <a:p>
            <a:r>
              <a:rPr lang="en-NZ" dirty="0"/>
              <a:t>For deaths at older ages, aged residential care is the setting where palliative care needs to be delivered. The cream group is seen by neither hospice nor aged residential care, and thus relies on primary care and district nursing for palliative care at the end of life. </a:t>
            </a:r>
            <a:endParaRPr lang="en-GB" dirty="0"/>
          </a:p>
        </p:txBody>
      </p:sp>
      <p:sp>
        <p:nvSpPr>
          <p:cNvPr id="3" name="Title 2"/>
          <p:cNvSpPr>
            <a:spLocks noGrp="1"/>
          </p:cNvSpPr>
          <p:nvPr>
            <p:ph type="title"/>
          </p:nvPr>
        </p:nvSpPr>
        <p:spPr>
          <a:xfrm>
            <a:off x="0" y="76200"/>
            <a:ext cx="9144000" cy="1143000"/>
          </a:xfrm>
        </p:spPr>
        <p:txBody>
          <a:bodyPr/>
          <a:lstStyle/>
          <a:p>
            <a:r>
              <a:rPr lang="en-NZ" sz="4000" dirty="0"/>
              <a:t>Hospice or ARC and Need for PC</a:t>
            </a:r>
            <a:endParaRPr lang="en-GB" sz="4000" dirty="0"/>
          </a:p>
        </p:txBody>
      </p:sp>
    </p:spTree>
    <p:extLst>
      <p:ext uri="{BB962C8B-B14F-4D97-AF65-F5344CB8AC3E}">
        <p14:creationId xmlns:p14="http://schemas.microsoft.com/office/powerpoint/2010/main" val="38395828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288" y="2565400"/>
            <a:ext cx="8748712" cy="1143000"/>
          </a:xfrm>
        </p:spPr>
        <p:txBody>
          <a:bodyPr/>
          <a:lstStyle/>
          <a:p>
            <a:pPr algn="l">
              <a:lnSpc>
                <a:spcPct val="100000"/>
              </a:lnSpc>
              <a:spcBef>
                <a:spcPts val="1200"/>
              </a:spcBef>
              <a:spcAft>
                <a:spcPts val="1200"/>
              </a:spcAft>
            </a:pPr>
            <a:r>
              <a:rPr lang="en-NZ" sz="6000" dirty="0">
                <a:solidFill>
                  <a:srgbClr val="003366"/>
                </a:solidFill>
              </a:rPr>
              <a:t>Time in Community</a:t>
            </a:r>
            <a:br>
              <a:rPr lang="en-NZ" sz="6600" dirty="0">
                <a:solidFill>
                  <a:srgbClr val="008080"/>
                </a:solidFill>
              </a:rPr>
            </a:br>
            <a:r>
              <a:rPr lang="en-NZ" dirty="0">
                <a:solidFill>
                  <a:srgbClr val="008080"/>
                </a:solidFill>
              </a:rPr>
              <a:t>Last Three Years of Life</a:t>
            </a:r>
            <a:endParaRPr lang="en-GB" sz="6600" dirty="0">
              <a:solidFill>
                <a:srgbClr val="008080"/>
              </a:solidFill>
            </a:endParaRPr>
          </a:p>
        </p:txBody>
      </p:sp>
    </p:spTree>
    <p:extLst>
      <p:ext uri="{BB962C8B-B14F-4D97-AF65-F5344CB8AC3E}">
        <p14:creationId xmlns:p14="http://schemas.microsoft.com/office/powerpoint/2010/main" val="6606538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281265"/>
            <a:ext cx="7811727" cy="307975"/>
          </a:xfrm>
        </p:spPr>
        <p:txBody>
          <a:bodyPr/>
          <a:lstStyle/>
          <a:p>
            <a:r>
              <a:rPr lang="en-NZ" dirty="0"/>
              <a:t>Daily place of care for each day in the last three years of life, showing all trajectory groups combined. The next slides show the five trajectory groups in the reverse order in which they are extracted.</a:t>
            </a:r>
            <a:endParaRPr lang="en-GB" dirty="0"/>
          </a:p>
        </p:txBody>
      </p:sp>
      <p:sp>
        <p:nvSpPr>
          <p:cNvPr id="3" name="Title 2"/>
          <p:cNvSpPr>
            <a:spLocks noGrp="1"/>
          </p:cNvSpPr>
          <p:nvPr>
            <p:ph type="title"/>
          </p:nvPr>
        </p:nvSpPr>
        <p:spPr>
          <a:xfrm>
            <a:off x="0" y="76200"/>
            <a:ext cx="9144000" cy="1143000"/>
          </a:xfrm>
        </p:spPr>
        <p:txBody>
          <a:bodyPr/>
          <a:lstStyle/>
          <a:p>
            <a:r>
              <a:rPr lang="en-NZ" sz="4000" dirty="0"/>
              <a:t>All Trajectory Groups</a:t>
            </a:r>
            <a:endParaRPr lang="en-GB" sz="4000" dirty="0"/>
          </a:p>
        </p:txBody>
      </p:sp>
      <p:pic>
        <p:nvPicPr>
          <p:cNvPr id="6" name="Picture 5">
            <a:extLst>
              <a:ext uri="{FF2B5EF4-FFF2-40B4-BE49-F238E27FC236}">
                <a16:creationId xmlns:a16="http://schemas.microsoft.com/office/drawing/2014/main" id="{AE9F9684-8CD7-45D8-83AD-73FE5C36E9F1}"/>
              </a:ext>
            </a:extLst>
          </p:cNvPr>
          <p:cNvPicPr>
            <a:picLocks noChangeAspect="1"/>
          </p:cNvPicPr>
          <p:nvPr/>
        </p:nvPicPr>
        <p:blipFill>
          <a:blip r:embed="rId2"/>
          <a:stretch>
            <a:fillRect/>
          </a:stretch>
        </p:blipFill>
        <p:spPr>
          <a:xfrm>
            <a:off x="0" y="1124744"/>
            <a:ext cx="9144000" cy="3969834"/>
          </a:xfrm>
          <a:prstGeom prst="rect">
            <a:avLst/>
          </a:prstGeom>
        </p:spPr>
      </p:pic>
    </p:spTree>
    <p:extLst>
      <p:ext uri="{BB962C8B-B14F-4D97-AF65-F5344CB8AC3E}">
        <p14:creationId xmlns:p14="http://schemas.microsoft.com/office/powerpoint/2010/main" val="34989174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281265"/>
            <a:ext cx="7811727" cy="307975"/>
          </a:xfrm>
        </p:spPr>
        <p:txBody>
          <a:bodyPr/>
          <a:lstStyle/>
          <a:p>
            <a:r>
              <a:rPr lang="en-NZ" dirty="0"/>
              <a:t>Daily place of care for each day in the last three years of life, showing the group Other Sudden Deaths. These are deaths not in the definition of Need for Palliative Care and are typically accidents, violence or self-harm. </a:t>
            </a:r>
            <a:endParaRPr lang="en-GB" dirty="0"/>
          </a:p>
        </p:txBody>
      </p:sp>
      <p:sp>
        <p:nvSpPr>
          <p:cNvPr id="3" name="Title 2"/>
          <p:cNvSpPr>
            <a:spLocks noGrp="1"/>
          </p:cNvSpPr>
          <p:nvPr>
            <p:ph type="title"/>
          </p:nvPr>
        </p:nvSpPr>
        <p:spPr>
          <a:xfrm>
            <a:off x="0" y="76200"/>
            <a:ext cx="9144000" cy="1143000"/>
          </a:xfrm>
        </p:spPr>
        <p:txBody>
          <a:bodyPr/>
          <a:lstStyle/>
          <a:p>
            <a:r>
              <a:rPr lang="en-NZ" sz="4000" dirty="0"/>
              <a:t>Other Sudden Deaths Group</a:t>
            </a:r>
            <a:endParaRPr lang="en-GB" sz="4000" dirty="0"/>
          </a:p>
        </p:txBody>
      </p:sp>
      <p:pic>
        <p:nvPicPr>
          <p:cNvPr id="2" name="Picture 1">
            <a:extLst>
              <a:ext uri="{FF2B5EF4-FFF2-40B4-BE49-F238E27FC236}">
                <a16:creationId xmlns:a16="http://schemas.microsoft.com/office/drawing/2014/main" id="{F1D48640-6744-4FE2-8D13-B73AFB63A1EB}"/>
              </a:ext>
            </a:extLst>
          </p:cNvPr>
          <p:cNvPicPr>
            <a:picLocks noChangeAspect="1"/>
          </p:cNvPicPr>
          <p:nvPr/>
        </p:nvPicPr>
        <p:blipFill>
          <a:blip r:embed="rId2"/>
          <a:stretch>
            <a:fillRect/>
          </a:stretch>
        </p:blipFill>
        <p:spPr>
          <a:xfrm>
            <a:off x="0" y="1124744"/>
            <a:ext cx="9144000" cy="3969834"/>
          </a:xfrm>
          <a:prstGeom prst="rect">
            <a:avLst/>
          </a:prstGeom>
        </p:spPr>
      </p:pic>
    </p:spTree>
    <p:extLst>
      <p:ext uri="{BB962C8B-B14F-4D97-AF65-F5344CB8AC3E}">
        <p14:creationId xmlns:p14="http://schemas.microsoft.com/office/powerpoint/2010/main" val="25491432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281265"/>
            <a:ext cx="7811727" cy="307975"/>
          </a:xfrm>
        </p:spPr>
        <p:txBody>
          <a:bodyPr/>
          <a:lstStyle/>
          <a:p>
            <a:r>
              <a:rPr lang="en-NZ" dirty="0"/>
              <a:t>Daily place of care for each day in the last three years of life, showing the group Need and Maximal Need. These are generally younger people, including those who died of congenital conditions. </a:t>
            </a:r>
            <a:endParaRPr lang="en-GB" dirty="0"/>
          </a:p>
        </p:txBody>
      </p:sp>
      <p:sp>
        <p:nvSpPr>
          <p:cNvPr id="3" name="Title 2"/>
          <p:cNvSpPr>
            <a:spLocks noGrp="1"/>
          </p:cNvSpPr>
          <p:nvPr>
            <p:ph type="title"/>
          </p:nvPr>
        </p:nvSpPr>
        <p:spPr>
          <a:xfrm>
            <a:off x="0" y="76200"/>
            <a:ext cx="9144000" cy="1143000"/>
          </a:xfrm>
        </p:spPr>
        <p:txBody>
          <a:bodyPr/>
          <a:lstStyle/>
          <a:p>
            <a:r>
              <a:rPr lang="en-NZ" sz="4000" dirty="0"/>
              <a:t>Need and Maximal Need Group</a:t>
            </a:r>
            <a:endParaRPr lang="en-GB" sz="4000" dirty="0"/>
          </a:p>
        </p:txBody>
      </p:sp>
      <p:pic>
        <p:nvPicPr>
          <p:cNvPr id="2" name="Picture 1">
            <a:extLst>
              <a:ext uri="{FF2B5EF4-FFF2-40B4-BE49-F238E27FC236}">
                <a16:creationId xmlns:a16="http://schemas.microsoft.com/office/drawing/2014/main" id="{B47125F8-A29C-4035-A550-A3BBFBBB08DC}"/>
              </a:ext>
            </a:extLst>
          </p:cNvPr>
          <p:cNvPicPr>
            <a:picLocks noChangeAspect="1"/>
          </p:cNvPicPr>
          <p:nvPr/>
        </p:nvPicPr>
        <p:blipFill>
          <a:blip r:embed="rId2"/>
          <a:stretch>
            <a:fillRect/>
          </a:stretch>
        </p:blipFill>
        <p:spPr>
          <a:xfrm>
            <a:off x="0" y="1124744"/>
            <a:ext cx="9144000" cy="3969834"/>
          </a:xfrm>
          <a:prstGeom prst="rect">
            <a:avLst/>
          </a:prstGeom>
        </p:spPr>
      </p:pic>
    </p:spTree>
    <p:extLst>
      <p:ext uri="{BB962C8B-B14F-4D97-AF65-F5344CB8AC3E}">
        <p14:creationId xmlns:p14="http://schemas.microsoft.com/office/powerpoint/2010/main" val="6314817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281265"/>
            <a:ext cx="7811727" cy="307975"/>
          </a:xfrm>
        </p:spPr>
        <p:txBody>
          <a:bodyPr/>
          <a:lstStyle/>
          <a:p>
            <a:r>
              <a:rPr lang="en-NZ" dirty="0"/>
              <a:t>Daily place of care for each day in the last three years of life, showing the Chronic Disease group. This group is effectively the frail elderly with chronic disease: they either use ARC or have had an interRAI assessment. They have no evidence of dementia and did not die of a neoplasm.</a:t>
            </a:r>
            <a:endParaRPr lang="en-GB" dirty="0"/>
          </a:p>
        </p:txBody>
      </p:sp>
      <p:sp>
        <p:nvSpPr>
          <p:cNvPr id="3" name="Title 2"/>
          <p:cNvSpPr>
            <a:spLocks noGrp="1"/>
          </p:cNvSpPr>
          <p:nvPr>
            <p:ph type="title"/>
          </p:nvPr>
        </p:nvSpPr>
        <p:spPr>
          <a:xfrm>
            <a:off x="0" y="76200"/>
            <a:ext cx="9144000" cy="1143000"/>
          </a:xfrm>
        </p:spPr>
        <p:txBody>
          <a:bodyPr/>
          <a:lstStyle/>
          <a:p>
            <a:r>
              <a:rPr lang="en-NZ" sz="4000" dirty="0"/>
              <a:t>Chronic Disease Group</a:t>
            </a:r>
            <a:endParaRPr lang="en-GB" sz="4000" dirty="0"/>
          </a:p>
        </p:txBody>
      </p:sp>
      <p:pic>
        <p:nvPicPr>
          <p:cNvPr id="2" name="Picture 1">
            <a:extLst>
              <a:ext uri="{FF2B5EF4-FFF2-40B4-BE49-F238E27FC236}">
                <a16:creationId xmlns:a16="http://schemas.microsoft.com/office/drawing/2014/main" id="{1496539B-F1F3-42C9-966B-9650B5AAC27B}"/>
              </a:ext>
            </a:extLst>
          </p:cNvPr>
          <p:cNvPicPr>
            <a:picLocks noChangeAspect="1"/>
          </p:cNvPicPr>
          <p:nvPr/>
        </p:nvPicPr>
        <p:blipFill>
          <a:blip r:embed="rId2"/>
          <a:stretch>
            <a:fillRect/>
          </a:stretch>
        </p:blipFill>
        <p:spPr>
          <a:xfrm>
            <a:off x="0" y="1124744"/>
            <a:ext cx="9144000" cy="3969834"/>
          </a:xfrm>
          <a:prstGeom prst="rect">
            <a:avLst/>
          </a:prstGeom>
        </p:spPr>
      </p:pic>
    </p:spTree>
    <p:extLst>
      <p:ext uri="{BB962C8B-B14F-4D97-AF65-F5344CB8AC3E}">
        <p14:creationId xmlns:p14="http://schemas.microsoft.com/office/powerpoint/2010/main" val="983741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8221" y="438267"/>
            <a:ext cx="4322316" cy="1143000"/>
          </a:xfrm>
        </p:spPr>
        <p:txBody>
          <a:bodyPr/>
          <a:lstStyle/>
          <a:p>
            <a:r>
              <a:rPr lang="en-NZ" dirty="0"/>
              <a:t>Trajectories at the End of Life</a:t>
            </a:r>
            <a:endParaRPr lang="en-GB" dirty="0"/>
          </a:p>
        </p:txBody>
      </p:sp>
      <p:sp>
        <p:nvSpPr>
          <p:cNvPr id="3" name="Content Placeholder 2"/>
          <p:cNvSpPr>
            <a:spLocks noGrp="1"/>
          </p:cNvSpPr>
          <p:nvPr>
            <p:ph idx="1"/>
          </p:nvPr>
        </p:nvSpPr>
        <p:spPr>
          <a:xfrm>
            <a:off x="4572000" y="1844824"/>
            <a:ext cx="4450425" cy="2448272"/>
          </a:xfrm>
        </p:spPr>
        <p:txBody>
          <a:bodyPr/>
          <a:lstStyle/>
          <a:p>
            <a:r>
              <a:rPr lang="en-NZ" dirty="0"/>
              <a:t>Accidents - early adult years</a:t>
            </a:r>
          </a:p>
          <a:p>
            <a:pPr marL="0" indent="0">
              <a:buNone/>
            </a:pPr>
            <a:r>
              <a:rPr lang="en-NZ" dirty="0"/>
              <a:t>The three characteristic trajectories illustrated are </a:t>
            </a:r>
            <a:r>
              <a:rPr lang="en-NZ" b="1" u="sng" dirty="0"/>
              <a:t>roughly sequential</a:t>
            </a:r>
            <a:r>
              <a:rPr lang="en-NZ" dirty="0"/>
              <a:t> :</a:t>
            </a:r>
          </a:p>
          <a:p>
            <a:r>
              <a:rPr lang="en-NZ" dirty="0"/>
              <a:t>Cancer - peaking around age 65</a:t>
            </a:r>
          </a:p>
          <a:p>
            <a:r>
              <a:rPr lang="en-NZ" dirty="0"/>
              <a:t>Organ failure - about a decade later, around age 75</a:t>
            </a:r>
          </a:p>
          <a:p>
            <a:r>
              <a:rPr lang="en-NZ" dirty="0"/>
              <a:t>Frailty and dementia - those who live past their mid-80s.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512" y="438267"/>
            <a:ext cx="4286250" cy="5686425"/>
          </a:xfrm>
          <a:prstGeom prst="rect">
            <a:avLst/>
          </a:prstGeom>
          <a:noFill/>
          <a:ln w="1270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543792" y="5657671"/>
            <a:ext cx="4320480" cy="1200329"/>
          </a:xfrm>
          <a:prstGeom prst="rect">
            <a:avLst/>
          </a:prstGeom>
          <a:noFill/>
        </p:spPr>
        <p:txBody>
          <a:bodyPr wrap="square" rtlCol="0">
            <a:spAutoFit/>
          </a:bodyPr>
          <a:lstStyle>
            <a:defPPr>
              <a:defRPr lang="en-US"/>
            </a:defPPr>
            <a:lvl1pPr>
              <a:defRPr sz="12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200" b="0" i="0" u="none" strike="noStrike" kern="0" cap="none" spc="0" normalizeH="0" baseline="0" noProof="0" dirty="0">
                <a:ln>
                  <a:noFill/>
                </a:ln>
                <a:solidFill>
                  <a:srgbClr val="003366"/>
                </a:solidFill>
                <a:effectLst/>
                <a:uLnTx/>
                <a:uFillTx/>
                <a:latin typeface="Arial"/>
                <a:ea typeface="+mn-ea"/>
                <a:cs typeface="Arial" charset="0"/>
              </a:rPr>
              <a:t>Source: Palliative Care Australia (2010). Health System Reform and Care at the End of Life: a Guidance Document.  2010. Canberra: Palliative Care Australia.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200" b="0" i="0" u="none" strike="noStrike" kern="0" cap="none" spc="0" normalizeH="0" baseline="0" noProof="0" dirty="0">
                <a:ln>
                  <a:noFill/>
                </a:ln>
                <a:solidFill>
                  <a:srgbClr val="003366"/>
                </a:solidFill>
                <a:effectLst/>
                <a:uLnTx/>
                <a:uFillTx/>
                <a:latin typeface="Arial"/>
                <a:ea typeface="+mn-ea"/>
                <a:cs typeface="Arial" charset="0"/>
              </a:rPr>
              <a:t>Diagram from Lynn, J., &amp; Adamson, D. M. (2003). </a:t>
            </a:r>
            <a:r>
              <a:rPr kumimoji="0" lang="en-NZ" sz="1200" b="0" i="1" u="none" strike="noStrike" kern="0" cap="none" spc="0" normalizeH="0" baseline="0" noProof="0" dirty="0">
                <a:ln>
                  <a:noFill/>
                </a:ln>
                <a:solidFill>
                  <a:srgbClr val="003366"/>
                </a:solidFill>
                <a:effectLst/>
                <a:uLnTx/>
                <a:uFillTx/>
                <a:latin typeface="Arial"/>
                <a:ea typeface="+mn-ea"/>
                <a:cs typeface="Arial" charset="0"/>
              </a:rPr>
              <a:t>Living Well at the End of Life. Adapting Health Care to Serious Chronic Illness in Old Age</a:t>
            </a:r>
            <a:r>
              <a:rPr kumimoji="0" lang="en-NZ" sz="1200" b="0" i="0" u="none" strike="noStrike" kern="0" cap="none" spc="0" normalizeH="0" baseline="0" noProof="0" dirty="0">
                <a:ln>
                  <a:noFill/>
                </a:ln>
                <a:solidFill>
                  <a:srgbClr val="003366"/>
                </a:solidFill>
                <a:effectLst/>
                <a:uLnTx/>
                <a:uFillTx/>
                <a:latin typeface="Arial"/>
                <a:ea typeface="+mn-ea"/>
                <a:cs typeface="Arial" charset="0"/>
              </a:rPr>
              <a:t>.  2003. RAND Health. </a:t>
            </a:r>
            <a:endParaRPr kumimoji="0" lang="en-GB" sz="1200" b="0" i="0" u="none" strike="noStrike" kern="0" cap="none" spc="0" normalizeH="0" baseline="0" noProof="0" dirty="0">
              <a:ln>
                <a:noFill/>
              </a:ln>
              <a:solidFill>
                <a:srgbClr val="003366"/>
              </a:solidFill>
              <a:effectLst/>
              <a:uLnTx/>
              <a:uFillTx/>
              <a:latin typeface="Arial"/>
              <a:ea typeface="+mn-ea"/>
              <a:cs typeface="Arial" charset="0"/>
            </a:endParaRPr>
          </a:p>
        </p:txBody>
      </p:sp>
    </p:spTree>
    <p:extLst>
      <p:ext uri="{BB962C8B-B14F-4D97-AF65-F5344CB8AC3E}">
        <p14:creationId xmlns:p14="http://schemas.microsoft.com/office/powerpoint/2010/main" val="1600671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281265"/>
            <a:ext cx="7811727" cy="307975"/>
          </a:xfrm>
        </p:spPr>
        <p:txBody>
          <a:bodyPr/>
          <a:lstStyle/>
          <a:p>
            <a:r>
              <a:rPr lang="en-NZ" dirty="0"/>
              <a:t>Daily place of care for each day in the last three years of life, showing the Cancer group. This group has no evidence of dementia, are in the Cancer Registry and died of neoplasms. It also includes some who are not in the Cancer Registry but have a neoplasm as the underlying cause of death.  </a:t>
            </a:r>
            <a:endParaRPr lang="en-GB" dirty="0"/>
          </a:p>
        </p:txBody>
      </p:sp>
      <p:sp>
        <p:nvSpPr>
          <p:cNvPr id="3" name="Title 2"/>
          <p:cNvSpPr>
            <a:spLocks noGrp="1"/>
          </p:cNvSpPr>
          <p:nvPr>
            <p:ph type="title"/>
          </p:nvPr>
        </p:nvSpPr>
        <p:spPr>
          <a:xfrm>
            <a:off x="0" y="76200"/>
            <a:ext cx="9144000" cy="1143000"/>
          </a:xfrm>
        </p:spPr>
        <p:txBody>
          <a:bodyPr/>
          <a:lstStyle/>
          <a:p>
            <a:r>
              <a:rPr lang="en-NZ" sz="4000" dirty="0"/>
              <a:t>Cancer Group</a:t>
            </a:r>
            <a:endParaRPr lang="en-GB" sz="4000" dirty="0"/>
          </a:p>
        </p:txBody>
      </p:sp>
      <p:pic>
        <p:nvPicPr>
          <p:cNvPr id="2" name="Picture 1">
            <a:extLst>
              <a:ext uri="{FF2B5EF4-FFF2-40B4-BE49-F238E27FC236}">
                <a16:creationId xmlns:a16="http://schemas.microsoft.com/office/drawing/2014/main" id="{7ACB41A1-B2C6-4BF5-8AC8-C261FEEECB17}"/>
              </a:ext>
            </a:extLst>
          </p:cNvPr>
          <p:cNvPicPr>
            <a:picLocks noChangeAspect="1"/>
          </p:cNvPicPr>
          <p:nvPr/>
        </p:nvPicPr>
        <p:blipFill>
          <a:blip r:embed="rId2"/>
          <a:stretch>
            <a:fillRect/>
          </a:stretch>
        </p:blipFill>
        <p:spPr>
          <a:xfrm>
            <a:off x="0" y="1124744"/>
            <a:ext cx="9144000" cy="3969834"/>
          </a:xfrm>
          <a:prstGeom prst="rect">
            <a:avLst/>
          </a:prstGeom>
        </p:spPr>
      </p:pic>
    </p:spTree>
    <p:extLst>
      <p:ext uri="{BB962C8B-B14F-4D97-AF65-F5344CB8AC3E}">
        <p14:creationId xmlns:p14="http://schemas.microsoft.com/office/powerpoint/2010/main" val="9019403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281265"/>
            <a:ext cx="7811727" cy="307975"/>
          </a:xfrm>
        </p:spPr>
        <p:txBody>
          <a:bodyPr/>
          <a:lstStyle/>
          <a:p>
            <a:r>
              <a:rPr lang="en-NZ" dirty="0"/>
              <a:t>Daily place of care for each day in the last three years of life, showing the Dementia group. This group died of dementia or has evidence of dementia from the National Collections, or interRAI, or is in a secure dementia facility.</a:t>
            </a:r>
            <a:endParaRPr lang="en-GB" dirty="0"/>
          </a:p>
        </p:txBody>
      </p:sp>
      <p:sp>
        <p:nvSpPr>
          <p:cNvPr id="3" name="Title 2"/>
          <p:cNvSpPr>
            <a:spLocks noGrp="1"/>
          </p:cNvSpPr>
          <p:nvPr>
            <p:ph type="title"/>
          </p:nvPr>
        </p:nvSpPr>
        <p:spPr>
          <a:xfrm>
            <a:off x="0" y="76200"/>
            <a:ext cx="9144000" cy="1143000"/>
          </a:xfrm>
        </p:spPr>
        <p:txBody>
          <a:bodyPr/>
          <a:lstStyle/>
          <a:p>
            <a:r>
              <a:rPr lang="en-NZ" sz="4000" dirty="0"/>
              <a:t>Dementia Group</a:t>
            </a:r>
            <a:endParaRPr lang="en-GB" sz="4000" dirty="0"/>
          </a:p>
        </p:txBody>
      </p:sp>
      <p:pic>
        <p:nvPicPr>
          <p:cNvPr id="6" name="Picture 5">
            <a:extLst>
              <a:ext uri="{FF2B5EF4-FFF2-40B4-BE49-F238E27FC236}">
                <a16:creationId xmlns:a16="http://schemas.microsoft.com/office/drawing/2014/main" id="{B6544135-3E9A-4F51-A942-F1FC1E348064}"/>
              </a:ext>
            </a:extLst>
          </p:cNvPr>
          <p:cNvPicPr>
            <a:picLocks noChangeAspect="1"/>
          </p:cNvPicPr>
          <p:nvPr/>
        </p:nvPicPr>
        <p:blipFill>
          <a:blip r:embed="rId2"/>
          <a:stretch>
            <a:fillRect/>
          </a:stretch>
        </p:blipFill>
        <p:spPr>
          <a:xfrm>
            <a:off x="0" y="1124744"/>
            <a:ext cx="9144000" cy="3969834"/>
          </a:xfrm>
          <a:prstGeom prst="rect">
            <a:avLst/>
          </a:prstGeom>
        </p:spPr>
      </p:pic>
    </p:spTree>
    <p:extLst>
      <p:ext uri="{BB962C8B-B14F-4D97-AF65-F5344CB8AC3E}">
        <p14:creationId xmlns:p14="http://schemas.microsoft.com/office/powerpoint/2010/main" val="23670562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281265"/>
            <a:ext cx="7811727" cy="307975"/>
          </a:xfrm>
        </p:spPr>
        <p:txBody>
          <a:bodyPr/>
          <a:lstStyle/>
          <a:p>
            <a:r>
              <a:rPr lang="en-NZ" dirty="0"/>
              <a:t>Daily place of care for each day in the last year of life (LYOL), showing each trajectory group. Shown as a percentage of each group.</a:t>
            </a:r>
            <a:endParaRPr lang="en-GB" dirty="0"/>
          </a:p>
        </p:txBody>
      </p:sp>
      <p:sp>
        <p:nvSpPr>
          <p:cNvPr id="3" name="Title 2"/>
          <p:cNvSpPr>
            <a:spLocks noGrp="1"/>
          </p:cNvSpPr>
          <p:nvPr>
            <p:ph type="title"/>
          </p:nvPr>
        </p:nvSpPr>
        <p:spPr>
          <a:xfrm>
            <a:off x="0" y="76200"/>
            <a:ext cx="9144000" cy="1143000"/>
          </a:xfrm>
        </p:spPr>
        <p:txBody>
          <a:bodyPr/>
          <a:lstStyle/>
          <a:p>
            <a:r>
              <a:rPr lang="en-NZ" sz="4000" dirty="0"/>
              <a:t>Last Year of Life by Trajectory Group</a:t>
            </a:r>
            <a:endParaRPr lang="en-GB" sz="4000" dirty="0"/>
          </a:p>
        </p:txBody>
      </p:sp>
      <p:pic>
        <p:nvPicPr>
          <p:cNvPr id="7" name="Picture 6">
            <a:extLst>
              <a:ext uri="{FF2B5EF4-FFF2-40B4-BE49-F238E27FC236}">
                <a16:creationId xmlns:a16="http://schemas.microsoft.com/office/drawing/2014/main" id="{35E96937-2CA6-4F33-BEC3-97317F6E6F9C}"/>
              </a:ext>
            </a:extLst>
          </p:cNvPr>
          <p:cNvPicPr>
            <a:picLocks noChangeAspect="1"/>
          </p:cNvPicPr>
          <p:nvPr/>
        </p:nvPicPr>
        <p:blipFill>
          <a:blip r:embed="rId2"/>
          <a:stretch>
            <a:fillRect/>
          </a:stretch>
        </p:blipFill>
        <p:spPr>
          <a:xfrm>
            <a:off x="0" y="1124744"/>
            <a:ext cx="9144000" cy="3969834"/>
          </a:xfrm>
          <a:prstGeom prst="rect">
            <a:avLst/>
          </a:prstGeom>
        </p:spPr>
      </p:pic>
    </p:spTree>
    <p:extLst>
      <p:ext uri="{BB962C8B-B14F-4D97-AF65-F5344CB8AC3E}">
        <p14:creationId xmlns:p14="http://schemas.microsoft.com/office/powerpoint/2010/main" val="6277672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288" y="2565400"/>
            <a:ext cx="8748712" cy="1143000"/>
          </a:xfrm>
        </p:spPr>
        <p:txBody>
          <a:bodyPr/>
          <a:lstStyle/>
          <a:p>
            <a:pPr algn="l">
              <a:lnSpc>
                <a:spcPct val="100000"/>
              </a:lnSpc>
              <a:spcBef>
                <a:spcPts val="1200"/>
              </a:spcBef>
              <a:spcAft>
                <a:spcPts val="1200"/>
              </a:spcAft>
            </a:pPr>
            <a:r>
              <a:rPr lang="en-NZ" sz="6000" dirty="0">
                <a:solidFill>
                  <a:srgbClr val="003366"/>
                </a:solidFill>
              </a:rPr>
              <a:t>Animation</a:t>
            </a:r>
            <a:br>
              <a:rPr lang="en-NZ" sz="6600" dirty="0">
                <a:solidFill>
                  <a:srgbClr val="008080"/>
                </a:solidFill>
              </a:rPr>
            </a:br>
            <a:r>
              <a:rPr lang="en-NZ" dirty="0">
                <a:solidFill>
                  <a:srgbClr val="008080"/>
                </a:solidFill>
              </a:rPr>
              <a:t>Transitions in Place of Care</a:t>
            </a:r>
            <a:endParaRPr lang="en-GB" sz="6600" dirty="0">
              <a:solidFill>
                <a:srgbClr val="008080"/>
              </a:solidFill>
            </a:endParaRPr>
          </a:p>
        </p:txBody>
      </p:sp>
    </p:spTree>
    <p:extLst>
      <p:ext uri="{BB962C8B-B14F-4D97-AF65-F5344CB8AC3E}">
        <p14:creationId xmlns:p14="http://schemas.microsoft.com/office/powerpoint/2010/main" val="37760541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212" name="Rectangle 4"/>
          <p:cNvSpPr>
            <a:spLocks noGrp="1" noChangeArrowheads="1"/>
          </p:cNvSpPr>
          <p:nvPr>
            <p:ph type="title"/>
          </p:nvPr>
        </p:nvSpPr>
        <p:spPr>
          <a:xfrm>
            <a:off x="0" y="850702"/>
            <a:ext cx="9144000" cy="706090"/>
          </a:xfrm>
        </p:spPr>
        <p:txBody>
          <a:bodyPr/>
          <a:lstStyle/>
          <a:p>
            <a:r>
              <a:rPr lang="en-NZ" sz="3200" dirty="0">
                <a:latin typeface="+mn-lt"/>
              </a:rPr>
              <a:t>June Atkinson</a:t>
            </a:r>
            <a:br>
              <a:rPr lang="en-GB" sz="2400" dirty="0">
                <a:latin typeface="+mn-lt"/>
              </a:rPr>
            </a:br>
            <a:br>
              <a:rPr lang="en-GB" sz="2400" dirty="0">
                <a:latin typeface="+mn-lt"/>
              </a:rPr>
            </a:br>
            <a:r>
              <a:rPr lang="en-GB" sz="2400" dirty="0">
                <a:latin typeface="+mn-lt"/>
              </a:rPr>
              <a:t>Senior Data Analyst/Data Manager</a:t>
            </a:r>
            <a:br>
              <a:rPr lang="en-GB" sz="2400" dirty="0">
                <a:latin typeface="+mn-lt"/>
              </a:rPr>
            </a:br>
            <a:r>
              <a:rPr lang="en-NZ" sz="2400" dirty="0"/>
              <a:t>Department of Public Health</a:t>
            </a:r>
            <a:br>
              <a:rPr lang="en-NZ" sz="2400" dirty="0"/>
            </a:br>
            <a:r>
              <a:rPr lang="en-NZ" sz="2400" dirty="0"/>
              <a:t>University of Otago, Wellington</a:t>
            </a:r>
            <a:br>
              <a:rPr lang="en-GB" sz="2400" dirty="0"/>
            </a:br>
            <a:br>
              <a:rPr lang="en-GB" sz="2400" dirty="0"/>
            </a:br>
            <a:br>
              <a:rPr lang="en-GB" sz="2400" dirty="0"/>
            </a:br>
            <a:r>
              <a:rPr lang="en-NZ" sz="2400" dirty="0"/>
              <a:t>Email: june.atkinson@otago.ac.nz</a:t>
            </a:r>
            <a:br>
              <a:rPr lang="en-GB" sz="2400" dirty="0">
                <a:solidFill>
                  <a:schemeClr val="bg1"/>
                </a:solidFill>
              </a:rPr>
            </a:br>
            <a:r>
              <a:rPr lang="en-GB" sz="2400" dirty="0"/>
              <a:t>Phone: 04 918-6085</a:t>
            </a:r>
            <a:br>
              <a:rPr lang="en-GB" sz="2400" dirty="0"/>
            </a:br>
            <a:br>
              <a:rPr lang="en-NZ" sz="2400" dirty="0">
                <a:solidFill>
                  <a:schemeClr val="tx1"/>
                </a:solidFill>
                <a:latin typeface="+mn-lt"/>
              </a:rPr>
            </a:br>
            <a:endParaRPr lang="en-US" sz="2400" dirty="0">
              <a:solidFill>
                <a:schemeClr val="tx1"/>
              </a:solidFill>
              <a:latin typeface="+mn-lt"/>
            </a:endParaRPr>
          </a:p>
        </p:txBody>
      </p:sp>
    </p:spTree>
    <p:extLst>
      <p:ext uri="{BB962C8B-B14F-4D97-AF65-F5344CB8AC3E}">
        <p14:creationId xmlns:p14="http://schemas.microsoft.com/office/powerpoint/2010/main" val="144982658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44" name="Rectangle 4"/>
          <p:cNvSpPr>
            <a:spLocks noChangeArrowheads="1"/>
          </p:cNvSpPr>
          <p:nvPr/>
        </p:nvSpPr>
        <p:spPr bwMode="gray">
          <a:xfrm>
            <a:off x="6143637" y="5445125"/>
            <a:ext cx="3000364" cy="1412875"/>
          </a:xfrm>
          <a:prstGeom prst="rect">
            <a:avLst/>
          </a:prstGeom>
          <a:solidFill>
            <a:schemeClr val="bg1"/>
          </a:solidFill>
          <a:ln w="9525">
            <a:solidFill>
              <a:schemeClr val="bg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3366"/>
              </a:solidFill>
              <a:effectLst/>
              <a:uLnTx/>
              <a:uFillTx/>
              <a:latin typeface="Arial"/>
              <a:ea typeface="+mn-ea"/>
              <a:cs typeface="Arial" charset="0"/>
            </a:endParaRPr>
          </a:p>
        </p:txBody>
      </p:sp>
      <p:sp>
        <p:nvSpPr>
          <p:cNvPr id="1187843" name="Rectangle 3"/>
          <p:cNvSpPr>
            <a:spLocks noChangeArrowheads="1"/>
          </p:cNvSpPr>
          <p:nvPr/>
        </p:nvSpPr>
        <p:spPr bwMode="auto">
          <a:xfrm>
            <a:off x="500034" y="2852936"/>
            <a:ext cx="8032778" cy="1178294"/>
          </a:xfrm>
          <a:prstGeom prst="rect">
            <a:avLst/>
          </a:prstGeom>
          <a:noFill/>
          <a:ln w="9525">
            <a:noFill/>
            <a:miter lim="800000"/>
            <a:headEnd/>
            <a:tailEnd/>
          </a:ln>
          <a:effectLst/>
        </p:spPr>
        <p:txBody>
          <a:bodyPr/>
          <a:lstStyle/>
          <a:p>
            <a:pPr marL="342900" marR="0" lvl="0" indent="-342900" algn="ctr" defTabSz="914400" rtl="0" eaLnBrk="1" fontAlgn="auto" latinLnBrk="0" hangingPunct="1">
              <a:lnSpc>
                <a:spcPct val="100000"/>
              </a:lnSpc>
              <a:spcBef>
                <a:spcPct val="20000"/>
              </a:spcBef>
              <a:spcAft>
                <a:spcPts val="0"/>
              </a:spcAft>
              <a:buClr>
                <a:srgbClr val="008080"/>
              </a:buClr>
              <a:buSzTx/>
              <a:buFont typeface="Wingdings" pitchFamily="2" charset="2"/>
              <a:buNone/>
              <a:tabLst/>
              <a:defRPr/>
            </a:pPr>
            <a:r>
              <a:rPr kumimoji="0" lang="en-US" sz="2400" b="1" i="0" u="none" strike="noStrike" kern="0" cap="none" spc="0" normalizeH="0" baseline="0" noProof="0" dirty="0">
                <a:ln>
                  <a:noFill/>
                </a:ln>
                <a:solidFill>
                  <a:srgbClr val="000000"/>
                </a:solidFill>
                <a:effectLst/>
                <a:uLnTx/>
                <a:uFillTx/>
                <a:latin typeface="Arial"/>
                <a:ea typeface="+mn-ea"/>
                <a:cs typeface="Arial" charset="0"/>
              </a:rPr>
              <a:t>Heather McLeod</a:t>
            </a:r>
          </a:p>
          <a:p>
            <a:pPr marL="342900" marR="0" lvl="0" indent="-342900" algn="ctr" defTabSz="914400" rtl="0" eaLnBrk="1" fontAlgn="auto" latinLnBrk="0" hangingPunct="1">
              <a:lnSpc>
                <a:spcPct val="100000"/>
              </a:lnSpc>
              <a:spcBef>
                <a:spcPct val="20000"/>
              </a:spcBef>
              <a:spcAft>
                <a:spcPts val="0"/>
              </a:spcAft>
              <a:buClr>
                <a:srgbClr val="008080"/>
              </a:buClr>
              <a:buSzTx/>
              <a:buFontTx/>
              <a:buNone/>
              <a:tabLst/>
              <a:defRPr/>
            </a:pPr>
            <a:endParaRPr kumimoji="0" lang="en-GB" sz="1800" b="0" i="0" u="none" strike="noStrike" kern="0" cap="none" spc="0" normalizeH="0" baseline="0" noProof="0" dirty="0">
              <a:ln>
                <a:noFill/>
              </a:ln>
              <a:solidFill>
                <a:srgbClr val="000000"/>
              </a:solidFill>
              <a:effectLst/>
              <a:uLnTx/>
              <a:uFillTx/>
              <a:latin typeface="Arial"/>
              <a:ea typeface="+mn-ea"/>
              <a:cs typeface="Arial" charset="0"/>
            </a:endParaRPr>
          </a:p>
          <a:p>
            <a:pPr marL="342900" marR="0" lvl="0" indent="-342900" algn="ctr" defTabSz="914400" rtl="0" eaLnBrk="1" fontAlgn="auto" latinLnBrk="0" hangingPunct="1">
              <a:lnSpc>
                <a:spcPct val="100000"/>
              </a:lnSpc>
              <a:spcBef>
                <a:spcPct val="20000"/>
              </a:spcBef>
              <a:spcAft>
                <a:spcPts val="0"/>
              </a:spcAft>
              <a:buClr>
                <a:srgbClr val="008080"/>
              </a:buClr>
              <a:buSzTx/>
              <a:buFont typeface="Wingdings" pitchFamily="2" charset="2"/>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Arial" charset="0"/>
              </a:rPr>
              <a:t>Heather McLeod &amp; Associates Ltd</a:t>
            </a:r>
          </a:p>
          <a:p>
            <a:pPr marL="342900" marR="0" lvl="0" indent="-342900" algn="ctr" defTabSz="914400" rtl="0" eaLnBrk="1" fontAlgn="auto" latinLnBrk="0" hangingPunct="1">
              <a:lnSpc>
                <a:spcPct val="100000"/>
              </a:lnSpc>
              <a:spcBef>
                <a:spcPct val="20000"/>
              </a:spcBef>
              <a:spcAft>
                <a:spcPts val="0"/>
              </a:spcAft>
              <a:buClr>
                <a:srgbClr val="008080"/>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Arial" charset="0"/>
            </a:endParaRPr>
          </a:p>
          <a:p>
            <a:pPr marL="342900" marR="0" lvl="0" indent="-342900" algn="ctr" defTabSz="914400" rtl="0" eaLnBrk="1" fontAlgn="auto" latinLnBrk="0" hangingPunct="1">
              <a:lnSpc>
                <a:spcPct val="100000"/>
              </a:lnSpc>
              <a:spcBef>
                <a:spcPct val="20000"/>
              </a:spcBef>
              <a:spcAft>
                <a:spcPts val="0"/>
              </a:spcAft>
              <a:buClr>
                <a:srgbClr val="008080"/>
              </a:buClr>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Arial" charset="0"/>
              </a:rPr>
              <a:t>Honorary Senior Research Fellow, </a:t>
            </a:r>
            <a:r>
              <a:rPr kumimoji="0" lang="en-NZ" sz="1800" b="0" i="0" u="none" strike="noStrike" kern="0" cap="none" spc="0" normalizeH="0" baseline="0" noProof="0" dirty="0">
                <a:ln>
                  <a:noFill/>
                </a:ln>
                <a:solidFill>
                  <a:srgbClr val="000000"/>
                </a:solidFill>
                <a:effectLst/>
                <a:uLnTx/>
                <a:uFillTx/>
                <a:latin typeface="Arial"/>
                <a:ea typeface="+mn-ea"/>
                <a:cs typeface="Arial" charset="0"/>
              </a:rPr>
              <a:t>School of Nursing, University of Auckland</a:t>
            </a:r>
            <a:endParaRPr kumimoji="0" lang="en-US" sz="1800" b="0" i="0" u="none" strike="noStrike" kern="0" cap="none" spc="0" normalizeH="0" baseline="0" noProof="0" dirty="0">
              <a:ln>
                <a:noFill/>
              </a:ln>
              <a:solidFill>
                <a:srgbClr val="000000"/>
              </a:solidFill>
              <a:effectLst/>
              <a:uLnTx/>
              <a:uFillTx/>
              <a:latin typeface="Arial"/>
              <a:ea typeface="+mn-ea"/>
              <a:cs typeface="Arial" charset="0"/>
            </a:endParaRPr>
          </a:p>
          <a:p>
            <a:pPr marL="342900" marR="0" lvl="0" indent="-342900" algn="ctr" defTabSz="914400" rtl="0" eaLnBrk="1" fontAlgn="auto" latinLnBrk="0" hangingPunct="1">
              <a:lnSpc>
                <a:spcPct val="100000"/>
              </a:lnSpc>
              <a:spcBef>
                <a:spcPct val="20000"/>
              </a:spcBef>
              <a:spcAft>
                <a:spcPts val="0"/>
              </a:spcAft>
              <a:buClr>
                <a:srgbClr val="008080"/>
              </a:buClr>
              <a:buSzTx/>
              <a:buFont typeface="Wingdings" pitchFamily="2" charset="2"/>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Arial" charset="0"/>
              </a:rPr>
              <a:t>Extraordinary Professor, Department of Statistics and Actuarial Science, University of Stellenbosch</a:t>
            </a:r>
          </a:p>
          <a:p>
            <a:pPr marL="342900" marR="0" lvl="0" indent="-342900" algn="ctr" defTabSz="914400" rtl="0" eaLnBrk="1" fontAlgn="auto" latinLnBrk="0" hangingPunct="1">
              <a:lnSpc>
                <a:spcPct val="100000"/>
              </a:lnSpc>
              <a:spcBef>
                <a:spcPct val="20000"/>
              </a:spcBef>
              <a:spcAft>
                <a:spcPts val="0"/>
              </a:spcAft>
              <a:buClr>
                <a:srgbClr val="008080"/>
              </a:buClr>
              <a:buSzTx/>
              <a:buFont typeface="Wingdings" pitchFamily="2" charset="2"/>
              <a:buNone/>
              <a:tabLst/>
              <a:defRPr/>
            </a:pPr>
            <a:endParaRPr kumimoji="0" lang="en-US" sz="1800" b="1" i="0" u="none" strike="noStrike" kern="0" cap="none" spc="0" normalizeH="0" baseline="0" noProof="0" dirty="0">
              <a:ln>
                <a:noFill/>
              </a:ln>
              <a:solidFill>
                <a:srgbClr val="000000"/>
              </a:solidFill>
              <a:effectLst/>
              <a:uLnTx/>
              <a:uFillTx/>
              <a:latin typeface="Arial"/>
              <a:ea typeface="+mn-ea"/>
              <a:cs typeface="Arial" charset="0"/>
            </a:endParaRPr>
          </a:p>
          <a:p>
            <a:pPr marL="342900" marR="0" lvl="0" indent="-342900" algn="ctr" defTabSz="914400" rtl="0" eaLnBrk="1" fontAlgn="auto" latinLnBrk="0" hangingPunct="1">
              <a:lnSpc>
                <a:spcPct val="100000"/>
              </a:lnSpc>
              <a:spcBef>
                <a:spcPct val="20000"/>
              </a:spcBef>
              <a:spcAft>
                <a:spcPts val="0"/>
              </a:spcAft>
              <a:buClr>
                <a:srgbClr val="008080"/>
              </a:buClr>
              <a:buSzTx/>
              <a:buFont typeface="Wingdings" pitchFamily="2" charset="2"/>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Arial" charset="0"/>
                <a:hlinkClick r:id="rId2"/>
              </a:rPr>
              <a:t>heather@heathermcleodnz.com</a:t>
            </a:r>
            <a:r>
              <a:rPr kumimoji="0" lang="en-US" sz="1800" b="0" i="0" u="none" strike="noStrike" kern="0" cap="none" spc="0" normalizeH="0" baseline="0" noProof="0" dirty="0">
                <a:ln>
                  <a:noFill/>
                </a:ln>
                <a:solidFill>
                  <a:srgbClr val="000000"/>
                </a:solidFill>
                <a:effectLst/>
                <a:uLnTx/>
                <a:uFillTx/>
                <a:latin typeface="Arial"/>
                <a:ea typeface="+mn-ea"/>
                <a:cs typeface="Arial" charset="0"/>
              </a:rPr>
              <a:t>  </a:t>
            </a:r>
          </a:p>
          <a:p>
            <a:pPr marL="342900" marR="0" lvl="0" indent="-342900" algn="ctr" defTabSz="914400" rtl="0" eaLnBrk="1" fontAlgn="auto" latinLnBrk="0" hangingPunct="1">
              <a:lnSpc>
                <a:spcPct val="100000"/>
              </a:lnSpc>
              <a:spcBef>
                <a:spcPct val="20000"/>
              </a:spcBef>
              <a:spcAft>
                <a:spcPts val="0"/>
              </a:spcAft>
              <a:buClr>
                <a:srgbClr val="008080"/>
              </a:buClr>
              <a:buSzTx/>
              <a:buFont typeface="Wingdings" pitchFamily="2" charset="2"/>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Arial" charset="0"/>
                <a:hlinkClick r:id="rId3"/>
              </a:rPr>
              <a:t>www.heathermcleodnz.com</a:t>
            </a:r>
            <a:r>
              <a:rPr kumimoji="0" lang="en-US" sz="1800" b="0" i="0" u="none" strike="noStrike" kern="0" cap="none" spc="0" normalizeH="0" baseline="0" noProof="0" dirty="0">
                <a:ln>
                  <a:noFill/>
                </a:ln>
                <a:solidFill>
                  <a:srgbClr val="000000"/>
                </a:solidFill>
                <a:effectLst/>
                <a:uLnTx/>
                <a:uFillTx/>
                <a:latin typeface="Arial"/>
                <a:ea typeface="+mn-ea"/>
                <a:cs typeface="Arial" charset="0"/>
              </a:rPr>
              <a:t>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8901" y="404664"/>
            <a:ext cx="2175043" cy="2148190"/>
          </a:xfrm>
          <a:prstGeom prst="rect">
            <a:avLst/>
          </a:prstGeom>
        </p:spPr>
      </p:pic>
      <p:sp>
        <p:nvSpPr>
          <p:cNvPr id="3" name="TextBox 2"/>
          <p:cNvSpPr txBox="1"/>
          <p:nvPr/>
        </p:nvSpPr>
        <p:spPr>
          <a:xfrm>
            <a:off x="5724128" y="1155593"/>
            <a:ext cx="23042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0" cap="none" spc="0" normalizeH="0" baseline="0" noProof="0" dirty="0">
                <a:ln>
                  <a:noFill/>
                </a:ln>
                <a:solidFill>
                  <a:srgbClr val="19355E"/>
                </a:solidFill>
                <a:effectLst/>
                <a:uLnTx/>
                <a:uFillTx/>
                <a:latin typeface="Arial"/>
                <a:ea typeface="+mn-ea"/>
                <a:cs typeface="Arial" charset="0"/>
              </a:rPr>
              <a:t>Body, Mind, Soul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0" cap="none" spc="0" normalizeH="0" baseline="0" noProof="0" dirty="0">
                <a:ln>
                  <a:noFill/>
                </a:ln>
                <a:solidFill>
                  <a:srgbClr val="19355E"/>
                </a:solidFill>
                <a:effectLst/>
                <a:uLnTx/>
                <a:uFillTx/>
                <a:latin typeface="Arial"/>
                <a:ea typeface="+mn-ea"/>
                <a:cs typeface="Arial" charset="0"/>
              </a:rPr>
              <a:t>Earth</a:t>
            </a:r>
            <a:endParaRPr kumimoji="0" lang="en-GB" sz="1800" b="1" i="0" u="none" strike="noStrike" kern="0" cap="none" spc="0" normalizeH="0" baseline="0" noProof="0" dirty="0">
              <a:ln>
                <a:noFill/>
              </a:ln>
              <a:solidFill>
                <a:srgbClr val="19355E"/>
              </a:solidFill>
              <a:effectLst/>
              <a:uLnTx/>
              <a:uFillTx/>
              <a:latin typeface="Arial"/>
              <a:ea typeface="+mn-ea"/>
              <a:cs typeface="Arial" charset="0"/>
            </a:endParaRPr>
          </a:p>
        </p:txBody>
      </p:sp>
    </p:spTree>
    <p:extLst>
      <p:ext uri="{BB962C8B-B14F-4D97-AF65-F5344CB8AC3E}">
        <p14:creationId xmlns:p14="http://schemas.microsoft.com/office/powerpoint/2010/main" val="1646989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Independent Life Expectancy, MoH Study 1996–2013 </a:t>
            </a:r>
          </a:p>
        </p:txBody>
      </p:sp>
      <p:sp>
        <p:nvSpPr>
          <p:cNvPr id="7" name="Content Placeholder 6"/>
          <p:cNvSpPr>
            <a:spLocks noGrp="1"/>
          </p:cNvSpPr>
          <p:nvPr>
            <p:ph idx="1"/>
          </p:nvPr>
        </p:nvSpPr>
        <p:spPr>
          <a:xfrm>
            <a:off x="304800" y="1371600"/>
            <a:ext cx="8587680" cy="5105400"/>
          </a:xfrm>
        </p:spPr>
        <p:txBody>
          <a:bodyPr/>
          <a:lstStyle/>
          <a:p>
            <a:r>
              <a:rPr lang="en-NZ" b="1" dirty="0"/>
              <a:t>Female New Zealander at 65 years of age </a:t>
            </a:r>
            <a:r>
              <a:rPr lang="en-NZ" dirty="0"/>
              <a:t>in 2013 can expect to live: </a:t>
            </a:r>
          </a:p>
          <a:p>
            <a:pPr lvl="1"/>
            <a:r>
              <a:rPr lang="en-NZ" dirty="0"/>
              <a:t>another </a:t>
            </a:r>
            <a:r>
              <a:rPr lang="en-NZ" b="1" dirty="0"/>
              <a:t>10.6 years </a:t>
            </a:r>
            <a:r>
              <a:rPr lang="en-NZ" dirty="0"/>
              <a:t>independently, on average, which is 49.5% of her remaining life </a:t>
            </a:r>
          </a:p>
          <a:p>
            <a:pPr lvl="1"/>
            <a:r>
              <a:rPr lang="en-NZ" dirty="0"/>
              <a:t>a further </a:t>
            </a:r>
            <a:r>
              <a:rPr lang="en-NZ" b="1" dirty="0"/>
              <a:t>10.7 years </a:t>
            </a:r>
            <a:r>
              <a:rPr lang="en-NZ" dirty="0"/>
              <a:t>with functional limitations requiring assistance </a:t>
            </a:r>
          </a:p>
          <a:p>
            <a:pPr lvl="2"/>
            <a:r>
              <a:rPr lang="en-NZ" dirty="0"/>
              <a:t>non-daily assistance for </a:t>
            </a:r>
            <a:r>
              <a:rPr lang="en-NZ" b="1" dirty="0"/>
              <a:t>5.9 years </a:t>
            </a:r>
          </a:p>
          <a:p>
            <a:pPr lvl="2"/>
            <a:r>
              <a:rPr lang="en-NZ" dirty="0"/>
              <a:t>daily assistance for final </a:t>
            </a:r>
            <a:r>
              <a:rPr lang="en-NZ" b="1" dirty="0"/>
              <a:t>4.8 years</a:t>
            </a:r>
            <a:r>
              <a:rPr lang="en-NZ" dirty="0"/>
              <a:t>. </a:t>
            </a:r>
          </a:p>
          <a:p>
            <a:endParaRPr lang="en-NZ" dirty="0"/>
          </a:p>
          <a:p>
            <a:r>
              <a:rPr lang="en-NZ" b="1" dirty="0"/>
              <a:t>Male New Zealander at 65 years of age </a:t>
            </a:r>
            <a:r>
              <a:rPr lang="en-NZ" dirty="0"/>
              <a:t>in 2013 can expect to live : </a:t>
            </a:r>
            <a:endParaRPr lang="en-GB" dirty="0"/>
          </a:p>
          <a:p>
            <a:pPr lvl="1"/>
            <a:r>
              <a:rPr lang="en-NZ" dirty="0"/>
              <a:t>another </a:t>
            </a:r>
            <a:r>
              <a:rPr lang="en-NZ" b="1" dirty="0"/>
              <a:t>10.2 years </a:t>
            </a:r>
            <a:r>
              <a:rPr lang="en-NZ" dirty="0"/>
              <a:t>independently, on average, which is 54.1% of his remaining life </a:t>
            </a:r>
            <a:endParaRPr lang="en-GB" dirty="0"/>
          </a:p>
          <a:p>
            <a:pPr lvl="1"/>
            <a:r>
              <a:rPr lang="en-NZ" dirty="0"/>
              <a:t>a further </a:t>
            </a:r>
            <a:r>
              <a:rPr lang="en-NZ" b="1" dirty="0"/>
              <a:t>8.7 years </a:t>
            </a:r>
            <a:r>
              <a:rPr lang="en-NZ" dirty="0"/>
              <a:t>with functional limitations requiring assistance </a:t>
            </a:r>
            <a:endParaRPr lang="en-GB" dirty="0"/>
          </a:p>
          <a:p>
            <a:pPr lvl="2"/>
            <a:r>
              <a:rPr lang="en-NZ" dirty="0"/>
              <a:t>non-daily assistance for </a:t>
            </a:r>
            <a:r>
              <a:rPr lang="en-NZ" b="1" dirty="0"/>
              <a:t>5.6 years </a:t>
            </a:r>
            <a:endParaRPr lang="en-GB" b="1" dirty="0"/>
          </a:p>
          <a:p>
            <a:pPr lvl="2"/>
            <a:r>
              <a:rPr lang="en-NZ" dirty="0"/>
              <a:t>daily assistance for the final </a:t>
            </a:r>
            <a:r>
              <a:rPr lang="en-NZ" b="1" dirty="0"/>
              <a:t>3.1 years</a:t>
            </a:r>
            <a:r>
              <a:rPr lang="en-NZ" dirty="0"/>
              <a:t>.</a:t>
            </a:r>
            <a:endParaRPr lang="en-GB" dirty="0"/>
          </a:p>
          <a:p>
            <a:pPr lvl="2"/>
            <a:endParaRPr lang="en-NZ" dirty="0"/>
          </a:p>
          <a:p>
            <a:endParaRPr lang="en-NZ" dirty="0"/>
          </a:p>
          <a:p>
            <a:endParaRPr lang="en-GB" dirty="0"/>
          </a:p>
        </p:txBody>
      </p:sp>
      <p:sp>
        <p:nvSpPr>
          <p:cNvPr id="8" name="Text Placeholder 4"/>
          <p:cNvSpPr txBox="1">
            <a:spLocks/>
          </p:cNvSpPr>
          <p:nvPr/>
        </p:nvSpPr>
        <p:spPr>
          <a:xfrm>
            <a:off x="0" y="6533892"/>
            <a:ext cx="7668344" cy="307975"/>
          </a:xfrm>
          <a:prstGeom prst="rect">
            <a:avLst/>
          </a:prstGeom>
        </p:spPr>
        <p:txBody>
          <a:bodyPr/>
          <a:lstStyle>
            <a:lvl1pPr marL="342900" indent="-342900" algn="l" rtl="0" fontAlgn="base">
              <a:spcBef>
                <a:spcPct val="20000"/>
              </a:spcBef>
              <a:spcAft>
                <a:spcPct val="0"/>
              </a:spcAft>
              <a:buClr>
                <a:srgbClr val="008080"/>
              </a:buClr>
              <a:buFont typeface="Wingdings" pitchFamily="2" charset="2"/>
              <a:buChar char="l"/>
              <a:defRPr sz="2000">
                <a:solidFill>
                  <a:srgbClr val="000000"/>
                </a:solidFill>
                <a:latin typeface="+mn-lt"/>
                <a:ea typeface="+mn-ea"/>
                <a:cs typeface="+mn-cs"/>
              </a:defRPr>
            </a:lvl1pPr>
            <a:lvl2pPr marL="742950" indent="-285750" algn="l" rtl="0" fontAlgn="base">
              <a:spcBef>
                <a:spcPct val="20000"/>
              </a:spcBef>
              <a:spcAft>
                <a:spcPct val="0"/>
              </a:spcAft>
              <a:buClr>
                <a:srgbClr val="008080"/>
              </a:buClr>
              <a:buFont typeface="Wingdings" pitchFamily="2" charset="2"/>
              <a:buChar char="l"/>
              <a:defRPr sz="2000">
                <a:solidFill>
                  <a:srgbClr val="000000"/>
                </a:solidFill>
                <a:latin typeface="+mn-lt"/>
              </a:defRPr>
            </a:lvl2pPr>
            <a:lvl3pPr marL="1085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3pPr>
            <a:lvl4pPr marL="14287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4pPr>
            <a:lvl5pPr marL="17716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5pPr>
            <a:lvl6pPr marL="2228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6pPr>
            <a:lvl7pPr marL="26860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7pPr>
            <a:lvl8pPr marL="31432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8pPr>
            <a:lvl9pPr marL="36004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9pPr>
          </a:lstStyle>
          <a:p>
            <a:pPr marL="0" marR="0" lvl="0" indent="0" algn="l" defTabSz="914400" rtl="0" eaLnBrk="1" fontAlgn="base" latinLnBrk="0" hangingPunct="1">
              <a:lnSpc>
                <a:spcPct val="100000"/>
              </a:lnSpc>
              <a:spcBef>
                <a:spcPct val="20000"/>
              </a:spcBef>
              <a:spcAft>
                <a:spcPct val="0"/>
              </a:spcAft>
              <a:buClr>
                <a:srgbClr val="008080"/>
              </a:buClr>
              <a:buSzTx/>
              <a:buFont typeface="Wingdings" pitchFamily="2" charset="2"/>
              <a:buNone/>
              <a:tabLst/>
              <a:defRPr/>
            </a:pPr>
            <a:r>
              <a:rPr kumimoji="0" lang="en-GB" sz="1400" b="1" i="0" u="none" strike="noStrike" kern="0" cap="none" spc="0" normalizeH="0" baseline="0" noProof="0" dirty="0">
                <a:ln>
                  <a:noFill/>
                </a:ln>
                <a:solidFill>
                  <a:srgbClr val="000000"/>
                </a:solidFill>
                <a:effectLst/>
                <a:uLnTx/>
                <a:uFillTx/>
                <a:latin typeface="Arial"/>
                <a:ea typeface="+mn-ea"/>
                <a:cs typeface="+mn-cs"/>
              </a:rPr>
              <a:t>Source:</a:t>
            </a:r>
            <a:r>
              <a:rPr kumimoji="0" lang="en-GB" sz="1400" b="0" i="0" u="none" strike="noStrike" kern="0" cap="none" spc="0" normalizeH="0" baseline="0" noProof="0" dirty="0">
                <a:ln>
                  <a:noFill/>
                </a:ln>
                <a:solidFill>
                  <a:srgbClr val="000000"/>
                </a:solidFill>
                <a:effectLst/>
                <a:uLnTx/>
                <a:uFillTx/>
                <a:latin typeface="Arial"/>
                <a:ea typeface="+mn-ea"/>
                <a:cs typeface="+mn-cs"/>
              </a:rPr>
              <a:t> Ministry of Health (2015) </a:t>
            </a:r>
            <a:r>
              <a:rPr kumimoji="0" lang="en-NZ" sz="1400" b="0" i="0" u="none" strike="noStrike" kern="0" cap="none" spc="0" normalizeH="0" baseline="0" noProof="0" dirty="0">
                <a:ln>
                  <a:noFill/>
                </a:ln>
                <a:solidFill>
                  <a:srgbClr val="000000"/>
                </a:solidFill>
                <a:effectLst/>
                <a:uLnTx/>
                <a:uFillTx/>
                <a:latin typeface="Arial"/>
                <a:ea typeface="+mn-ea"/>
                <a:cs typeface="+mn-cs"/>
              </a:rPr>
              <a:t>Independent Life Expectancy in New Zealand, 2013.</a:t>
            </a:r>
            <a:endParaRPr kumimoji="0" lang="en-GB" sz="1400" b="0" i="0" u="none" strike="noStrike" kern="0" cap="none" spc="0" normalizeH="0" baseline="0" noProof="0" dirty="0">
              <a:ln>
                <a:noFill/>
              </a:ln>
              <a:solidFill>
                <a:srgbClr val="000000"/>
              </a:solidFill>
              <a:effectLst/>
              <a:uLnTx/>
              <a:uFillTx/>
              <a:latin typeface="Arial"/>
              <a:ea typeface="+mn-ea"/>
              <a:cs typeface="+mn-cs"/>
            </a:endParaRPr>
          </a:p>
        </p:txBody>
      </p:sp>
      <p:sp>
        <p:nvSpPr>
          <p:cNvPr id="3" name="Rectangle: Rounded Corners 2">
            <a:extLst>
              <a:ext uri="{FF2B5EF4-FFF2-40B4-BE49-F238E27FC236}">
                <a16:creationId xmlns:a16="http://schemas.microsoft.com/office/drawing/2014/main" id="{1D655277-F620-456B-A50B-BE2B78F37742}"/>
              </a:ext>
            </a:extLst>
          </p:cNvPr>
          <p:cNvSpPr/>
          <p:nvPr/>
        </p:nvSpPr>
        <p:spPr bwMode="auto">
          <a:xfrm>
            <a:off x="395536" y="2420888"/>
            <a:ext cx="8587680" cy="1152128"/>
          </a:xfrm>
          <a:prstGeom prst="roundRect">
            <a:avLst/>
          </a:prstGeom>
          <a:noFill/>
          <a:ln w="28575" cap="flat" cmpd="sng" algn="ctr">
            <a:solidFill>
              <a:srgbClr val="006666"/>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3366"/>
              </a:solidFill>
              <a:effectLst/>
              <a:uLnTx/>
              <a:uFillTx/>
              <a:latin typeface="Times New Roman" pitchFamily="18" charset="0"/>
              <a:ea typeface="+mn-ea"/>
              <a:cs typeface="Arial" charset="0"/>
            </a:endParaRPr>
          </a:p>
        </p:txBody>
      </p:sp>
      <p:sp>
        <p:nvSpPr>
          <p:cNvPr id="6" name="Rectangle: Rounded Corners 5">
            <a:extLst>
              <a:ext uri="{FF2B5EF4-FFF2-40B4-BE49-F238E27FC236}">
                <a16:creationId xmlns:a16="http://schemas.microsoft.com/office/drawing/2014/main" id="{D9C8EABE-3B3F-48B7-86E0-2BA3AF422854}"/>
              </a:ext>
            </a:extLst>
          </p:cNvPr>
          <p:cNvSpPr/>
          <p:nvPr/>
        </p:nvSpPr>
        <p:spPr bwMode="auto">
          <a:xfrm>
            <a:off x="350168" y="4910336"/>
            <a:ext cx="8587680" cy="1152128"/>
          </a:xfrm>
          <a:prstGeom prst="roundRect">
            <a:avLst/>
          </a:prstGeom>
          <a:noFill/>
          <a:ln w="28575" cap="flat" cmpd="sng" algn="ctr">
            <a:solidFill>
              <a:srgbClr val="006666"/>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3366"/>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697265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917719-005D-4665-A29F-237E07D7A8D9}"/>
              </a:ext>
            </a:extLst>
          </p:cNvPr>
          <p:cNvSpPr>
            <a:spLocks noGrp="1"/>
          </p:cNvSpPr>
          <p:nvPr>
            <p:ph type="title"/>
          </p:nvPr>
        </p:nvSpPr>
        <p:spPr/>
        <p:txBody>
          <a:bodyPr/>
          <a:lstStyle/>
          <a:p>
            <a:r>
              <a:rPr lang="en-GB" dirty="0"/>
              <a:t>Trajectories Study and Period</a:t>
            </a:r>
          </a:p>
        </p:txBody>
      </p:sp>
      <p:sp>
        <p:nvSpPr>
          <p:cNvPr id="4" name="Content Placeholder 3">
            <a:extLst>
              <a:ext uri="{FF2B5EF4-FFF2-40B4-BE49-F238E27FC236}">
                <a16:creationId xmlns:a16="http://schemas.microsoft.com/office/drawing/2014/main" id="{888CAFFD-5C4D-4C25-A609-F540E516B1C1}"/>
              </a:ext>
            </a:extLst>
          </p:cNvPr>
          <p:cNvSpPr>
            <a:spLocks noGrp="1"/>
          </p:cNvSpPr>
          <p:nvPr>
            <p:ph idx="1"/>
          </p:nvPr>
        </p:nvSpPr>
        <p:spPr>
          <a:xfrm>
            <a:off x="304800" y="1124744"/>
            <a:ext cx="8731696" cy="5352256"/>
          </a:xfrm>
        </p:spPr>
        <p:txBody>
          <a:bodyPr/>
          <a:lstStyle/>
          <a:p>
            <a:r>
              <a:rPr lang="en-GB" b="1" dirty="0"/>
              <a:t>All deaths occurring and registered in 2015</a:t>
            </a:r>
          </a:p>
          <a:p>
            <a:r>
              <a:rPr lang="en-GB" dirty="0"/>
              <a:t>History of health care utilisation going back ten years where feasible.</a:t>
            </a:r>
          </a:p>
          <a:p>
            <a:pPr lvl="1"/>
            <a:r>
              <a:rPr lang="en-GB" dirty="0"/>
              <a:t>Cancer Registry and NMDS are longer (around 25 years). </a:t>
            </a:r>
          </a:p>
          <a:p>
            <a:pPr lvl="1"/>
            <a:r>
              <a:rPr lang="en-GB" dirty="0"/>
              <a:t>interRAI is shorter (mostly 3 years, with earlier pilots)</a:t>
            </a:r>
          </a:p>
          <a:p>
            <a:endParaRPr lang="en-GB" dirty="0"/>
          </a:p>
          <a:p>
            <a:r>
              <a:rPr lang="en-GB" dirty="0"/>
              <a:t>Study question: who is </a:t>
            </a:r>
            <a:r>
              <a:rPr lang="en-GB" u="sng" dirty="0"/>
              <a:t>not</a:t>
            </a:r>
            <a:r>
              <a:rPr lang="en-GB" dirty="0"/>
              <a:t> reached by specialist palliative care (hospices and hospitals) or by aged residential care (ARC). </a:t>
            </a:r>
          </a:p>
          <a:p>
            <a:endParaRPr lang="en-GB" dirty="0"/>
          </a:p>
          <a:p>
            <a:r>
              <a:rPr lang="en-GB" dirty="0"/>
              <a:t>The intention is to provide an understanding of the different trajectories of care at the end of life. </a:t>
            </a:r>
          </a:p>
          <a:p>
            <a:r>
              <a:rPr lang="en-GB" dirty="0"/>
              <a:t>Advise on feasibility of a minimum data set for hospital palliative care. </a:t>
            </a:r>
          </a:p>
          <a:p>
            <a:r>
              <a:rPr lang="en-GB" dirty="0"/>
              <a:t>Identify funding flows for end of life care.</a:t>
            </a:r>
          </a:p>
          <a:p>
            <a:endParaRPr lang="en-GB" dirty="0"/>
          </a:p>
          <a:p>
            <a:endParaRPr lang="en-GB" dirty="0"/>
          </a:p>
        </p:txBody>
      </p:sp>
      <p:sp>
        <p:nvSpPr>
          <p:cNvPr id="2" name="Rectangle: Rounded Corners 1">
            <a:extLst>
              <a:ext uri="{FF2B5EF4-FFF2-40B4-BE49-F238E27FC236}">
                <a16:creationId xmlns:a16="http://schemas.microsoft.com/office/drawing/2014/main" id="{83E72882-90A8-4940-828C-DC8D96F56688}"/>
              </a:ext>
            </a:extLst>
          </p:cNvPr>
          <p:cNvSpPr/>
          <p:nvPr/>
        </p:nvSpPr>
        <p:spPr bwMode="auto">
          <a:xfrm>
            <a:off x="251520" y="2852936"/>
            <a:ext cx="8784976" cy="1008112"/>
          </a:xfrm>
          <a:prstGeom prst="roundRect">
            <a:avLst/>
          </a:prstGeom>
          <a:noFill/>
          <a:ln w="57150" cap="flat" cmpd="sng" algn="ctr">
            <a:solidFill>
              <a:schemeClr val="accent4">
                <a:lumMod val="90000"/>
                <a:lumOff val="1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3366"/>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101221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917719-005D-4665-A29F-237E07D7A8D9}"/>
              </a:ext>
            </a:extLst>
          </p:cNvPr>
          <p:cNvSpPr>
            <a:spLocks noGrp="1"/>
          </p:cNvSpPr>
          <p:nvPr>
            <p:ph type="title"/>
          </p:nvPr>
        </p:nvSpPr>
        <p:spPr/>
        <p:txBody>
          <a:bodyPr/>
          <a:lstStyle/>
          <a:p>
            <a:r>
              <a:rPr lang="en-GB" dirty="0"/>
              <a:t>Trajectories Study Data</a:t>
            </a:r>
          </a:p>
        </p:txBody>
      </p:sp>
      <p:sp>
        <p:nvSpPr>
          <p:cNvPr id="4" name="Content Placeholder 3">
            <a:extLst>
              <a:ext uri="{FF2B5EF4-FFF2-40B4-BE49-F238E27FC236}">
                <a16:creationId xmlns:a16="http://schemas.microsoft.com/office/drawing/2014/main" id="{888CAFFD-5C4D-4C25-A609-F540E516B1C1}"/>
              </a:ext>
            </a:extLst>
          </p:cNvPr>
          <p:cNvSpPr>
            <a:spLocks noGrp="1"/>
          </p:cNvSpPr>
          <p:nvPr>
            <p:ph idx="1"/>
          </p:nvPr>
        </p:nvSpPr>
        <p:spPr>
          <a:xfrm>
            <a:off x="304800" y="1124744"/>
            <a:ext cx="8731696" cy="5352256"/>
          </a:xfrm>
        </p:spPr>
        <p:txBody>
          <a:bodyPr/>
          <a:lstStyle/>
          <a:p>
            <a:r>
              <a:rPr lang="en-GB" dirty="0"/>
              <a:t>Linked data sets, using de-identified NHI number:</a:t>
            </a:r>
          </a:p>
          <a:p>
            <a:pPr lvl="1"/>
            <a:r>
              <a:rPr lang="en-GB" dirty="0"/>
              <a:t>Mortality Collection (MORT)</a:t>
            </a:r>
          </a:p>
          <a:p>
            <a:pPr lvl="1"/>
            <a:r>
              <a:rPr lang="en-GB" dirty="0"/>
              <a:t>New Zealand Cancer Registry (NZCR)</a:t>
            </a:r>
          </a:p>
          <a:p>
            <a:pPr lvl="1"/>
            <a:r>
              <a:rPr lang="en-GB" dirty="0"/>
              <a:t>National Minimum Dataset (Hospital Events) (NMDS) - inpatients</a:t>
            </a:r>
          </a:p>
          <a:p>
            <a:pPr lvl="1"/>
            <a:r>
              <a:rPr lang="en-GB" dirty="0"/>
              <a:t>National Non-Admitted Patients Collection (NNPAC) - outpatients</a:t>
            </a:r>
          </a:p>
          <a:p>
            <a:pPr lvl="1"/>
            <a:r>
              <a:rPr lang="en-GB" dirty="0"/>
              <a:t>PRIMHD mental health data (PRIMHD)</a:t>
            </a:r>
          </a:p>
          <a:p>
            <a:pPr lvl="1"/>
            <a:r>
              <a:rPr lang="en-GB" dirty="0"/>
              <a:t>Laboratory Claims Collection (Labs)</a:t>
            </a:r>
          </a:p>
          <a:p>
            <a:pPr lvl="1"/>
            <a:r>
              <a:rPr lang="en-GB" dirty="0"/>
              <a:t>Pharmaceutical Collection (Pharms)</a:t>
            </a:r>
          </a:p>
          <a:p>
            <a:pPr lvl="1"/>
            <a:r>
              <a:rPr lang="en-GB" dirty="0"/>
              <a:t>PHO Enrolment Collection (PHO)</a:t>
            </a:r>
          </a:p>
          <a:p>
            <a:pPr lvl="1"/>
            <a:r>
              <a:rPr lang="en-GB" dirty="0"/>
              <a:t>General Medical Subsidy Collection (GMS) – other GP used</a:t>
            </a:r>
          </a:p>
          <a:p>
            <a:pPr lvl="1"/>
            <a:r>
              <a:rPr lang="en-GB" dirty="0"/>
              <a:t>Disability Support Services (SOCRATES)</a:t>
            </a:r>
          </a:p>
          <a:p>
            <a:pPr lvl="1"/>
            <a:r>
              <a:rPr lang="en-GB" dirty="0"/>
              <a:t>Aged Residential Care Subsidies  (CCPS)</a:t>
            </a:r>
          </a:p>
          <a:p>
            <a:pPr lvl="1"/>
            <a:r>
              <a:rPr lang="en-GB" dirty="0"/>
              <a:t>interRAI Assessments (interRAI)</a:t>
            </a:r>
          </a:p>
          <a:p>
            <a:pPr lvl="1"/>
            <a:r>
              <a:rPr lang="en-GB" dirty="0"/>
              <a:t>History of Hospice Care and Hospice IPU for 30</a:t>
            </a:r>
            <a:r>
              <a:rPr lang="en-GB" dirty="0">
                <a:solidFill>
                  <a:srgbClr val="777777"/>
                </a:solidFill>
              </a:rPr>
              <a:t> </a:t>
            </a:r>
            <a:r>
              <a:rPr lang="en-GB" dirty="0"/>
              <a:t>hospices</a:t>
            </a:r>
          </a:p>
          <a:p>
            <a:endParaRPr lang="en-GB" dirty="0"/>
          </a:p>
          <a:p>
            <a:endParaRPr lang="en-GB" dirty="0"/>
          </a:p>
        </p:txBody>
      </p:sp>
    </p:spTree>
    <p:extLst>
      <p:ext uri="{BB962C8B-B14F-4D97-AF65-F5344CB8AC3E}">
        <p14:creationId xmlns:p14="http://schemas.microsoft.com/office/powerpoint/2010/main" val="3731304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288" y="2565400"/>
            <a:ext cx="8748712" cy="1143000"/>
          </a:xfrm>
        </p:spPr>
        <p:txBody>
          <a:bodyPr/>
          <a:lstStyle/>
          <a:p>
            <a:pPr algn="l">
              <a:lnSpc>
                <a:spcPct val="100000"/>
              </a:lnSpc>
              <a:spcBef>
                <a:spcPts val="1200"/>
              </a:spcBef>
              <a:spcAft>
                <a:spcPts val="1200"/>
              </a:spcAft>
            </a:pPr>
            <a:r>
              <a:rPr lang="en-NZ" sz="6000" dirty="0">
                <a:solidFill>
                  <a:srgbClr val="003366"/>
                </a:solidFill>
              </a:rPr>
              <a:t>New Insights</a:t>
            </a:r>
            <a:br>
              <a:rPr lang="en-NZ" sz="6600" dirty="0">
                <a:solidFill>
                  <a:srgbClr val="008080"/>
                </a:solidFill>
              </a:rPr>
            </a:br>
            <a:r>
              <a:rPr lang="en-NZ" dirty="0">
                <a:solidFill>
                  <a:srgbClr val="008080"/>
                </a:solidFill>
              </a:rPr>
              <a:t>from Linked Data</a:t>
            </a:r>
            <a:endParaRPr lang="en-GB" sz="6600" dirty="0">
              <a:solidFill>
                <a:srgbClr val="008080"/>
              </a:solidFill>
            </a:endParaRPr>
          </a:p>
        </p:txBody>
      </p:sp>
    </p:spTree>
    <p:extLst>
      <p:ext uri="{BB962C8B-B14F-4D97-AF65-F5344CB8AC3E}">
        <p14:creationId xmlns:p14="http://schemas.microsoft.com/office/powerpoint/2010/main" val="3855933635"/>
      </p:ext>
    </p:extLst>
  </p:cSld>
  <p:clrMapOvr>
    <a:masterClrMapping/>
  </p:clrMapOvr>
</p:sld>
</file>

<file path=ppt/theme/theme1.xml><?xml version="1.0" encoding="utf-8"?>
<a:theme xmlns:a="http://schemas.openxmlformats.org/drawingml/2006/main" name="Integrated Healing NZ">
  <a:themeElements>
    <a:clrScheme name="3_CARE Medscheme templat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3_CARE Medschem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_CARE Medscheme templat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3_CARE Medscheme templat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3_CARE Medscheme templat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3_CARE Medscheme templat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ODE3 BB Style">
  <a:themeElements>
    <a:clrScheme name="Uni Blue">
      <a:dk1>
        <a:sysClr val="windowText" lastClr="000000"/>
      </a:dk1>
      <a:lt1>
        <a:sysClr val="window" lastClr="FFFFFF"/>
      </a:lt1>
      <a:dk2>
        <a:srgbClr val="0D4E96"/>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Integrated Healing NZ">
  <a:themeElements>
    <a:clrScheme name="3_CARE Medscheme templat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3_CARE Medschem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_CARE Medscheme templat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3_CARE Medscheme templat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3_CARE Medscheme templat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3_CARE Medscheme templat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Integrated Healing NZ">
  <a:themeElements>
    <a:clrScheme name="3_CARE Medscheme templat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3_CARE Medschem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_CARE Medscheme templat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3_CARE Medscheme templat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3_CARE Medscheme templat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3_CARE Medscheme templat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HNZ powerpoint</Template>
  <TotalTime>19905</TotalTime>
  <Words>4433</Words>
  <Application>Microsoft Office PowerPoint</Application>
  <PresentationFormat>On-screen Show (4:3)</PresentationFormat>
  <Paragraphs>261</Paragraphs>
  <Slides>55</Slides>
  <Notes>4</Notes>
  <HiddenSlides>8</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55</vt:i4>
      </vt:variant>
    </vt:vector>
  </HeadingPairs>
  <TitlesOfParts>
    <vt:vector size="63" baseType="lpstr">
      <vt:lpstr>Arial</vt:lpstr>
      <vt:lpstr>Calibri</vt:lpstr>
      <vt:lpstr>Times New Roman</vt:lpstr>
      <vt:lpstr>Wingdings</vt:lpstr>
      <vt:lpstr>Integrated Healing NZ</vt:lpstr>
      <vt:lpstr>BODE3 BB Style</vt:lpstr>
      <vt:lpstr>5_Integrated Healing NZ</vt:lpstr>
      <vt:lpstr>1_Integrated Healing NZ</vt:lpstr>
      <vt:lpstr>Trajectories of Care  at the End of Life  in New Zealand </vt:lpstr>
      <vt:lpstr>New Zealand Births and Deaths  1876 to 2018</vt:lpstr>
      <vt:lpstr>Ageing of Deaths 2019 to 2038</vt:lpstr>
      <vt:lpstr>Ageing of Māori Deaths 2018 to 2038</vt:lpstr>
      <vt:lpstr>Trajectories at the End of Life</vt:lpstr>
      <vt:lpstr>Independent Life Expectancy, MoH Study 1996–2013 </vt:lpstr>
      <vt:lpstr>Trajectories Study and Period</vt:lpstr>
      <vt:lpstr>Trajectories Study Data</vt:lpstr>
      <vt:lpstr>New Insights from Linked Data</vt:lpstr>
      <vt:lpstr>Cancer Registry and Cause of Death</vt:lpstr>
      <vt:lpstr>Died with Cancer, not from Cancer</vt:lpstr>
      <vt:lpstr>Aged Residential Care</vt:lpstr>
      <vt:lpstr>Dementia Sources of Data  Importance</vt:lpstr>
      <vt:lpstr>Cause of Death - Died with Dementia</vt:lpstr>
      <vt:lpstr>Dementia and Cause of Death</vt:lpstr>
      <vt:lpstr>Trajectory Groups Development of Groups</vt:lpstr>
      <vt:lpstr>Trajectories Groups</vt:lpstr>
      <vt:lpstr>Trajectories Groups</vt:lpstr>
      <vt:lpstr>Trajectories Groups - Deaths in 2038</vt:lpstr>
      <vt:lpstr>Trajectories Groups</vt:lpstr>
      <vt:lpstr>ARC Subsidy or Residential Care</vt:lpstr>
      <vt:lpstr>Utilisation of Services Time before Death</vt:lpstr>
      <vt:lpstr>Days in Public Hospital pppa</vt:lpstr>
      <vt:lpstr>Days of ARC Subsidy pppa</vt:lpstr>
      <vt:lpstr>Emergency Dept. Admissions pppa</vt:lpstr>
      <vt:lpstr>Outpatient Visits pppa</vt:lpstr>
      <vt:lpstr>Medicines Dispensed pppa</vt:lpstr>
      <vt:lpstr>Laboratory Tests pppa</vt:lpstr>
      <vt:lpstr>Days with Hospice pppa</vt:lpstr>
      <vt:lpstr>Days in Hospice IPU pppa</vt:lpstr>
      <vt:lpstr>Days Hospital, ARC, Hospice IPU pppa</vt:lpstr>
      <vt:lpstr>Time before Death First Admission to ARC First Referral to Hospice</vt:lpstr>
      <vt:lpstr>Timing of First Admission to ARC</vt:lpstr>
      <vt:lpstr>First Admission to ARC in LYOL</vt:lpstr>
      <vt:lpstr>First Referral to Hospice in LYOL</vt:lpstr>
      <vt:lpstr>Need for Palliative Care Hospices, Aged Residential Care and Primary Care</vt:lpstr>
      <vt:lpstr>Use of Hospice Services</vt:lpstr>
      <vt:lpstr>Use of Hospice Services</vt:lpstr>
      <vt:lpstr>Specialist Palliative Care and Need</vt:lpstr>
      <vt:lpstr>Specialist Palliative Care and Need</vt:lpstr>
      <vt:lpstr>Hospice, Aged Residential Care, Need</vt:lpstr>
      <vt:lpstr>Hospice, Aged Residential Care, Need</vt:lpstr>
      <vt:lpstr>Hospice and Need for Palliative Care</vt:lpstr>
      <vt:lpstr>Hospice or ARC and Need for PC</vt:lpstr>
      <vt:lpstr>Time in Community Last Three Years of Life</vt:lpstr>
      <vt:lpstr>All Trajectory Groups</vt:lpstr>
      <vt:lpstr>Other Sudden Deaths Group</vt:lpstr>
      <vt:lpstr>Need and Maximal Need Group</vt:lpstr>
      <vt:lpstr>Chronic Disease Group</vt:lpstr>
      <vt:lpstr>Cancer Group</vt:lpstr>
      <vt:lpstr>Dementia Group</vt:lpstr>
      <vt:lpstr>Last Year of Life by Trajectory Group</vt:lpstr>
      <vt:lpstr>Animation Transitions in Place of Care</vt:lpstr>
      <vt:lpstr>June Atkinson  Senior Data Analyst/Data Manager Department of Public Health University of Otago, Wellington   Email: june.atkinson@otago.ac.nz Phone: 04 918-6085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Heather McLeod</dc:creator>
  <cp:lastModifiedBy>Heather McLeod</cp:lastModifiedBy>
  <cp:revision>1705</cp:revision>
  <dcterms:created xsi:type="dcterms:W3CDTF">2010-11-18T23:29:53Z</dcterms:created>
  <dcterms:modified xsi:type="dcterms:W3CDTF">2019-05-20T01:33:41Z</dcterms:modified>
</cp:coreProperties>
</file>